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notesMasterIdLst>
    <p:notesMasterId r:id="rId18"/>
  </p:notesMasterIdLst>
  <p:handoutMasterIdLst>
    <p:handoutMasterId r:id="rId19"/>
  </p:handoutMasterIdLst>
  <p:sldIdLst>
    <p:sldId id="272" r:id="rId3"/>
    <p:sldId id="273" r:id="rId4"/>
    <p:sldId id="274" r:id="rId5"/>
    <p:sldId id="275" r:id="rId6"/>
    <p:sldId id="282" r:id="rId7"/>
    <p:sldId id="283" r:id="rId8"/>
    <p:sldId id="268" r:id="rId9"/>
    <p:sldId id="276" r:id="rId10"/>
    <p:sldId id="277" r:id="rId11"/>
    <p:sldId id="278" r:id="rId12"/>
    <p:sldId id="281" r:id="rId13"/>
    <p:sldId id="279" r:id="rId14"/>
    <p:sldId id="270" r:id="rId15"/>
    <p:sldId id="280" r:id="rId16"/>
    <p:sldId id="318" r:id="rId17"/>
  </p:sldIdLst>
  <p:sldSz cx="9144000" cy="6858000" type="screen4x3"/>
  <p:notesSz cx="6858000" cy="9144000"/>
  <p:embeddedFontLst>
    <p:embeddedFont>
      <p:font typeface="Century Gothic" panose="020B050202020202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F58"/>
    <a:srgbClr val="2B7799"/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9" autoAdjust="0"/>
    <p:restoredTop sz="86410" autoAdjust="0"/>
  </p:normalViewPr>
  <p:slideViewPr>
    <p:cSldViewPr>
      <p:cViewPr varScale="1">
        <p:scale>
          <a:sx n="95" d="100"/>
          <a:sy n="95" d="100"/>
        </p:scale>
        <p:origin x="22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2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5ED13-301A-4C0A-8C7F-A4982DED9D67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089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2024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182F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  <p:pic>
        <p:nvPicPr>
          <p:cNvPr id="3" name="Picture 2" descr="A book cover of a book&#10;&#10;Description automatically generated">
            <a:extLst>
              <a:ext uri="{FF2B5EF4-FFF2-40B4-BE49-F238E27FC236}">
                <a16:creationId xmlns:a16="http://schemas.microsoft.com/office/drawing/2014/main" id="{A432DFA8-09FA-E3B6-3407-F0B766087E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81000"/>
            <a:ext cx="440733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On Your Own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Dig Deeper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0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966751E-D7BB-F58F-6EF7-988C1DD7F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1566" y="1981200"/>
            <a:ext cx="9144000" cy="2250283"/>
            <a:chOff x="1524000" y="1410227"/>
            <a:chExt cx="9144000" cy="225028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E5745617-7817-BAD4-50DB-96682A18AA8C}"/>
                </a:ext>
              </a:extLst>
            </p:cNvPr>
            <p:cNvCxnSpPr/>
            <p:nvPr/>
          </p:nvCxnSpPr>
          <p:spPr>
            <a:xfrm>
              <a:off x="1859169" y="2729726"/>
              <a:ext cx="842962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64544EB-EC3E-1655-8249-41F759480F18}"/>
                </a:ext>
              </a:extLst>
            </p:cNvPr>
            <p:cNvSpPr txBox="1"/>
            <p:nvPr/>
          </p:nvSpPr>
          <p:spPr>
            <a:xfrm>
              <a:off x="1524000" y="141022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HAWKES</a:t>
              </a:r>
              <a:r>
                <a:rPr lang="en-US" sz="7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LEARNING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9AE6A06-DC07-3D52-BB89-86F2EF077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108" y="3050910"/>
              <a:ext cx="609600" cy="6096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2522F05-C169-5A8E-BEE7-C2AF4A8B2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6179" y="3050910"/>
              <a:ext cx="609600" cy="609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787E3FD-08C2-8D03-8749-14D089268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122" y="3050910"/>
              <a:ext cx="609600" cy="60960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6388AC8-6D6B-52AD-1753-6A2F27A176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631" y="3621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F081F-48F3-8267-3057-5544357BE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633713-4DEA-1BFF-037C-ED269AF8B4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07F6C-D326-3F27-7EAE-5BF868C7F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77BFC-6D1D-7790-F568-DEDC1E5B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47BFD-8ACB-D117-DD6E-8C910642A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14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38D66-2168-5395-E638-C563C5FCA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95709-6FBD-5A0B-E014-B76BE88C6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8B714-6F35-A8B9-B214-1E800CF20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ADD3B-EA6B-8E52-209F-DC060D852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5B957-CDD8-A1A1-036C-846EDDFB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0663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1966E-AF61-4BAF-32F4-D64F7F137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52EE6-2FC4-FF10-FE8B-7B462A03D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3765-CFB8-3DB8-4530-40A91AA4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5BB5A-01A4-73B5-3458-1F4BF4FD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4B8BA-A6A0-FB9D-787C-C584FA632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889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6F029-D9A2-29CD-D92A-EA140BD93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ECE9F-4981-2D10-5FA3-9365F9EEDE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331FE-8241-9BF3-10DE-0A81E662F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D400E-FED1-430C-4090-DEDA45577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5812B-8595-572D-E9AA-8E222E27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8EE0C1-6885-9A3F-C9C0-D4ABB4ADF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268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CE991-2CC7-8043-5043-30DFA781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533A0-4C38-7817-BC59-0E848EC3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74372E-6BD9-DFC5-026B-5B596518A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4EEDA2-7A44-4A85-E840-DB0F587C33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80F3DA-20DF-47C4-1238-09DB2721E8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8F7FA1-21C2-F903-F10E-94D67334A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9BAF0D-C093-33EB-0FB5-1DEE5C1BF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1B7B6A-E322-6D06-1427-10A47C00D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41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D8880-42A0-105F-1181-F63CEB78F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40DC5C-C6DF-6DA7-DB2D-0977A0C8D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A55FD-722C-86C4-FB61-0039EB9C0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3D996-C02E-5BB5-CEEB-E7805FC31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080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65AE0E-18E4-7AD5-CB35-91EAF67B9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4D172D-F1F5-FAB9-10AA-2898733E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9DEEB-5F88-A85E-677E-F35144287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82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182F58"/>
                </a:solidFill>
              </a:defRPr>
            </a:lvl1pPr>
            <a:lvl2pPr>
              <a:defRPr>
                <a:solidFill>
                  <a:srgbClr val="2B7799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insert example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54F2B-CEF7-34ED-3CBC-130FD3E3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02857-3189-6D0C-8942-BC5E624BC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C50612-0EE6-D884-4964-770E86185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89F506-34FB-841B-2AB7-47A6DBC09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EFFA8C-2DE3-D563-1DAC-E913F8A7D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76E7F7-542A-73E5-5C39-D3F7EA034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6123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B185D-89FF-49DB-25B7-273E5CB9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2510F5-A26E-6EB8-0770-7ADF0385E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BDE380-D33B-1D6E-2C57-10D549F01F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2405F3-753B-17B1-949C-638C78CA9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77BE86-94D6-AE37-EA09-617C083B1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C9BDFD-566D-10E4-88AA-A2097149F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7797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38F8C-C2E8-3ED0-624C-F4D195FCE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B7C933-2DD2-67DA-1555-5CFA2EDB5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31696-6DCC-3D74-B964-C6A7CA82F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4C985-0666-F247-F678-2B9D23EEC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F260B-18EF-E5A9-273D-75B09EF8E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892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58D992-0865-8967-2916-0BE7BEE89F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26BEFF-3D23-B6C4-6EE0-EEFD8BAAAE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1F246-1707-C02C-610E-845DF2128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800BD-0EDC-B130-57AA-E2E91AE75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04D67-EBF8-57F5-0B7F-3B24F83D9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450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9CDC15-C133-6A43-2AB0-D5FB639C26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54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29718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81400" y="1280160"/>
            <a:ext cx="51054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52578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67400" y="1280160"/>
            <a:ext cx="28194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8352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What Do You Think?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83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61" r:id="rId5"/>
    <p:sldLayoutId id="2147483652" r:id="rId6"/>
    <p:sldLayoutId id="2147483653" r:id="rId7"/>
    <p:sldLayoutId id="2147483658" r:id="rId8"/>
    <p:sldLayoutId id="2147483656" r:id="rId9"/>
    <p:sldLayoutId id="2147483657" r:id="rId10"/>
    <p:sldLayoutId id="2147483660" r:id="rId11"/>
    <p:sldLayoutId id="214748365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8BF824-37E5-A46A-6320-EBA7FEE0F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69F70-BC82-BDAE-32C6-8744D1218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25259-6911-78F4-049F-3E1160176E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4B541-4E51-2197-9F9F-7D1C30B59F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CF51B-67CB-17C0-C9E5-64AA1D8BC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823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82F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5.1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What is Learning?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450D5-E20E-880F-5D0A-CF659E9AD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Operant Conditioning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76942-75E8-531F-8A22-2209522BE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295400"/>
            <a:ext cx="8153400" cy="4572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 </a:t>
            </a:r>
            <a:r>
              <a:rPr lang="en-US" b="1" dirty="0"/>
              <a:t>operant conditioning</a:t>
            </a:r>
            <a:r>
              <a:rPr lang="en-US" dirty="0"/>
              <a:t>, organisms learn to associate a behavior with its consequence (reinforcement or punishment).</a:t>
            </a:r>
          </a:p>
          <a:p>
            <a:r>
              <a:rPr lang="en-US" dirty="0"/>
              <a:t>A pleasant consequence encourages that behavior in the future, while punishment deters the behavior.</a:t>
            </a:r>
          </a:p>
          <a:p>
            <a:r>
              <a:rPr lang="en-US" b="1" dirty="0"/>
              <a:t>Positive reinforcement </a:t>
            </a:r>
            <a:r>
              <a:rPr lang="en-US" dirty="0"/>
              <a:t>refers to giving something to encourage a behavior.</a:t>
            </a:r>
          </a:p>
          <a:p>
            <a:r>
              <a:rPr lang="en-US" b="1" dirty="0"/>
              <a:t>Positive punishment </a:t>
            </a:r>
            <a:r>
              <a:rPr lang="en-US" dirty="0"/>
              <a:t>refers to giving something to deter or decrease a behavior.</a:t>
            </a:r>
          </a:p>
        </p:txBody>
      </p:sp>
    </p:spTree>
    <p:extLst>
      <p:ext uri="{BB962C8B-B14F-4D97-AF65-F5344CB8AC3E}">
        <p14:creationId xmlns:p14="http://schemas.microsoft.com/office/powerpoint/2010/main" val="1778417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A photograph shows a dog giving his paw to a person. The person's hand holds a clicker.&#10;">
            <a:extLst>
              <a:ext uri="{FF2B5EF4-FFF2-40B4-BE49-F238E27FC236}">
                <a16:creationId xmlns:a16="http://schemas.microsoft.com/office/drawing/2014/main" id="{91590823-214A-27A1-EFFA-D096847B9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Positive Reinforcement Vs. Positive Punishment</a:t>
            </a:r>
          </a:p>
        </p:txBody>
      </p:sp>
      <p:sp>
        <p:nvSpPr>
          <p:cNvPr id="5" name="TextBox 4" descr="&#10;">
            <a:extLst>
              <a:ext uri="{FF2B5EF4-FFF2-40B4-BE49-F238E27FC236}">
                <a16:creationId xmlns:a16="http://schemas.microsoft.com/office/drawing/2014/main" id="{8C878EB5-EC4F-2B98-D637-DCAFC27238C1}"/>
              </a:ext>
            </a:extLst>
          </p:cNvPr>
          <p:cNvSpPr txBox="1"/>
          <p:nvPr/>
        </p:nvSpPr>
        <p:spPr>
          <a:xfrm>
            <a:off x="1139383" y="1988206"/>
            <a:ext cx="6858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3</a:t>
            </a:r>
          </a:p>
        </p:txBody>
      </p:sp>
      <p:pic>
        <p:nvPicPr>
          <p:cNvPr id="6" name="Content Placeholder 6" descr="A photograph shows a dog giving his paw to a person. The person's hand holds a clicker.&#10;">
            <a:extLst>
              <a:ext uri="{FF2B5EF4-FFF2-40B4-BE49-F238E27FC236}">
                <a16:creationId xmlns:a16="http://schemas.microsoft.com/office/drawing/2014/main" id="{51961818-714A-FB38-78FE-D7432D3781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11" r="11111" b="1235"/>
          <a:stretch/>
        </p:blipFill>
        <p:spPr>
          <a:xfrm>
            <a:off x="208922" y="2242122"/>
            <a:ext cx="2546722" cy="1819087"/>
          </a:xfrm>
          <a:prstGeom prst="rect">
            <a:avLst/>
          </a:prstGeom>
          <a:noFill/>
        </p:spPr>
      </p:pic>
      <p:sp>
        <p:nvSpPr>
          <p:cNvPr id="3" name="Content Placeholder 2" descr="A photograph shows a dog giving his paw to a person. The person's hand holds a clicker.&#10;">
            <a:extLst>
              <a:ext uri="{FF2B5EF4-FFF2-40B4-BE49-F238E27FC236}">
                <a16:creationId xmlns:a16="http://schemas.microsoft.com/office/drawing/2014/main" id="{73A1535F-93FA-8AC9-FD5B-330E3B14D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9400" y="1116539"/>
            <a:ext cx="6172200" cy="473964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Positive reinforcement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You tell your dog Leroy to sit and give him a treat when he does. After repeated experiences, Leroy begins to associate the act of sitting with receiving a treat. He learns that the consequence of sitting is that he gets a biscuit (Figure 3).</a:t>
            </a:r>
          </a:p>
          <a:p>
            <a:r>
              <a:rPr lang="en-US" dirty="0"/>
              <a:t>Positive punishment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You want Leroy to be in your yard when you aren't with him, so he receives a small shock when crossing the boundary of an invisible electric fence. If Leroy is punished when trying to exceed the fence, he becomes conditioned to avoid that behavior.</a:t>
            </a:r>
          </a:p>
        </p:txBody>
      </p:sp>
    </p:spTree>
    <p:extLst>
      <p:ext uri="{BB962C8B-B14F-4D97-AF65-F5344CB8AC3E}">
        <p14:creationId xmlns:p14="http://schemas.microsoft.com/office/powerpoint/2010/main" val="1505273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B180C-F9F3-BD8C-BC92-32B77F3E3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Observational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09A67-7401-B69B-1A7A-1E4A175F7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Observational learning </a:t>
            </a:r>
            <a:r>
              <a:rPr lang="en-US" dirty="0"/>
              <a:t>extends classical and operant conditioning's effective range.</a:t>
            </a:r>
          </a:p>
          <a:p>
            <a:r>
              <a:rPr lang="en-US" dirty="0"/>
              <a:t>Unlike conditioning from direct experience, observational learning occurs by watching others and imitating.</a:t>
            </a:r>
          </a:p>
          <a:p>
            <a:r>
              <a:rPr lang="en-US" dirty="0"/>
              <a:t>A lot of human and animal learning comes from observational learning processes.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By watching his father surf, Julian can imitate successful moves and avoid failed ones.</a:t>
            </a:r>
          </a:p>
          <a:p>
            <a:r>
              <a:rPr lang="en-US" dirty="0"/>
              <a:t>This allows learning without sole trial-and-error, expanding what can be effectively learned.</a:t>
            </a:r>
          </a:p>
        </p:txBody>
      </p:sp>
    </p:spTree>
    <p:extLst>
      <p:ext uri="{BB962C8B-B14F-4D97-AF65-F5344CB8AC3E}">
        <p14:creationId xmlns:p14="http://schemas.microsoft.com/office/powerpoint/2010/main" val="3749612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B2DB-2CE6-975F-9DB9-20CC546CF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Reflection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7152-CF6A-3AA8-CAC9-B892F0C75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1082041"/>
          </a:xfrm>
        </p:spPr>
        <p:txBody>
          <a:bodyPr/>
          <a:lstStyle/>
          <a:p>
            <a:r>
              <a:rPr lang="en-US" dirty="0"/>
              <a:t>Can you think of something you have learned to do simply by watching someone else?</a:t>
            </a:r>
          </a:p>
        </p:txBody>
      </p:sp>
    </p:spTree>
    <p:extLst>
      <p:ext uri="{BB962C8B-B14F-4D97-AF65-F5344CB8AC3E}">
        <p14:creationId xmlns:p14="http://schemas.microsoft.com/office/powerpoint/2010/main" val="3029162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AD463-CA12-B1FB-6DCC-B67B82868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9732F-DDD4-225F-4287-015985693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458200" cy="481584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Instincts and reflexes are innate, unlearned behaviors that occur naturally.</a:t>
            </a:r>
          </a:p>
          <a:p>
            <a:r>
              <a:rPr lang="en-US" dirty="0"/>
              <a:t>Learning is a change in behavior or knowledge resulting from experience.</a:t>
            </a:r>
          </a:p>
          <a:p>
            <a:r>
              <a:rPr lang="en-US" dirty="0"/>
              <a:t>The three main types of learning are classical conditioning, operant conditioning, and observational learning.</a:t>
            </a:r>
          </a:p>
          <a:p>
            <a:r>
              <a:rPr lang="en-US" dirty="0"/>
              <a:t>Classical and operant conditioning involve making associations between events that co-occur (associative learning).</a:t>
            </a:r>
          </a:p>
          <a:p>
            <a:r>
              <a:rPr lang="en-US" dirty="0"/>
              <a:t>Observational learning occurs by watching and imitating others' behaviors.</a:t>
            </a:r>
          </a:p>
        </p:txBody>
      </p:sp>
    </p:spTree>
    <p:extLst>
      <p:ext uri="{BB962C8B-B14F-4D97-AF65-F5344CB8AC3E}">
        <p14:creationId xmlns:p14="http://schemas.microsoft.com/office/powerpoint/2010/main" val="2080055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BA363-008A-9460-24DB-6A18281A280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14487" y="-1000034"/>
            <a:ext cx="5915025" cy="994172"/>
          </a:xfrm>
          <a:prstGeom prst="rect">
            <a:avLst/>
          </a:prstGeom>
        </p:spPr>
        <p:txBody>
          <a:bodyPr anchor="b">
            <a:normAutofit fontScale="90000"/>
          </a:bodyPr>
          <a:lstStyle/>
          <a:p>
            <a:r>
              <a:rPr lang="en-US" dirty="0"/>
              <a:t>End of Hawkes Learning PowerPoint</a:t>
            </a:r>
          </a:p>
        </p:txBody>
      </p:sp>
    </p:spTree>
    <p:extLst>
      <p:ext uri="{BB962C8B-B14F-4D97-AF65-F5344CB8AC3E}">
        <p14:creationId xmlns:p14="http://schemas.microsoft.com/office/powerpoint/2010/main" val="1295064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Is Learning?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Humans an animals have a number of unlearned behaviors that often start at birth.	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birds build nests and migrate during winter</a:t>
            </a:r>
          </a:p>
          <a:p>
            <a:r>
              <a:rPr lang="en-US" b="1" dirty="0"/>
              <a:t>Learning: </a:t>
            </a:r>
            <a:r>
              <a:rPr lang="en-US" dirty="0"/>
              <a:t>a change in behavior or knowledge that is the result of an experience</a:t>
            </a:r>
          </a:p>
        </p:txBody>
      </p:sp>
      <p:pic>
        <p:nvPicPr>
          <p:cNvPr id="5" name="Content Placeholder 6" descr="Photographs of baby turtles and a small child surfing">
            <a:extLst>
              <a:ext uri="{FF2B5EF4-FFF2-40B4-BE49-F238E27FC236}">
                <a16:creationId xmlns:a16="http://schemas.microsoft.com/office/drawing/2014/main" id="{12531339-F270-79D8-CC30-B106810D17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6" t="16378" r="926" b="16131"/>
          <a:stretch/>
        </p:blipFill>
        <p:spPr>
          <a:xfrm>
            <a:off x="2438400" y="4024798"/>
            <a:ext cx="4724400" cy="1827362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A2A67E-6DEF-4667-6CF9-AE2F5FA2F20E}"/>
              </a:ext>
            </a:extLst>
          </p:cNvPr>
          <p:cNvSpPr txBox="1"/>
          <p:nvPr/>
        </p:nvSpPr>
        <p:spPr>
          <a:xfrm>
            <a:off x="4546879" y="5805240"/>
            <a:ext cx="6858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1</a:t>
            </a:r>
          </a:p>
        </p:txBody>
      </p:sp>
    </p:spTree>
    <p:extLst>
      <p:ext uri="{BB962C8B-B14F-4D97-AF65-F5344CB8AC3E}">
        <p14:creationId xmlns:p14="http://schemas.microsoft.com/office/powerpoint/2010/main" val="211473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5D31B-EFA7-1736-F03D-B32ADD612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773BB-DA40-C19E-385E-81AECCC3CB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Reflex:</a:t>
            </a:r>
            <a:r>
              <a:rPr lang="en-US" dirty="0"/>
              <a:t> unlearned, automatic response by an organism to a stimulus in the environment</a:t>
            </a:r>
          </a:p>
          <a:p>
            <a:r>
              <a:rPr lang="en-US" dirty="0"/>
              <a:t>Innate behavior</a:t>
            </a:r>
          </a:p>
          <a:p>
            <a:r>
              <a:rPr lang="en-US" dirty="0"/>
              <a:t>Simpler than instincts</a:t>
            </a:r>
          </a:p>
          <a:p>
            <a:r>
              <a:rPr lang="en-US" dirty="0"/>
              <a:t>Involve the activity of specific body parts and systems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knee-jerk flex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the contraction of the pupil in bright light</a:t>
            </a:r>
          </a:p>
        </p:txBody>
      </p:sp>
    </p:spTree>
    <p:extLst>
      <p:ext uri="{BB962C8B-B14F-4D97-AF65-F5344CB8AC3E}">
        <p14:creationId xmlns:p14="http://schemas.microsoft.com/office/powerpoint/2010/main" val="2234376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21791-1F76-C3F8-4D69-B6244D4EC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Instincts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79011-861D-0182-2623-2F10D6BB9D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Instinct: </a:t>
            </a:r>
            <a:r>
              <a:rPr lang="en-US" dirty="0"/>
              <a:t>unlearned knowledge, involving complex patterns of behavior </a:t>
            </a:r>
          </a:p>
          <a:p>
            <a:r>
              <a:rPr lang="en-US" dirty="0"/>
              <a:t>Innate behavior</a:t>
            </a:r>
          </a:p>
          <a:p>
            <a:r>
              <a:rPr lang="en-US" dirty="0"/>
              <a:t>Triggered by a broad range of events</a:t>
            </a:r>
          </a:p>
          <a:p>
            <a:r>
              <a:rPr lang="en-US" dirty="0"/>
              <a:t>Involve the movement of the organism as a whole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the aging process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the desire to survive</a:t>
            </a:r>
          </a:p>
          <a:p>
            <a:r>
              <a:rPr lang="en-US" dirty="0"/>
              <a:t>Involve higher brain centers</a:t>
            </a:r>
          </a:p>
        </p:txBody>
      </p:sp>
    </p:spTree>
    <p:extLst>
      <p:ext uri="{BB962C8B-B14F-4D97-AF65-F5344CB8AC3E}">
        <p14:creationId xmlns:p14="http://schemas.microsoft.com/office/powerpoint/2010/main" val="3209877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01378-4597-9F4D-A6F3-2BDB99364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Reflexes And Instincts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11C5A-DAB0-20ED-7759-ED0DD80B6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Help an organism to adapt to its environment</a:t>
            </a:r>
          </a:p>
          <a:p>
            <a:r>
              <a:rPr lang="en-US" dirty="0"/>
              <a:t>Do not have to be learned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every healthy human baby has a sucking reflex (present at birth)</a:t>
            </a:r>
          </a:p>
        </p:txBody>
      </p:sp>
    </p:spTree>
    <p:extLst>
      <p:ext uri="{BB962C8B-B14F-4D97-AF65-F5344CB8AC3E}">
        <p14:creationId xmlns:p14="http://schemas.microsoft.com/office/powerpoint/2010/main" val="1480146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AF4A-1232-DE57-02A4-F9C46484C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BDCFF-A6DB-F598-8975-1F5D6EDCBD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Unlike instincts and reflexes, learned behaviors involve change and experience.</a:t>
            </a:r>
          </a:p>
          <a:p>
            <a:r>
              <a:rPr lang="en-US" dirty="0"/>
              <a:t>In contrast to innate behaviors, learning involves acquiring knowledge and skills through experience.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Julian will have to train extensively before learning to surf like his father.</a:t>
            </a:r>
          </a:p>
          <a:p>
            <a:r>
              <a:rPr lang="en-US" dirty="0"/>
              <a:t>Complex learning involves the interaction of conscious and unconscious processes.</a:t>
            </a:r>
          </a:p>
          <a:p>
            <a:r>
              <a:rPr lang="en-US" dirty="0"/>
              <a:t>Learning is traditionally studied in terms of simplest components - associations mind makes automatically.</a:t>
            </a:r>
          </a:p>
          <a:p>
            <a:r>
              <a:rPr lang="en-US" b="1" dirty="0"/>
              <a:t>Associative learning </a:t>
            </a:r>
            <a:r>
              <a:rPr lang="en-US" dirty="0"/>
              <a:t>occurs when connections are made between stimuli/events in the environment.</a:t>
            </a:r>
          </a:p>
        </p:txBody>
      </p:sp>
    </p:spTree>
    <p:extLst>
      <p:ext uri="{BB962C8B-B14F-4D97-AF65-F5344CB8AC3E}">
        <p14:creationId xmlns:p14="http://schemas.microsoft.com/office/powerpoint/2010/main" val="1496113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CD6AE-0B98-8803-5EA0-9861798A4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Group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08272-FE29-99EF-9D2C-7651D849C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1996440"/>
          </a:xfrm>
        </p:spPr>
        <p:txBody>
          <a:bodyPr/>
          <a:lstStyle/>
          <a:p>
            <a:r>
              <a:rPr lang="en-US" dirty="0"/>
              <a:t>As a group, discuss why you feel humans and other species are born with instincts and reflexes. Other than the ability to adapt to one's environment, what other benefits come with unlearned behaviors?</a:t>
            </a:r>
          </a:p>
        </p:txBody>
      </p:sp>
    </p:spTree>
    <p:extLst>
      <p:ext uri="{BB962C8B-B14F-4D97-AF65-F5344CB8AC3E}">
        <p14:creationId xmlns:p14="http://schemas.microsoft.com/office/powerpoint/2010/main" val="2069639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52D25-3BCC-E44E-5953-DA7D479E9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5.1 Figure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9D591-92C0-110F-A86F-ADB02E991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181600"/>
            <a:ext cx="8077200" cy="6705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/>
              <a:t>Caption: Different types of learning can involve conscious or unconscious processes.</a:t>
            </a:r>
          </a:p>
        </p:txBody>
      </p:sp>
      <p:pic>
        <p:nvPicPr>
          <p:cNvPr id="4" name="Content Placeholder 6" descr="A graphic describing classical conditioning, operant conditioning, and observational learning">
            <a:extLst>
              <a:ext uri="{FF2B5EF4-FFF2-40B4-BE49-F238E27FC236}">
                <a16:creationId xmlns:a16="http://schemas.microsoft.com/office/drawing/2014/main" id="{5498C39C-46FA-DA5F-AABE-D238C7E896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93" b="5301"/>
          <a:stretch/>
        </p:blipFill>
        <p:spPr>
          <a:xfrm>
            <a:off x="380518" y="1097280"/>
            <a:ext cx="8535364" cy="4080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7488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04B0E-5867-872B-4F06-47905BEA6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Conditioning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BBECFA-DE78-0445-4320-C66AAAF5EE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</a:t>
            </a:r>
            <a:r>
              <a:rPr lang="en-US" b="1" dirty="0"/>
              <a:t>classical conditioning </a:t>
            </a:r>
            <a:r>
              <a:rPr lang="en-US" dirty="0"/>
              <a:t>(or Pavlovian conditioning), organisms learn to associate events/stimuli that repeatedly happen together.</a:t>
            </a:r>
          </a:p>
          <a:p>
            <a:r>
              <a:rPr lang="en-US" dirty="0"/>
              <a:t>We experience this associative process in daily life.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lightning and thunder</a:t>
            </a:r>
          </a:p>
          <a:p>
            <a:pPr lvl="1"/>
            <a:r>
              <a:rPr lang="en-US" dirty="0"/>
              <a:t>Lightning naturally predicts the impending boom of thunder, making us jump (reflex)</a:t>
            </a:r>
          </a:p>
          <a:p>
            <a:r>
              <a:rPr lang="en-US" dirty="0"/>
              <a:t>Psychological researchers study this by focusing on observable, measurable behaviors.</a:t>
            </a:r>
          </a:p>
        </p:txBody>
      </p:sp>
    </p:spTree>
    <p:extLst>
      <p:ext uri="{BB962C8B-B14F-4D97-AF65-F5344CB8AC3E}">
        <p14:creationId xmlns:p14="http://schemas.microsoft.com/office/powerpoint/2010/main" val="25297097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1609</TotalTime>
  <Words>715</Words>
  <Application>Microsoft Office PowerPoint</Application>
  <PresentationFormat>On-screen Show (4:3)</PresentationFormat>
  <Paragraphs>70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Aptos</vt:lpstr>
      <vt:lpstr>Century Gothic</vt:lpstr>
      <vt:lpstr>Aptos Display</vt:lpstr>
      <vt:lpstr>Office Theme</vt:lpstr>
      <vt:lpstr>1_Office Theme</vt:lpstr>
      <vt:lpstr>Lesson 5.1</vt:lpstr>
      <vt:lpstr>What Is Learning?</vt:lpstr>
      <vt:lpstr>Reflexes</vt:lpstr>
      <vt:lpstr>Instincts</vt:lpstr>
      <vt:lpstr>Reflexes And Instincts</vt:lpstr>
      <vt:lpstr>Learning</vt:lpstr>
      <vt:lpstr>Group Activity</vt:lpstr>
      <vt:lpstr>Lesson 5.1 Figure 2</vt:lpstr>
      <vt:lpstr>Classical Conditioning</vt:lpstr>
      <vt:lpstr>Operant Conditioning</vt:lpstr>
      <vt:lpstr>Positive Reinforcement Vs. Positive Punishment</vt:lpstr>
      <vt:lpstr>Observational Learning</vt:lpstr>
      <vt:lpstr>Reflection Question</vt:lpstr>
      <vt:lpstr>Summary</vt:lpstr>
      <vt:lpstr>End of Hawkes Learning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5.1 What is Learning</dc:title>
  <dc:creator>Hawkes Learning</dc:creator>
  <cp:keywords>Psychology</cp:keywords>
  <cp:lastModifiedBy>Talissa Nahass</cp:lastModifiedBy>
  <cp:revision>188</cp:revision>
  <dcterms:created xsi:type="dcterms:W3CDTF">2013-04-26T14:43:13Z</dcterms:created>
  <dcterms:modified xsi:type="dcterms:W3CDTF">2024-07-23T19:50:10Z</dcterms:modified>
  <cp:category>Psychology</cp:category>
</cp:coreProperties>
</file>