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3"/>
  </p:notesMasterIdLst>
  <p:handoutMasterIdLst>
    <p:handoutMasterId r:id="rId24"/>
  </p:handoutMasterIdLst>
  <p:sldIdLst>
    <p:sldId id="272" r:id="rId3"/>
    <p:sldId id="273" r:id="rId4"/>
    <p:sldId id="274" r:id="rId5"/>
    <p:sldId id="275" r:id="rId6"/>
    <p:sldId id="276" r:id="rId7"/>
    <p:sldId id="277" r:id="rId8"/>
    <p:sldId id="278" r:id="rId9"/>
    <p:sldId id="279" r:id="rId10"/>
    <p:sldId id="280" r:id="rId11"/>
    <p:sldId id="267" r:id="rId12"/>
    <p:sldId id="281" r:id="rId13"/>
    <p:sldId id="283" r:id="rId14"/>
    <p:sldId id="289" r:id="rId15"/>
    <p:sldId id="284" r:id="rId16"/>
    <p:sldId id="285" r:id="rId17"/>
    <p:sldId id="286" r:id="rId18"/>
    <p:sldId id="287" r:id="rId19"/>
    <p:sldId id="268" r:id="rId20"/>
    <p:sldId id="288" r:id="rId21"/>
    <p:sldId id="318" r:id="rId22"/>
  </p:sldIdLst>
  <p:sldSz cx="9144000" cy="6858000" type="screen4x3"/>
  <p:notesSz cx="6858000" cy="9144000"/>
  <p:embeddedFontLst>
    <p:embeddedFont>
      <p:font typeface="Century Gothic" panose="020B0502020202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799"/>
    <a:srgbClr val="182F58"/>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8" autoAdjust="0"/>
    <p:restoredTop sz="86410" autoAdjust="0"/>
  </p:normalViewPr>
  <p:slideViewPr>
    <p:cSldViewPr>
      <p:cViewPr varScale="1">
        <p:scale>
          <a:sx n="95" d="100"/>
          <a:sy n="95" d="100"/>
        </p:scale>
        <p:origin x="1584" y="96"/>
      </p:cViewPr>
      <p:guideLst>
        <p:guide orient="horz" pos="2160"/>
        <p:guide pos="2880"/>
      </p:guideLst>
    </p:cSldViewPr>
  </p:slideViewPr>
  <p:outlineViewPr>
    <p:cViewPr>
      <p:scale>
        <a:sx n="33" d="100"/>
        <a:sy n="33" d="100"/>
      </p:scale>
      <p:origin x="0" y="-839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8877B2F1-0585-647E-A15C-C74F3CF82E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200" y="381000"/>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8200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45368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017678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64330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5077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95656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0863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501593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96917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24870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31103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46149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23989647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5.2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Classical Conditioning</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Real World Application Of Classical Conditioning</a:t>
            </a:r>
            <a:endParaRPr lang="en-US" sz="3200" b="1" dirty="0">
              <a:solidFill>
                <a:schemeClr val="accent1"/>
              </a:solidFill>
            </a:endParaRPr>
          </a:p>
        </p:txBody>
      </p:sp>
      <p:sp>
        <p:nvSpPr>
          <p:cNvPr id="13315" name="Rectangle 3"/>
          <p:cNvSpPr>
            <a:spLocks noGrp="1"/>
          </p:cNvSpPr>
          <p:nvPr>
            <p:ph idx="1"/>
          </p:nvPr>
        </p:nvSpPr>
        <p:spPr>
          <a:prstGeom prst="rect">
            <a:avLst/>
          </a:prstGeom>
        </p:spPr>
        <p:txBody>
          <a:bodyPr>
            <a:normAutofit fontScale="92500" lnSpcReduction="10000"/>
          </a:bodyPr>
          <a:lstStyle/>
          <a:p>
            <a:pPr>
              <a:tabLst>
                <a:tab pos="461963" algn="l"/>
              </a:tabLst>
            </a:pPr>
            <a:r>
              <a:rPr lang="en-US" i="0" dirty="0"/>
              <a:t>If you use an electric can opener, your cat may associate its sound with food (conditioned stimulus).</a:t>
            </a:r>
          </a:p>
          <a:p>
            <a:pPr>
              <a:tabLst>
                <a:tab pos="461963" algn="l"/>
              </a:tabLst>
            </a:pPr>
            <a:r>
              <a:rPr lang="en-US" i="0" dirty="0"/>
              <a:t>If the can opener is stored in a cabinet that squeaks, the cat associates that noise with the can opener/food.</a:t>
            </a:r>
          </a:p>
          <a:p>
            <a:pPr>
              <a:tabLst>
                <a:tab pos="461963" algn="l"/>
              </a:tabLst>
            </a:pPr>
            <a:r>
              <a:rPr lang="en-US" i="0" dirty="0"/>
              <a:t>The pairing of a new neutral stimulus (cabinet noise) with a conditioned stimulus (can opener) is </a:t>
            </a:r>
            <a:r>
              <a:rPr lang="en-US" b="1" i="0" dirty="0"/>
              <a:t>higher-order conditioning.</a:t>
            </a:r>
          </a:p>
          <a:p>
            <a:pPr lvl="1">
              <a:tabLst>
                <a:tab pos="461963" algn="l"/>
              </a:tabLst>
            </a:pPr>
            <a:r>
              <a:rPr lang="en-US" i="0" dirty="0"/>
              <a:t>This means using the conditioned stimulus to condition another stimulus (squeaky cabinet).</a:t>
            </a:r>
          </a:p>
          <a:p>
            <a:pPr>
              <a:tabLst>
                <a:tab pos="461963" algn="l"/>
              </a:tabLst>
            </a:pPr>
            <a:r>
              <a:rPr lang="en-US" i="0" dirty="0"/>
              <a:t>It is difficult to achieve conditioning above second-order, like a bell preceding the cabinet/can opener/food.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7DDB-A1BA-9C8F-EB71-E63F6D0FC86C}"/>
              </a:ext>
            </a:extLst>
          </p:cNvPr>
          <p:cNvSpPr>
            <a:spLocks noGrp="1"/>
          </p:cNvSpPr>
          <p:nvPr>
            <p:ph type="title"/>
          </p:nvPr>
        </p:nvSpPr>
        <p:spPr/>
        <p:txBody>
          <a:bodyPr/>
          <a:lstStyle/>
          <a:p>
            <a:r>
              <a:rPr lang="en-US" dirty="0"/>
              <a:t>Lesson 5.2 Figure 3</a:t>
            </a:r>
          </a:p>
        </p:txBody>
      </p:sp>
      <p:sp>
        <p:nvSpPr>
          <p:cNvPr id="3" name="Content Placeholder 2">
            <a:extLst>
              <a:ext uri="{FF2B5EF4-FFF2-40B4-BE49-F238E27FC236}">
                <a16:creationId xmlns:a16="http://schemas.microsoft.com/office/drawing/2014/main" id="{42C0947D-172B-6C55-E92E-63F5893574CD}"/>
              </a:ext>
            </a:extLst>
          </p:cNvPr>
          <p:cNvSpPr>
            <a:spLocks noGrp="1"/>
          </p:cNvSpPr>
          <p:nvPr>
            <p:ph idx="1"/>
          </p:nvPr>
        </p:nvSpPr>
        <p:spPr>
          <a:xfrm>
            <a:off x="495300" y="5378115"/>
            <a:ext cx="8229600" cy="685800"/>
          </a:xfrm>
        </p:spPr>
        <p:txBody>
          <a:bodyPr>
            <a:normAutofit/>
          </a:bodyPr>
          <a:lstStyle/>
          <a:p>
            <a:pPr marL="0" indent="0">
              <a:buNone/>
            </a:pPr>
            <a:r>
              <a:rPr lang="en-US" sz="1200" dirty="0"/>
              <a:t>Caption: In higher-order conditioning, an established conditioned stimulus is paired with a new neutral stimulus (the second-order stimulus) so that eventually the new stimulus also elicits the conditioned response, without the initial conditioned stimulus being presented.</a:t>
            </a:r>
          </a:p>
        </p:txBody>
      </p:sp>
      <p:pic>
        <p:nvPicPr>
          <p:cNvPr id="4" name="Content Placeholder 6" descr="A diagram illustrating higher-order and second-order conditioning with a cat.">
            <a:extLst>
              <a:ext uri="{FF2B5EF4-FFF2-40B4-BE49-F238E27FC236}">
                <a16:creationId xmlns:a16="http://schemas.microsoft.com/office/drawing/2014/main" id="{AC426316-64FF-0686-10C7-1C0F779BC5E3}"/>
              </a:ext>
            </a:extLst>
          </p:cNvPr>
          <p:cNvPicPr>
            <a:picLocks noChangeAspect="1"/>
          </p:cNvPicPr>
          <p:nvPr/>
        </p:nvPicPr>
        <p:blipFill rotWithShape="1">
          <a:blip r:embed="rId2"/>
          <a:srcRect l="23750" r="22812"/>
          <a:stretch/>
        </p:blipFill>
        <p:spPr>
          <a:xfrm>
            <a:off x="2819400" y="1112118"/>
            <a:ext cx="4038600" cy="4251158"/>
          </a:xfrm>
          <a:prstGeom prst="rect">
            <a:avLst/>
          </a:prstGeom>
          <a:noFill/>
        </p:spPr>
      </p:pic>
    </p:spTree>
    <p:extLst>
      <p:ext uri="{BB962C8B-B14F-4D97-AF65-F5344CB8AC3E}">
        <p14:creationId xmlns:p14="http://schemas.microsoft.com/office/powerpoint/2010/main" val="3885538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9FE5-1D6A-103A-34F1-1FDDF09B1E96}"/>
              </a:ext>
            </a:extLst>
          </p:cNvPr>
          <p:cNvSpPr>
            <a:spLocks noGrp="1"/>
          </p:cNvSpPr>
          <p:nvPr>
            <p:ph type="title"/>
          </p:nvPr>
        </p:nvSpPr>
        <p:spPr/>
        <p:txBody>
          <a:bodyPr/>
          <a:lstStyle/>
          <a:p>
            <a:r>
              <a:rPr lang="en-US" dirty="0"/>
              <a:t>General Processes In Classical Conditioning</a:t>
            </a:r>
            <a:r>
              <a:rPr lang="en-US" baseline="-25000" dirty="0"/>
              <a:t>1</a:t>
            </a:r>
          </a:p>
        </p:txBody>
      </p:sp>
      <p:sp>
        <p:nvSpPr>
          <p:cNvPr id="3" name="Content Placeholder 2">
            <a:extLst>
              <a:ext uri="{FF2B5EF4-FFF2-40B4-BE49-F238E27FC236}">
                <a16:creationId xmlns:a16="http://schemas.microsoft.com/office/drawing/2014/main" id="{6474B4F0-E3FE-AC30-AFAB-33DE8F0CB2B1}"/>
              </a:ext>
            </a:extLst>
          </p:cNvPr>
          <p:cNvSpPr>
            <a:spLocks noGrp="1"/>
          </p:cNvSpPr>
          <p:nvPr>
            <p:ph idx="1"/>
          </p:nvPr>
        </p:nvSpPr>
        <p:spPr>
          <a:xfrm>
            <a:off x="196780" y="1097280"/>
            <a:ext cx="7042220" cy="4373880"/>
          </a:xfrm>
        </p:spPr>
        <p:txBody>
          <a:bodyPr>
            <a:noAutofit/>
          </a:bodyPr>
          <a:lstStyle/>
          <a:p>
            <a:r>
              <a:rPr lang="en-US" sz="2000" b="1" dirty="0"/>
              <a:t>Acquisition: </a:t>
            </a:r>
            <a:r>
              <a:rPr lang="en-US" sz="2000" dirty="0"/>
              <a:t>period of initial learning in classical conditioning in which a human or animal begins to connect a neutral stimulus and an unconditioned stimulus so that the neutral stimulus will begin to elicit the condition response</a:t>
            </a:r>
          </a:p>
          <a:p>
            <a:r>
              <a:rPr lang="en-US" sz="2000" b="1" dirty="0"/>
              <a:t>Extinction: </a:t>
            </a:r>
            <a:r>
              <a:rPr lang="en-US" sz="2000" dirty="0"/>
              <a:t>decrease in the conditioned response when the unconditioned stimulus is no longer paired with the conditioned stimulus</a:t>
            </a:r>
          </a:p>
          <a:p>
            <a:pPr lvl="1"/>
            <a:r>
              <a:rPr lang="en-US" sz="2000" u="sng" dirty="0"/>
              <a:t>Example</a:t>
            </a:r>
            <a:r>
              <a:rPr lang="en-US" sz="2000" dirty="0"/>
              <a:t>: Pavlov</a:t>
            </a:r>
            <a:r>
              <a:rPr lang="en-US" sz="2000" dirty="0">
                <a:effectLst/>
                <a:latin typeface="Calibri" panose="020F0502020204030204" pitchFamily="34" charset="0"/>
              </a:rPr>
              <a:t>'</a:t>
            </a:r>
            <a:r>
              <a:rPr lang="en-US" sz="2000" dirty="0"/>
              <a:t>s dogs stopped salivating to the bell (conditioned stimulus) when not paired with meat powder (unconditioned stimulus).</a:t>
            </a:r>
          </a:p>
          <a:p>
            <a:r>
              <a:rPr lang="en-US" sz="2000" b="1" dirty="0"/>
              <a:t>Spontaneous recovery: </a:t>
            </a:r>
            <a:r>
              <a:rPr lang="en-US" sz="2000" dirty="0"/>
              <a:t>return of a previously extinguished conditioned response</a:t>
            </a:r>
          </a:p>
          <a:p>
            <a:pPr lvl="1"/>
            <a:r>
              <a:rPr lang="en-US" sz="2000" u="sng" dirty="0"/>
              <a:t>Example</a:t>
            </a:r>
            <a:r>
              <a:rPr lang="en-US" sz="2000" dirty="0"/>
              <a:t>: a cat</a:t>
            </a:r>
            <a:r>
              <a:rPr lang="en-US" sz="2000" dirty="0">
                <a:effectLst/>
                <a:latin typeface="Calibri" panose="020F0502020204030204" pitchFamily="34" charset="0"/>
              </a:rPr>
              <a:t>'</a:t>
            </a:r>
            <a:r>
              <a:rPr lang="en-US" sz="2000" dirty="0"/>
              <a:t>s excitement for the can opener sound after a break in usage</a:t>
            </a:r>
          </a:p>
        </p:txBody>
      </p:sp>
      <p:pic>
        <p:nvPicPr>
          <p:cNvPr id="5" name="Content Placeholder 6" descr="A photograph shows a stingray swimming in clear, blue water. A boat is seen in the distance.">
            <a:extLst>
              <a:ext uri="{FF2B5EF4-FFF2-40B4-BE49-F238E27FC236}">
                <a16:creationId xmlns:a16="http://schemas.microsoft.com/office/drawing/2014/main" id="{C383CA6E-9454-4DA4-390D-717D3D72B79F}"/>
              </a:ext>
            </a:extLst>
          </p:cNvPr>
          <p:cNvPicPr>
            <a:picLocks noChangeAspect="1"/>
          </p:cNvPicPr>
          <p:nvPr/>
        </p:nvPicPr>
        <p:blipFill rotWithShape="1">
          <a:blip r:embed="rId2"/>
          <a:srcRect l="30313" r="30313"/>
          <a:stretch/>
        </p:blipFill>
        <p:spPr>
          <a:xfrm>
            <a:off x="7239000" y="1828800"/>
            <a:ext cx="1826972" cy="2609959"/>
          </a:xfrm>
          <a:prstGeom prst="rect">
            <a:avLst/>
          </a:prstGeom>
          <a:noFill/>
        </p:spPr>
      </p:pic>
      <p:sp>
        <p:nvSpPr>
          <p:cNvPr id="6" name="TextBox 5">
            <a:extLst>
              <a:ext uri="{FF2B5EF4-FFF2-40B4-BE49-F238E27FC236}">
                <a16:creationId xmlns:a16="http://schemas.microsoft.com/office/drawing/2014/main" id="{1C6D3D08-E06C-3F5D-A8F8-4B9A953DFCFC}"/>
              </a:ext>
            </a:extLst>
          </p:cNvPr>
          <p:cNvSpPr txBox="1"/>
          <p:nvPr/>
        </p:nvSpPr>
        <p:spPr>
          <a:xfrm>
            <a:off x="7924800" y="4457181"/>
            <a:ext cx="625492" cy="253916"/>
          </a:xfrm>
          <a:prstGeom prst="rect">
            <a:avLst/>
          </a:prstGeom>
          <a:noFill/>
        </p:spPr>
        <p:txBody>
          <a:bodyPr wrap="none" rtlCol="0">
            <a:spAutoFit/>
          </a:bodyPr>
          <a:lstStyle/>
          <a:p>
            <a:r>
              <a:rPr lang="en-US" sz="1050" dirty="0">
                <a:solidFill>
                  <a:srgbClr val="182F58"/>
                </a:solidFill>
              </a:rPr>
              <a:t>Figure 4</a:t>
            </a:r>
          </a:p>
        </p:txBody>
      </p:sp>
    </p:spTree>
    <p:extLst>
      <p:ext uri="{BB962C8B-B14F-4D97-AF65-F5344CB8AC3E}">
        <p14:creationId xmlns:p14="http://schemas.microsoft.com/office/powerpoint/2010/main" val="60808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0E5BE-ECB2-8677-0445-904130AB0921}"/>
              </a:ext>
            </a:extLst>
          </p:cNvPr>
          <p:cNvSpPr>
            <a:spLocks noGrp="1"/>
          </p:cNvSpPr>
          <p:nvPr>
            <p:ph type="title"/>
          </p:nvPr>
        </p:nvSpPr>
        <p:spPr/>
        <p:txBody>
          <a:bodyPr/>
          <a:lstStyle/>
          <a:p>
            <a:r>
              <a:rPr lang="en-US" dirty="0"/>
              <a:t>Lesson 5.2 Figure 5</a:t>
            </a:r>
          </a:p>
        </p:txBody>
      </p:sp>
      <p:sp>
        <p:nvSpPr>
          <p:cNvPr id="3" name="Content Placeholder 2">
            <a:extLst>
              <a:ext uri="{FF2B5EF4-FFF2-40B4-BE49-F238E27FC236}">
                <a16:creationId xmlns:a16="http://schemas.microsoft.com/office/drawing/2014/main" id="{45DA4ED8-57B1-4755-AD70-F5FD357C5049}"/>
              </a:ext>
            </a:extLst>
          </p:cNvPr>
          <p:cNvSpPr>
            <a:spLocks noGrp="1"/>
          </p:cNvSpPr>
          <p:nvPr>
            <p:ph idx="1"/>
          </p:nvPr>
        </p:nvSpPr>
        <p:spPr>
          <a:xfrm>
            <a:off x="228600" y="5128255"/>
            <a:ext cx="8686800" cy="815345"/>
          </a:xfrm>
        </p:spPr>
        <p:txBody>
          <a:bodyPr>
            <a:normAutofit lnSpcReduction="10000"/>
          </a:bodyPr>
          <a:lstStyle/>
          <a:p>
            <a:pPr marL="0" indent="0">
              <a:buNone/>
            </a:pPr>
            <a:r>
              <a:rPr lang="en-US" sz="1200" dirty="0"/>
              <a:t>Caption: This is the curve of acquisition, extinction, and spontaneous recovery. The rising curve shows the conditioned response quickly getting stronger through the repeated pairing of the conditioned stimulus and the unconditioned stimulus (acquisition). Then the curve decreases, which shows how the conditioned response weakens when only the conditioned stimulus is presented (extinction). After a break or pause from conditioning, the conditioned response reappears (spontaneous recovery).</a:t>
            </a:r>
          </a:p>
        </p:txBody>
      </p:sp>
      <p:pic>
        <p:nvPicPr>
          <p:cNvPr id="4" name="Content Placeholder 10" descr="A chart showing the different stages of classical conditioning">
            <a:extLst>
              <a:ext uri="{FF2B5EF4-FFF2-40B4-BE49-F238E27FC236}">
                <a16:creationId xmlns:a16="http://schemas.microsoft.com/office/drawing/2014/main" id="{E6F8156D-5506-A043-F893-593BFCF5BB58}"/>
              </a:ext>
            </a:extLst>
          </p:cNvPr>
          <p:cNvPicPr>
            <a:picLocks noChangeAspect="1"/>
          </p:cNvPicPr>
          <p:nvPr/>
        </p:nvPicPr>
        <p:blipFill>
          <a:blip r:embed="rId2"/>
          <a:stretch>
            <a:fillRect/>
          </a:stretch>
        </p:blipFill>
        <p:spPr>
          <a:xfrm>
            <a:off x="988911" y="1097280"/>
            <a:ext cx="7166177" cy="4030975"/>
          </a:xfrm>
          <a:prstGeom prst="rect">
            <a:avLst/>
          </a:prstGeom>
          <a:noFill/>
        </p:spPr>
      </p:pic>
    </p:spTree>
    <p:extLst>
      <p:ext uri="{BB962C8B-B14F-4D97-AF65-F5344CB8AC3E}">
        <p14:creationId xmlns:p14="http://schemas.microsoft.com/office/powerpoint/2010/main" val="3579297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9FE5-1D6A-103A-34F1-1FDDF09B1E96}"/>
              </a:ext>
            </a:extLst>
          </p:cNvPr>
          <p:cNvSpPr>
            <a:spLocks noGrp="1"/>
          </p:cNvSpPr>
          <p:nvPr>
            <p:ph type="title"/>
          </p:nvPr>
        </p:nvSpPr>
        <p:spPr/>
        <p:txBody>
          <a:bodyPr/>
          <a:lstStyle/>
          <a:p>
            <a:r>
              <a:rPr lang="en-US" dirty="0"/>
              <a:t>General Processes In Classical Conditioning</a:t>
            </a:r>
            <a:r>
              <a:rPr lang="en-US" baseline="-25000" dirty="0"/>
              <a:t>2</a:t>
            </a:r>
          </a:p>
        </p:txBody>
      </p:sp>
      <p:sp>
        <p:nvSpPr>
          <p:cNvPr id="3" name="Content Placeholder 2">
            <a:extLst>
              <a:ext uri="{FF2B5EF4-FFF2-40B4-BE49-F238E27FC236}">
                <a16:creationId xmlns:a16="http://schemas.microsoft.com/office/drawing/2014/main" id="{6474B4F0-E3FE-AC30-AFAB-33DE8F0CB2B1}"/>
              </a:ext>
            </a:extLst>
          </p:cNvPr>
          <p:cNvSpPr>
            <a:spLocks noGrp="1"/>
          </p:cNvSpPr>
          <p:nvPr>
            <p:ph idx="1"/>
          </p:nvPr>
        </p:nvSpPr>
        <p:spPr/>
        <p:txBody>
          <a:bodyPr>
            <a:normAutofit fontScale="92500" lnSpcReduction="10000"/>
          </a:bodyPr>
          <a:lstStyle/>
          <a:p>
            <a:r>
              <a:rPr lang="en-US" b="1" dirty="0"/>
              <a:t>Stimulus discrimination: </a:t>
            </a:r>
            <a:r>
              <a:rPr lang="en-US" dirty="0"/>
              <a:t>ability to respond differently to similar stimuli</a:t>
            </a:r>
          </a:p>
          <a:p>
            <a:r>
              <a:rPr lang="en-US" b="1" dirty="0"/>
              <a:t>Stimulus generalization: </a:t>
            </a:r>
            <a:r>
              <a:rPr lang="en-US" dirty="0"/>
              <a:t>demonstrating the conditioned response to stimuli that are similar to the conditioned stimulus</a:t>
            </a:r>
          </a:p>
          <a:p>
            <a:r>
              <a:rPr lang="en-US" b="1" dirty="0"/>
              <a:t>Habituation: </a:t>
            </a:r>
            <a:r>
              <a:rPr lang="en-US" dirty="0"/>
              <a:t>when we learn not to respond to a stimulus that is presented repeatedly without change</a:t>
            </a:r>
          </a:p>
          <a:p>
            <a:pPr lvl="1"/>
            <a:r>
              <a:rPr lang="en-US" dirty="0"/>
              <a:t>Over time, we ignore a stimulus that occurs repeatedly without any change.</a:t>
            </a:r>
          </a:p>
          <a:p>
            <a:r>
              <a:rPr lang="en-US" dirty="0"/>
              <a:t>Classical conditioning involves both the strengthening and weakening of learned associations.</a:t>
            </a:r>
          </a:p>
          <a:p>
            <a:endParaRPr lang="en-US" dirty="0"/>
          </a:p>
        </p:txBody>
      </p:sp>
    </p:spTree>
    <p:extLst>
      <p:ext uri="{BB962C8B-B14F-4D97-AF65-F5344CB8AC3E}">
        <p14:creationId xmlns:p14="http://schemas.microsoft.com/office/powerpoint/2010/main" val="1498688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98BC-20E1-0139-EA12-C1396C1F59CD}"/>
              </a:ext>
              <a:ext uri="{C183D7F6-B498-43B3-948B-1728B52AA6E4}">
                <adec:decorative xmlns:adec="http://schemas.microsoft.com/office/drawing/2017/decorative" val="0"/>
              </a:ext>
            </a:extLst>
          </p:cNvPr>
          <p:cNvSpPr>
            <a:spLocks noGrp="1"/>
          </p:cNvSpPr>
          <p:nvPr>
            <p:ph type="title"/>
          </p:nvPr>
        </p:nvSpPr>
        <p:spPr/>
        <p:txBody>
          <a:bodyPr/>
          <a:lstStyle/>
          <a:p>
            <a:r>
              <a:rPr lang="en-US" dirty="0"/>
              <a:t>Behaviorism</a:t>
            </a:r>
            <a:r>
              <a:rPr lang="en-US" baseline="-25000" dirty="0"/>
              <a:t>1</a:t>
            </a:r>
          </a:p>
        </p:txBody>
      </p:sp>
      <p:pic>
        <p:nvPicPr>
          <p:cNvPr id="5" name="Content Placeholder 6" descr="A photograph shows John B. Watson.">
            <a:extLst>
              <a:ext uri="{FF2B5EF4-FFF2-40B4-BE49-F238E27FC236}">
                <a16:creationId xmlns:a16="http://schemas.microsoft.com/office/drawing/2014/main" id="{2FFF9582-C8E2-5D07-387E-828819CFDEB0}"/>
              </a:ext>
            </a:extLst>
          </p:cNvPr>
          <p:cNvPicPr>
            <a:picLocks noChangeAspect="1"/>
          </p:cNvPicPr>
          <p:nvPr/>
        </p:nvPicPr>
        <p:blipFill rotWithShape="1">
          <a:blip r:embed="rId2"/>
          <a:srcRect l="22222" r="24074" b="1235"/>
          <a:stretch/>
        </p:blipFill>
        <p:spPr>
          <a:xfrm>
            <a:off x="145288" y="2057400"/>
            <a:ext cx="2445512" cy="2529840"/>
          </a:xfrm>
          <a:prstGeom prst="rect">
            <a:avLst/>
          </a:prstGeom>
          <a:noFill/>
        </p:spPr>
      </p:pic>
      <p:sp>
        <p:nvSpPr>
          <p:cNvPr id="6" name="TextBox 5">
            <a:extLst>
              <a:ext uri="{FF2B5EF4-FFF2-40B4-BE49-F238E27FC236}">
                <a16:creationId xmlns:a16="http://schemas.microsoft.com/office/drawing/2014/main" id="{F939F85D-B885-650B-8A5D-0277FC633645}"/>
              </a:ext>
            </a:extLst>
          </p:cNvPr>
          <p:cNvSpPr txBox="1"/>
          <p:nvPr/>
        </p:nvSpPr>
        <p:spPr>
          <a:xfrm>
            <a:off x="1055298" y="4621572"/>
            <a:ext cx="625492" cy="253916"/>
          </a:xfrm>
          <a:prstGeom prst="rect">
            <a:avLst/>
          </a:prstGeom>
          <a:noFill/>
        </p:spPr>
        <p:txBody>
          <a:bodyPr wrap="none" rtlCol="0">
            <a:spAutoFit/>
          </a:bodyPr>
          <a:lstStyle/>
          <a:p>
            <a:r>
              <a:rPr lang="en-US" sz="1050" dirty="0">
                <a:solidFill>
                  <a:srgbClr val="182F58"/>
                </a:solidFill>
              </a:rPr>
              <a:t>Figure 6</a:t>
            </a:r>
          </a:p>
        </p:txBody>
      </p:sp>
      <p:sp>
        <p:nvSpPr>
          <p:cNvPr id="3" name="Content Placeholder 2">
            <a:extLst>
              <a:ext uri="{FF2B5EF4-FFF2-40B4-BE49-F238E27FC236}">
                <a16:creationId xmlns:a16="http://schemas.microsoft.com/office/drawing/2014/main" id="{60B11E86-5487-6CAE-D7CC-FBE427EA965F}"/>
              </a:ext>
              <a:ext uri="{C183D7F6-B498-43B3-948B-1728B52AA6E4}">
                <adec:decorative xmlns:adec="http://schemas.microsoft.com/office/drawing/2017/decorative" val="0"/>
              </a:ext>
            </a:extLst>
          </p:cNvPr>
          <p:cNvSpPr>
            <a:spLocks noGrp="1"/>
          </p:cNvSpPr>
          <p:nvPr>
            <p:ph idx="1"/>
          </p:nvPr>
        </p:nvSpPr>
        <p:spPr>
          <a:xfrm>
            <a:off x="2590800" y="1333500"/>
            <a:ext cx="6400800" cy="4572000"/>
          </a:xfrm>
        </p:spPr>
        <p:txBody>
          <a:bodyPr>
            <a:normAutofit/>
          </a:bodyPr>
          <a:lstStyle/>
          <a:p>
            <a:r>
              <a:rPr lang="en-US" dirty="0"/>
              <a:t>John B. Watson founded behaviorism, focusing on observable behavior and stimulus-response reactions.</a:t>
            </a:r>
          </a:p>
          <a:p>
            <a:r>
              <a:rPr lang="en-US" dirty="0"/>
              <a:t>Behaviorism arose during the first part of the 20</a:t>
            </a:r>
            <a:r>
              <a:rPr lang="en-US" baseline="30000" dirty="0"/>
              <a:t>th</a:t>
            </a:r>
            <a:r>
              <a:rPr lang="en-US" dirty="0"/>
              <a:t> century, which incorporates elements of Pavlov</a:t>
            </a:r>
            <a:r>
              <a:rPr lang="en-US" dirty="0">
                <a:solidFill>
                  <a:srgbClr val="182F58"/>
                </a:solidFill>
                <a:effectLst/>
                <a:latin typeface="Calibri" panose="020F0502020204030204" pitchFamily="34" charset="0"/>
              </a:rPr>
              <a:t>'</a:t>
            </a:r>
            <a:r>
              <a:rPr lang="en-US" dirty="0"/>
              <a:t>s classical conditioning (Hunt, 2007).</a:t>
            </a:r>
          </a:p>
          <a:p>
            <a:r>
              <a:rPr lang="en-US" dirty="0"/>
              <a:t>Watson believed human behavior results from conditioned responses, similar to animal behavior.</a:t>
            </a:r>
          </a:p>
        </p:txBody>
      </p:sp>
    </p:spTree>
    <p:extLst>
      <p:ext uri="{BB962C8B-B14F-4D97-AF65-F5344CB8AC3E}">
        <p14:creationId xmlns:p14="http://schemas.microsoft.com/office/powerpoint/2010/main" val="584920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98BC-20E1-0139-EA12-C1396C1F59CD}"/>
              </a:ext>
            </a:extLst>
          </p:cNvPr>
          <p:cNvSpPr>
            <a:spLocks noGrp="1"/>
          </p:cNvSpPr>
          <p:nvPr>
            <p:ph type="title"/>
          </p:nvPr>
        </p:nvSpPr>
        <p:spPr/>
        <p:txBody>
          <a:bodyPr/>
          <a:lstStyle/>
          <a:p>
            <a:r>
              <a:rPr lang="en-US" dirty="0"/>
              <a:t>Behaviorism</a:t>
            </a:r>
            <a:r>
              <a:rPr lang="en-US" baseline="-25000" dirty="0"/>
              <a:t>2</a:t>
            </a:r>
          </a:p>
        </p:txBody>
      </p:sp>
      <p:sp>
        <p:nvSpPr>
          <p:cNvPr id="3" name="Content Placeholder 2">
            <a:extLst>
              <a:ext uri="{FF2B5EF4-FFF2-40B4-BE49-F238E27FC236}">
                <a16:creationId xmlns:a16="http://schemas.microsoft.com/office/drawing/2014/main" id="{60B11E86-5487-6CAE-D7CC-FBE427EA965F}"/>
              </a:ext>
            </a:extLst>
          </p:cNvPr>
          <p:cNvSpPr>
            <a:spLocks noGrp="1"/>
          </p:cNvSpPr>
          <p:nvPr>
            <p:ph idx="1"/>
          </p:nvPr>
        </p:nvSpPr>
        <p:spPr>
          <a:xfrm>
            <a:off x="457200" y="1280160"/>
            <a:ext cx="6096000" cy="4572000"/>
          </a:xfrm>
        </p:spPr>
        <p:txBody>
          <a:bodyPr>
            <a:normAutofit fontScale="77500" lnSpcReduction="20000"/>
          </a:bodyPr>
          <a:lstStyle/>
          <a:p>
            <a:r>
              <a:rPr lang="en-US" dirty="0"/>
              <a:t>In collaboration with Rosalie Rayner, Watson conducted the Little Albert experiment to condition fear.</a:t>
            </a:r>
          </a:p>
          <a:p>
            <a:r>
              <a:rPr lang="en-US" dirty="0"/>
              <a:t>Little Albert initially showed no fear of neutral stimuli like a rabbit, dog, monkey, masks, cotton wool, and a white rat.</a:t>
            </a:r>
          </a:p>
          <a:p>
            <a:r>
              <a:rPr lang="en-US" dirty="0"/>
              <a:t>Watson and Rayner paired the white rat with a loud, frightening noise, causing Little Albert to associate the rat with fear.</a:t>
            </a:r>
          </a:p>
          <a:p>
            <a:r>
              <a:rPr lang="en-US" dirty="0"/>
              <a:t>After conditioning, Little Albert also became afraid of similar furry objects, demonstrating stimulus generalization.</a:t>
            </a:r>
          </a:p>
          <a:p>
            <a:r>
              <a:rPr lang="en-US" dirty="0"/>
              <a:t>The experiment showed that emotions could be conditioned responses, aiming to create a phobia through conditioning.</a:t>
            </a:r>
          </a:p>
          <a:p>
            <a:endParaRPr lang="en-US" dirty="0"/>
          </a:p>
        </p:txBody>
      </p:sp>
      <p:pic>
        <p:nvPicPr>
          <p:cNvPr id="5" name="Content Placeholder 6" descr="A photograph shows a Santa Clause mask on a stand.">
            <a:extLst>
              <a:ext uri="{FF2B5EF4-FFF2-40B4-BE49-F238E27FC236}">
                <a16:creationId xmlns:a16="http://schemas.microsoft.com/office/drawing/2014/main" id="{D79C8CC0-5790-F467-AF79-AC276B8A04E7}"/>
              </a:ext>
            </a:extLst>
          </p:cNvPr>
          <p:cNvPicPr>
            <a:picLocks noChangeAspect="1"/>
          </p:cNvPicPr>
          <p:nvPr/>
        </p:nvPicPr>
        <p:blipFill rotWithShape="1">
          <a:blip r:embed="rId2"/>
          <a:srcRect l="31250" r="31250"/>
          <a:stretch/>
        </p:blipFill>
        <p:spPr>
          <a:xfrm>
            <a:off x="6705600" y="1600200"/>
            <a:ext cx="2057400" cy="3086100"/>
          </a:xfrm>
          <a:prstGeom prst="rect">
            <a:avLst/>
          </a:prstGeom>
          <a:noFill/>
        </p:spPr>
      </p:pic>
      <p:sp>
        <p:nvSpPr>
          <p:cNvPr id="6" name="TextBox 5">
            <a:extLst>
              <a:ext uri="{FF2B5EF4-FFF2-40B4-BE49-F238E27FC236}">
                <a16:creationId xmlns:a16="http://schemas.microsoft.com/office/drawing/2014/main" id="{FFAC346C-C0EE-DC0C-FFE0-21AE426E75F6}"/>
              </a:ext>
            </a:extLst>
          </p:cNvPr>
          <p:cNvSpPr txBox="1"/>
          <p:nvPr/>
        </p:nvSpPr>
        <p:spPr>
          <a:xfrm>
            <a:off x="7421554" y="4686300"/>
            <a:ext cx="625492" cy="253916"/>
          </a:xfrm>
          <a:prstGeom prst="rect">
            <a:avLst/>
          </a:prstGeom>
          <a:noFill/>
        </p:spPr>
        <p:txBody>
          <a:bodyPr wrap="non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727686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D8F7-F358-B488-CAD8-01FB252736AA}"/>
              </a:ext>
            </a:extLst>
          </p:cNvPr>
          <p:cNvSpPr>
            <a:spLocks noGrp="1"/>
          </p:cNvSpPr>
          <p:nvPr>
            <p:ph type="title"/>
          </p:nvPr>
        </p:nvSpPr>
        <p:spPr/>
        <p:txBody>
          <a:bodyPr>
            <a:normAutofit/>
          </a:bodyPr>
          <a:lstStyle/>
          <a:p>
            <a:r>
              <a:rPr lang="en-US" dirty="0"/>
              <a:t>Everyday Connection: Advertising And Associative Learning</a:t>
            </a:r>
          </a:p>
        </p:txBody>
      </p:sp>
      <p:sp>
        <p:nvSpPr>
          <p:cNvPr id="3" name="Content Placeholder 2">
            <a:extLst>
              <a:ext uri="{FF2B5EF4-FFF2-40B4-BE49-F238E27FC236}">
                <a16:creationId xmlns:a16="http://schemas.microsoft.com/office/drawing/2014/main" id="{358480D8-12B8-23C8-F5AD-C955C888E425}"/>
              </a:ext>
            </a:extLst>
          </p:cNvPr>
          <p:cNvSpPr>
            <a:spLocks noGrp="1"/>
          </p:cNvSpPr>
          <p:nvPr>
            <p:ph idx="1"/>
          </p:nvPr>
        </p:nvSpPr>
        <p:spPr/>
        <p:txBody>
          <a:bodyPr>
            <a:normAutofit fontScale="92500" lnSpcReduction="20000"/>
          </a:bodyPr>
          <a:lstStyle/>
          <a:p>
            <a:r>
              <a:rPr lang="en-US" dirty="0"/>
              <a:t>Advertisers use principles of associative learning to promote products.</a:t>
            </a:r>
          </a:p>
          <a:p>
            <a:r>
              <a:rPr lang="en-US" dirty="0"/>
              <a:t>They cancel contracts with celebrities involved in scandals.</a:t>
            </a:r>
          </a:p>
          <a:p>
            <a:r>
              <a:rPr lang="en-US" dirty="0"/>
              <a:t>Scandals make celebrities lose their association with positive feelings.</a:t>
            </a:r>
          </a:p>
          <a:p>
            <a:r>
              <a:rPr lang="en-US" dirty="0"/>
              <a:t>Without positive associations, celebrities can't condition the public to feel positively about the product.</a:t>
            </a:r>
          </a:p>
          <a:p>
            <a:r>
              <a:rPr lang="en-US" dirty="0"/>
              <a:t>Now that you are aware of how associative learning works, will you be able to identify examples of these types of advertisements on television, social media, or YouTube?</a:t>
            </a:r>
          </a:p>
        </p:txBody>
      </p:sp>
    </p:spTree>
    <p:extLst>
      <p:ext uri="{BB962C8B-B14F-4D97-AF65-F5344CB8AC3E}">
        <p14:creationId xmlns:p14="http://schemas.microsoft.com/office/powerpoint/2010/main" val="106120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615440"/>
          </a:xfrm>
        </p:spPr>
        <p:txBody>
          <a:bodyPr/>
          <a:lstStyle/>
          <a:p>
            <a:r>
              <a:rPr lang="en-US" dirty="0"/>
              <a:t>Watson's experiment is considered unethical by today's standards. As a group, identify the modern standards that would be violated by this experiment today.</a:t>
            </a:r>
          </a:p>
        </p:txBody>
      </p:sp>
    </p:spTree>
    <p:extLst>
      <p:ext uri="{BB962C8B-B14F-4D97-AF65-F5344CB8AC3E}">
        <p14:creationId xmlns:p14="http://schemas.microsoft.com/office/powerpoint/2010/main" val="206963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D8F7-F358-B488-CAD8-01FB252736A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58480D8-12B8-23C8-F5AD-C955C888E425}"/>
              </a:ext>
            </a:extLst>
          </p:cNvPr>
          <p:cNvSpPr>
            <a:spLocks noGrp="1"/>
          </p:cNvSpPr>
          <p:nvPr>
            <p:ph idx="1"/>
          </p:nvPr>
        </p:nvSpPr>
        <p:spPr/>
        <p:txBody>
          <a:bodyPr>
            <a:normAutofit lnSpcReduction="10000"/>
          </a:bodyPr>
          <a:lstStyle/>
          <a:p>
            <a:r>
              <a:rPr lang="en-US" dirty="0"/>
              <a:t>Pavlov's experiments with dogs explored classical conditioning.</a:t>
            </a:r>
          </a:p>
          <a:p>
            <a:r>
              <a:rPr lang="en-US" dirty="0"/>
              <a:t>Classical conditioning involves learning to associate events that repeatedly occur together.</a:t>
            </a:r>
          </a:p>
          <a:p>
            <a:r>
              <a:rPr lang="en-US" dirty="0"/>
              <a:t>Pavlov demonstrated how stimulus-response bonds are formed.</a:t>
            </a:r>
          </a:p>
          <a:p>
            <a:r>
              <a:rPr lang="en-US" dirty="0"/>
              <a:t>Watson, influenced by Pavlov, conditioned fear in an infant known as Little Albert.</a:t>
            </a:r>
          </a:p>
          <a:p>
            <a:r>
              <a:rPr lang="en-US" dirty="0"/>
              <a:t>Watson's findings suggest classical conditioning can explain the development of some fears.</a:t>
            </a:r>
          </a:p>
        </p:txBody>
      </p:sp>
    </p:spTree>
    <p:extLst>
      <p:ext uri="{BB962C8B-B14F-4D97-AF65-F5344CB8AC3E}">
        <p14:creationId xmlns:p14="http://schemas.microsoft.com/office/powerpoint/2010/main" val="215979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Classical Conditioning</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458200" cy="4739640"/>
          </a:xfrm>
        </p:spPr>
        <p:txBody>
          <a:bodyPr/>
          <a:lstStyle/>
          <a:p>
            <a:r>
              <a:rPr lang="en-US" b="1" dirty="0"/>
              <a:t>Classical conditioning: </a:t>
            </a:r>
            <a:r>
              <a:rPr lang="en-US" dirty="0"/>
              <a:t>learning in which the stimulus or experience occurs before the behavior and then gets paired or associated with the behavior</a:t>
            </a:r>
          </a:p>
          <a:p>
            <a:r>
              <a:rPr lang="en-US" dirty="0"/>
              <a:t>Ivan Pavlov </a:t>
            </a:r>
          </a:p>
          <a:p>
            <a:pPr lvl="1"/>
            <a:r>
              <a:rPr lang="en-US" dirty="0"/>
              <a:t>Russian scientist </a:t>
            </a:r>
          </a:p>
          <a:p>
            <a:pPr lvl="1"/>
            <a:r>
              <a:rPr lang="en-US" dirty="0"/>
              <a:t>Performed extensive research on dogs</a:t>
            </a:r>
          </a:p>
          <a:p>
            <a:pPr lvl="1"/>
            <a:r>
              <a:rPr lang="en-US" dirty="0"/>
              <a:t>Best known for classical conditioning</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9CF3-16F8-D28C-FDC6-F6DEEBE89411}"/>
              </a:ext>
            </a:extLst>
          </p:cNvPr>
          <p:cNvSpPr>
            <a:spLocks noGrp="1"/>
          </p:cNvSpPr>
          <p:nvPr>
            <p:ph type="title"/>
          </p:nvPr>
        </p:nvSpPr>
        <p:spPr/>
        <p:txBody>
          <a:bodyPr/>
          <a:lstStyle/>
          <a:p>
            <a:r>
              <a:rPr lang="en-US" dirty="0"/>
              <a:t>Pavlov</a:t>
            </a:r>
            <a:r>
              <a:rPr lang="en-US" dirty="0">
                <a:solidFill>
                  <a:srgbClr val="182F58"/>
                </a:solidFill>
                <a:effectLst/>
                <a:latin typeface="Calibri" panose="020F0502020204030204" pitchFamily="34" charset="0"/>
              </a:rPr>
              <a:t>'</a:t>
            </a:r>
            <a:r>
              <a:rPr lang="en-US" dirty="0"/>
              <a:t>s Work</a:t>
            </a:r>
          </a:p>
        </p:txBody>
      </p:sp>
      <p:sp>
        <p:nvSpPr>
          <p:cNvPr id="3" name="Content Placeholder 2">
            <a:extLst>
              <a:ext uri="{FF2B5EF4-FFF2-40B4-BE49-F238E27FC236}">
                <a16:creationId xmlns:a16="http://schemas.microsoft.com/office/drawing/2014/main" id="{7F0AA00D-35D3-BD77-5AA9-FB2DE9FDF31A}"/>
              </a:ext>
            </a:extLst>
          </p:cNvPr>
          <p:cNvSpPr>
            <a:spLocks noGrp="1"/>
          </p:cNvSpPr>
          <p:nvPr>
            <p:ph idx="1"/>
          </p:nvPr>
        </p:nvSpPr>
        <p:spPr>
          <a:xfrm>
            <a:off x="152400" y="1097280"/>
            <a:ext cx="6172200" cy="4754880"/>
          </a:xfrm>
        </p:spPr>
        <p:txBody>
          <a:bodyPr>
            <a:normAutofit fontScale="85000" lnSpcReduction="20000"/>
          </a:bodyPr>
          <a:lstStyle/>
          <a:p>
            <a:r>
              <a:rPr lang="en-US" dirty="0"/>
              <a:t>In studies with dogs, Pavlov surgically implanted tubes to collect saliva.</a:t>
            </a:r>
          </a:p>
          <a:p>
            <a:r>
              <a:rPr lang="en-US" dirty="0"/>
              <a:t>He measured saliva produced in response to various foods (unconditioned stimulus).</a:t>
            </a:r>
          </a:p>
          <a:p>
            <a:r>
              <a:rPr lang="en-US" dirty="0"/>
              <a:t>Over time, dogs began salivating at sights/sounds associated with food (e.g. footsteps).</a:t>
            </a:r>
          </a:p>
          <a:p>
            <a:r>
              <a:rPr lang="en-US" dirty="0"/>
              <a:t>Pavlov trained dogs to salivate in response to neutral stimuli like metronome sounds.</a:t>
            </a:r>
          </a:p>
          <a:p>
            <a:r>
              <a:rPr lang="en-US" dirty="0"/>
              <a:t>Through experiments, Pavlov realized organisms have two types of responses:</a:t>
            </a:r>
          </a:p>
          <a:p>
            <a:pPr lvl="1"/>
            <a:r>
              <a:rPr lang="en-US" dirty="0"/>
              <a:t>Unconditioned (unlearned) responses or reflexes</a:t>
            </a:r>
          </a:p>
          <a:p>
            <a:pPr lvl="1"/>
            <a:r>
              <a:rPr lang="en-US" dirty="0"/>
              <a:t>Conditioned (learned) responses</a:t>
            </a:r>
          </a:p>
        </p:txBody>
      </p:sp>
      <p:pic>
        <p:nvPicPr>
          <p:cNvPr id="5" name="Content Placeholder 6" descr="A cartoon shows a caricature of Ivan Pavlov giving a bone to a dog.&#10;">
            <a:extLst>
              <a:ext uri="{FF2B5EF4-FFF2-40B4-BE49-F238E27FC236}">
                <a16:creationId xmlns:a16="http://schemas.microsoft.com/office/drawing/2014/main" id="{73B5D4F3-704A-D12C-F34C-2C52B1EC872E}"/>
              </a:ext>
            </a:extLst>
          </p:cNvPr>
          <p:cNvPicPr>
            <a:picLocks noChangeAspect="1"/>
          </p:cNvPicPr>
          <p:nvPr/>
        </p:nvPicPr>
        <p:blipFill rotWithShape="1">
          <a:blip r:embed="rId2"/>
          <a:srcRect l="31250" r="32188"/>
          <a:stretch/>
        </p:blipFill>
        <p:spPr>
          <a:xfrm>
            <a:off x="6242685" y="1485900"/>
            <a:ext cx="2526030" cy="3886200"/>
          </a:xfrm>
          <a:prstGeom prst="rect">
            <a:avLst/>
          </a:prstGeom>
          <a:noFill/>
        </p:spPr>
      </p:pic>
      <p:sp>
        <p:nvSpPr>
          <p:cNvPr id="6" name="TextBox 5">
            <a:extLst>
              <a:ext uri="{FF2B5EF4-FFF2-40B4-BE49-F238E27FC236}">
                <a16:creationId xmlns:a16="http://schemas.microsoft.com/office/drawing/2014/main" id="{BCF24F74-2C0D-85A3-40B2-F467D1668831}"/>
              </a:ext>
            </a:extLst>
          </p:cNvPr>
          <p:cNvSpPr txBox="1"/>
          <p:nvPr/>
        </p:nvSpPr>
        <p:spPr>
          <a:xfrm>
            <a:off x="7315200" y="5372100"/>
            <a:ext cx="644728" cy="261610"/>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90788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9510-789C-2186-299F-83FD0FC44AA1}"/>
              </a:ext>
            </a:extLst>
          </p:cNvPr>
          <p:cNvSpPr>
            <a:spLocks noGrp="1"/>
          </p:cNvSpPr>
          <p:nvPr>
            <p:ph type="title"/>
          </p:nvPr>
        </p:nvSpPr>
        <p:spPr/>
        <p:txBody>
          <a:bodyPr/>
          <a:lstStyle/>
          <a:p>
            <a:r>
              <a:rPr lang="en-US" dirty="0"/>
              <a:t>Unconditioned Stimulus (UCS)</a:t>
            </a:r>
          </a:p>
        </p:txBody>
      </p:sp>
      <p:sp>
        <p:nvSpPr>
          <p:cNvPr id="3" name="Content Placeholder 2">
            <a:extLst>
              <a:ext uri="{FF2B5EF4-FFF2-40B4-BE49-F238E27FC236}">
                <a16:creationId xmlns:a16="http://schemas.microsoft.com/office/drawing/2014/main" id="{F88B134F-38C0-4338-61E7-5EE22AAB58CA}"/>
              </a:ext>
            </a:extLst>
          </p:cNvPr>
          <p:cNvSpPr>
            <a:spLocks noGrp="1"/>
          </p:cNvSpPr>
          <p:nvPr>
            <p:ph idx="1"/>
          </p:nvPr>
        </p:nvSpPr>
        <p:spPr/>
        <p:txBody>
          <a:bodyPr/>
          <a:lstStyle/>
          <a:p>
            <a:r>
              <a:rPr lang="en-US" b="1" dirty="0"/>
              <a:t>Unconditioned stimulus (UCS): </a:t>
            </a:r>
            <a:r>
              <a:rPr lang="en-US" dirty="0"/>
              <a:t>stimulus that elicits a reflexive response</a:t>
            </a:r>
          </a:p>
          <a:p>
            <a:pPr lvl="1"/>
            <a:r>
              <a:rPr lang="en-US" u="sng" dirty="0"/>
              <a:t>Example</a:t>
            </a:r>
            <a:r>
              <a:rPr lang="en-US" dirty="0"/>
              <a:t>: In Pavlov</a:t>
            </a:r>
            <a:r>
              <a:rPr lang="en-US" dirty="0">
                <a:effectLst/>
                <a:latin typeface="Calibri" panose="020F0502020204030204" pitchFamily="34" charset="0"/>
              </a:rPr>
              <a:t>'</a:t>
            </a:r>
            <a:r>
              <a:rPr lang="en-US" dirty="0"/>
              <a:t>s experiments the UCS was the meat powder</a:t>
            </a:r>
          </a:p>
        </p:txBody>
      </p:sp>
    </p:spTree>
    <p:extLst>
      <p:ext uri="{BB962C8B-B14F-4D97-AF65-F5344CB8AC3E}">
        <p14:creationId xmlns:p14="http://schemas.microsoft.com/office/powerpoint/2010/main" val="287574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8306-9C66-3820-C2F3-7D969887AF9A}"/>
              </a:ext>
            </a:extLst>
          </p:cNvPr>
          <p:cNvSpPr>
            <a:spLocks noGrp="1"/>
          </p:cNvSpPr>
          <p:nvPr>
            <p:ph type="title"/>
          </p:nvPr>
        </p:nvSpPr>
        <p:spPr/>
        <p:txBody>
          <a:bodyPr/>
          <a:lstStyle/>
          <a:p>
            <a:r>
              <a:rPr lang="en-US" dirty="0"/>
              <a:t>Unconditioned Response (UCR)</a:t>
            </a:r>
          </a:p>
        </p:txBody>
      </p:sp>
      <p:sp>
        <p:nvSpPr>
          <p:cNvPr id="3" name="Content Placeholder 2">
            <a:extLst>
              <a:ext uri="{FF2B5EF4-FFF2-40B4-BE49-F238E27FC236}">
                <a16:creationId xmlns:a16="http://schemas.microsoft.com/office/drawing/2014/main" id="{E5F59AD5-D8D4-D26F-00AC-176DC6DE236B}"/>
              </a:ext>
            </a:extLst>
          </p:cNvPr>
          <p:cNvSpPr>
            <a:spLocks noGrp="1"/>
          </p:cNvSpPr>
          <p:nvPr>
            <p:ph idx="1"/>
          </p:nvPr>
        </p:nvSpPr>
        <p:spPr/>
        <p:txBody>
          <a:bodyPr/>
          <a:lstStyle/>
          <a:p>
            <a:r>
              <a:rPr lang="en-US" b="1" dirty="0"/>
              <a:t>Unconditioned response (UCR): </a:t>
            </a:r>
            <a:r>
              <a:rPr lang="en-US" dirty="0"/>
              <a:t>natural (unlearned) behavior to a given stimulus</a:t>
            </a:r>
          </a:p>
          <a:p>
            <a:pPr lvl="1"/>
            <a:r>
              <a:rPr lang="en-US" u="sng" dirty="0"/>
              <a:t>Example</a:t>
            </a:r>
            <a:r>
              <a:rPr lang="en-US" dirty="0"/>
              <a:t>: In Pavlov</a:t>
            </a:r>
            <a:r>
              <a:rPr lang="en-US" dirty="0">
                <a:effectLst/>
                <a:latin typeface="Calibri" panose="020F0502020204030204" pitchFamily="34" charset="0"/>
              </a:rPr>
              <a:t>'</a:t>
            </a:r>
            <a:r>
              <a:rPr lang="en-US" dirty="0"/>
              <a:t>s experiments the UCR was the dog</a:t>
            </a:r>
            <a:r>
              <a:rPr lang="en-US" dirty="0">
                <a:effectLst/>
                <a:latin typeface="Calibri" panose="020F0502020204030204" pitchFamily="34" charset="0"/>
              </a:rPr>
              <a:t>'</a:t>
            </a:r>
            <a:r>
              <a:rPr lang="en-US" dirty="0"/>
              <a:t>s salivation</a:t>
            </a:r>
          </a:p>
          <a:p>
            <a:pPr marL="457200" lvl="1" indent="0">
              <a:buNone/>
            </a:pPr>
            <a:endParaRPr lang="en-US" dirty="0"/>
          </a:p>
          <a:p>
            <a:pPr lvl="1"/>
            <a:endParaRPr lang="en-US" dirty="0"/>
          </a:p>
        </p:txBody>
      </p:sp>
    </p:spTree>
    <p:extLst>
      <p:ext uri="{BB962C8B-B14F-4D97-AF65-F5344CB8AC3E}">
        <p14:creationId xmlns:p14="http://schemas.microsoft.com/office/powerpoint/2010/main" val="2516157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B203-C1C6-9F9E-12F7-FF27E8A26C59}"/>
              </a:ext>
            </a:extLst>
          </p:cNvPr>
          <p:cNvSpPr>
            <a:spLocks noGrp="1"/>
          </p:cNvSpPr>
          <p:nvPr>
            <p:ph type="title"/>
          </p:nvPr>
        </p:nvSpPr>
        <p:spPr/>
        <p:txBody>
          <a:bodyPr/>
          <a:lstStyle/>
          <a:p>
            <a:r>
              <a:rPr lang="en-US" dirty="0"/>
              <a:t>Neutral Stimulus (NS)</a:t>
            </a:r>
          </a:p>
        </p:txBody>
      </p:sp>
      <p:sp>
        <p:nvSpPr>
          <p:cNvPr id="3" name="Content Placeholder 2">
            <a:extLst>
              <a:ext uri="{FF2B5EF4-FFF2-40B4-BE49-F238E27FC236}">
                <a16:creationId xmlns:a16="http://schemas.microsoft.com/office/drawing/2014/main" id="{7B534D7C-E3D3-13EA-A5CA-5DAA5C3C0DE1}"/>
              </a:ext>
            </a:extLst>
          </p:cNvPr>
          <p:cNvSpPr>
            <a:spLocks noGrp="1"/>
          </p:cNvSpPr>
          <p:nvPr>
            <p:ph idx="1"/>
          </p:nvPr>
        </p:nvSpPr>
        <p:spPr/>
        <p:txBody>
          <a:bodyPr/>
          <a:lstStyle/>
          <a:p>
            <a:r>
              <a:rPr lang="en-US" b="1" dirty="0"/>
              <a:t>Neutral stimulus (NS): </a:t>
            </a:r>
            <a:r>
              <a:rPr lang="en-US" dirty="0"/>
              <a:t>stimulus that does not initially elicit a response</a:t>
            </a:r>
          </a:p>
          <a:p>
            <a:r>
              <a:rPr lang="en-US" dirty="0"/>
              <a:t>Presented immediately before an unconditioned stimulus</a:t>
            </a:r>
          </a:p>
          <a:p>
            <a:pPr lvl="1"/>
            <a:r>
              <a:rPr lang="en-US" u="sng" dirty="0"/>
              <a:t>Example</a:t>
            </a:r>
            <a:r>
              <a:rPr lang="en-US" dirty="0"/>
              <a:t>: In Pavlov</a:t>
            </a:r>
            <a:r>
              <a:rPr lang="en-US" dirty="0">
                <a:effectLst/>
                <a:latin typeface="Calibri" panose="020F0502020204030204" pitchFamily="34" charset="0"/>
              </a:rPr>
              <a:t>'</a:t>
            </a:r>
            <a:r>
              <a:rPr lang="en-US" dirty="0"/>
              <a:t>s experiments the NS was the tone sounded before the meat powder (Figure 2)</a:t>
            </a:r>
          </a:p>
        </p:txBody>
      </p:sp>
    </p:spTree>
    <p:extLst>
      <p:ext uri="{BB962C8B-B14F-4D97-AF65-F5344CB8AC3E}">
        <p14:creationId xmlns:p14="http://schemas.microsoft.com/office/powerpoint/2010/main" val="4139571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6FDF-EC02-9033-D6BB-7112BB981A85}"/>
              </a:ext>
            </a:extLst>
          </p:cNvPr>
          <p:cNvSpPr>
            <a:spLocks noGrp="1"/>
          </p:cNvSpPr>
          <p:nvPr>
            <p:ph type="title"/>
          </p:nvPr>
        </p:nvSpPr>
        <p:spPr/>
        <p:txBody>
          <a:bodyPr/>
          <a:lstStyle/>
          <a:p>
            <a:r>
              <a:rPr lang="en-US" dirty="0"/>
              <a:t>Conditioned Stimulus (CS)</a:t>
            </a:r>
          </a:p>
        </p:txBody>
      </p:sp>
      <p:sp>
        <p:nvSpPr>
          <p:cNvPr id="3" name="Content Placeholder 2">
            <a:extLst>
              <a:ext uri="{FF2B5EF4-FFF2-40B4-BE49-F238E27FC236}">
                <a16:creationId xmlns:a16="http://schemas.microsoft.com/office/drawing/2014/main" id="{4D55241D-72BA-8D03-5755-8AF827ACBE70}"/>
              </a:ext>
            </a:extLst>
          </p:cNvPr>
          <p:cNvSpPr>
            <a:spLocks noGrp="1"/>
          </p:cNvSpPr>
          <p:nvPr>
            <p:ph idx="1"/>
          </p:nvPr>
        </p:nvSpPr>
        <p:spPr/>
        <p:txBody>
          <a:bodyPr/>
          <a:lstStyle/>
          <a:p>
            <a:r>
              <a:rPr lang="en-US" b="1" dirty="0"/>
              <a:t>Conditioned stimulus (CS): </a:t>
            </a:r>
            <a:r>
              <a:rPr lang="en-US" dirty="0"/>
              <a:t>stimulus that elicits a response do to its being paired with an unconditioned stimulus</a:t>
            </a:r>
          </a:p>
          <a:p>
            <a:pPr lvl="1"/>
            <a:r>
              <a:rPr lang="en-US" u="sng" dirty="0"/>
              <a:t>Example</a:t>
            </a:r>
            <a:r>
              <a:rPr lang="en-US" dirty="0"/>
              <a:t>: When Pavlov paired the tone with the meat powder repeatedly, the previously neutral stimulus (the tone) also began to elicit salivation from the dogs.</a:t>
            </a:r>
          </a:p>
        </p:txBody>
      </p:sp>
    </p:spTree>
    <p:extLst>
      <p:ext uri="{BB962C8B-B14F-4D97-AF65-F5344CB8AC3E}">
        <p14:creationId xmlns:p14="http://schemas.microsoft.com/office/powerpoint/2010/main" val="373028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049B-24CF-ED23-22D2-AE7FF917D62D}"/>
              </a:ext>
            </a:extLst>
          </p:cNvPr>
          <p:cNvSpPr>
            <a:spLocks noGrp="1"/>
          </p:cNvSpPr>
          <p:nvPr>
            <p:ph type="title"/>
          </p:nvPr>
        </p:nvSpPr>
        <p:spPr/>
        <p:txBody>
          <a:bodyPr/>
          <a:lstStyle/>
          <a:p>
            <a:r>
              <a:rPr lang="en-US" dirty="0"/>
              <a:t>Conditioned Response (CR)</a:t>
            </a:r>
          </a:p>
        </p:txBody>
      </p:sp>
      <p:sp>
        <p:nvSpPr>
          <p:cNvPr id="3" name="Content Placeholder 2">
            <a:extLst>
              <a:ext uri="{FF2B5EF4-FFF2-40B4-BE49-F238E27FC236}">
                <a16:creationId xmlns:a16="http://schemas.microsoft.com/office/drawing/2014/main" id="{FD5D60C5-3592-CE95-D4B2-91D51746BDC0}"/>
              </a:ext>
            </a:extLst>
          </p:cNvPr>
          <p:cNvSpPr>
            <a:spLocks noGrp="1"/>
          </p:cNvSpPr>
          <p:nvPr>
            <p:ph idx="1"/>
          </p:nvPr>
        </p:nvSpPr>
        <p:spPr/>
        <p:txBody>
          <a:bodyPr/>
          <a:lstStyle/>
          <a:p>
            <a:r>
              <a:rPr lang="en-US" b="1" dirty="0"/>
              <a:t>Conditioned response (CR): </a:t>
            </a:r>
            <a:r>
              <a:rPr lang="en-US" dirty="0"/>
              <a:t>response caused by the conditioned stimulus</a:t>
            </a:r>
          </a:p>
          <a:p>
            <a:pPr lvl="1"/>
            <a:r>
              <a:rPr lang="en-US" u="sng" dirty="0"/>
              <a:t>Example</a:t>
            </a:r>
            <a:r>
              <a:rPr lang="en-US" dirty="0"/>
              <a:t>: In Pavlov</a:t>
            </a:r>
            <a:r>
              <a:rPr lang="en-US" dirty="0">
                <a:effectLst/>
                <a:latin typeface="Calibri" panose="020F0502020204030204" pitchFamily="34" charset="0"/>
              </a:rPr>
              <a:t>'</a:t>
            </a:r>
            <a:r>
              <a:rPr lang="en-US" dirty="0"/>
              <a:t>s experiment the dogs began to salivate at the sound of the tone alone</a:t>
            </a:r>
          </a:p>
        </p:txBody>
      </p:sp>
    </p:spTree>
    <p:extLst>
      <p:ext uri="{BB962C8B-B14F-4D97-AF65-F5344CB8AC3E}">
        <p14:creationId xmlns:p14="http://schemas.microsoft.com/office/powerpoint/2010/main" val="237156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EC65-A968-3B28-D921-0D160D39D315}"/>
              </a:ext>
            </a:extLst>
          </p:cNvPr>
          <p:cNvSpPr>
            <a:spLocks noGrp="1"/>
          </p:cNvSpPr>
          <p:nvPr>
            <p:ph type="title"/>
          </p:nvPr>
        </p:nvSpPr>
        <p:spPr/>
        <p:txBody>
          <a:bodyPr/>
          <a:lstStyle/>
          <a:p>
            <a:r>
              <a:rPr lang="en-US" dirty="0"/>
              <a:t>Lesson 5.2 Figure 2</a:t>
            </a:r>
          </a:p>
        </p:txBody>
      </p:sp>
      <p:sp>
        <p:nvSpPr>
          <p:cNvPr id="3" name="Content Placeholder 2">
            <a:extLst>
              <a:ext uri="{FF2B5EF4-FFF2-40B4-BE49-F238E27FC236}">
                <a16:creationId xmlns:a16="http://schemas.microsoft.com/office/drawing/2014/main" id="{BDEBB8DC-B369-C30C-1883-85924350949F}"/>
              </a:ext>
            </a:extLst>
          </p:cNvPr>
          <p:cNvSpPr>
            <a:spLocks noGrp="1"/>
          </p:cNvSpPr>
          <p:nvPr>
            <p:ph idx="1"/>
          </p:nvPr>
        </p:nvSpPr>
        <p:spPr>
          <a:xfrm>
            <a:off x="533400" y="5060350"/>
            <a:ext cx="8229600" cy="838200"/>
          </a:xfrm>
        </p:spPr>
        <p:txBody>
          <a:bodyPr>
            <a:normAutofit/>
          </a:bodyPr>
          <a:lstStyle/>
          <a:p>
            <a:pPr marL="0" indent="0">
              <a:buNone/>
            </a:pPr>
            <a:r>
              <a:rPr lang="en-US" sz="1100" dirty="0"/>
              <a:t>Caption: Before conditioning, an unconditioned stimulus (food) produces an unconditioned response (salivation), and a neutral stimulus (bell) does not produce a response. During conditioning, the unconditioned stimulus (food) is presented repeatedly just after the presentation of the neutral stimulus (bell). After conditioning, the neutral stimulus alone produces a conditioned response (salivation), thus becoming a conditioned stimulus.</a:t>
            </a:r>
          </a:p>
        </p:txBody>
      </p:sp>
      <p:pic>
        <p:nvPicPr>
          <p:cNvPr id="4" name="Content Placeholder 6" descr="Three illustrations show the results of conditioning.">
            <a:extLst>
              <a:ext uri="{FF2B5EF4-FFF2-40B4-BE49-F238E27FC236}">
                <a16:creationId xmlns:a16="http://schemas.microsoft.com/office/drawing/2014/main" id="{09D0B992-B495-A41A-973C-397248496262}"/>
              </a:ext>
            </a:extLst>
          </p:cNvPr>
          <p:cNvPicPr>
            <a:picLocks noChangeAspect="1"/>
          </p:cNvPicPr>
          <p:nvPr/>
        </p:nvPicPr>
        <p:blipFill rotWithShape="1">
          <a:blip r:embed="rId2"/>
          <a:srcRect l="10625" r="9687"/>
          <a:stretch/>
        </p:blipFill>
        <p:spPr>
          <a:xfrm>
            <a:off x="1981200" y="1067135"/>
            <a:ext cx="5591810" cy="3947160"/>
          </a:xfrm>
          <a:prstGeom prst="rect">
            <a:avLst/>
          </a:prstGeom>
          <a:noFill/>
        </p:spPr>
      </p:pic>
    </p:spTree>
    <p:extLst>
      <p:ext uri="{BB962C8B-B14F-4D97-AF65-F5344CB8AC3E}">
        <p14:creationId xmlns:p14="http://schemas.microsoft.com/office/powerpoint/2010/main" val="352377999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1623</TotalTime>
  <Words>1153</Words>
  <Application>Microsoft Office PowerPoint</Application>
  <PresentationFormat>On-screen Show (4:3)</PresentationFormat>
  <Paragraphs>86</Paragraphs>
  <Slides>20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Aptos</vt:lpstr>
      <vt:lpstr>Century Gothic</vt:lpstr>
      <vt:lpstr>Aptos Display</vt:lpstr>
      <vt:lpstr>Office Theme</vt:lpstr>
      <vt:lpstr>1_Office Theme</vt:lpstr>
      <vt:lpstr>Lesson 5.2</vt:lpstr>
      <vt:lpstr>Classical Conditioning</vt:lpstr>
      <vt:lpstr>Pavlov's Work</vt:lpstr>
      <vt:lpstr>Unconditioned Stimulus (UCS)</vt:lpstr>
      <vt:lpstr>Unconditioned Response (UCR)</vt:lpstr>
      <vt:lpstr>Neutral Stimulus (NS)</vt:lpstr>
      <vt:lpstr>Conditioned Stimulus (CS)</vt:lpstr>
      <vt:lpstr>Conditioned Response (CR)</vt:lpstr>
      <vt:lpstr>Lesson 5.2 Figure 2</vt:lpstr>
      <vt:lpstr>Real World Application Of Classical Conditioning</vt:lpstr>
      <vt:lpstr>Lesson 5.2 Figure 3</vt:lpstr>
      <vt:lpstr>General Processes In Classical Conditioning1</vt:lpstr>
      <vt:lpstr>Lesson 5.2 Figure 5</vt:lpstr>
      <vt:lpstr>General Processes In Classical Conditioning2</vt:lpstr>
      <vt:lpstr>Behaviorism1</vt:lpstr>
      <vt:lpstr>Behaviorism2</vt:lpstr>
      <vt:lpstr>Everyday Connection: Advertising And Associative Learning</vt:lpstr>
      <vt:lpstr>Group Activity</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5.2 Classical Conditioning</dc:title>
  <dc:creator>Hawkes Learning</dc:creator>
  <cp:keywords>Psychology</cp:keywords>
  <cp:lastModifiedBy>Talissa Nahass</cp:lastModifiedBy>
  <cp:revision>186</cp:revision>
  <dcterms:created xsi:type="dcterms:W3CDTF">2013-04-26T14:43:13Z</dcterms:created>
  <dcterms:modified xsi:type="dcterms:W3CDTF">2024-07-23T19:50:27Z</dcterms:modified>
  <cp:category>Psychology</cp:category>
</cp:coreProperties>
</file>