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45"/>
  </p:notesMasterIdLst>
  <p:handoutMasterIdLst>
    <p:handoutMasterId r:id="rId46"/>
  </p:handoutMasterIdLst>
  <p:sldIdLst>
    <p:sldId id="272" r:id="rId3"/>
    <p:sldId id="273" r:id="rId4"/>
    <p:sldId id="274" r:id="rId5"/>
    <p:sldId id="275" r:id="rId6"/>
    <p:sldId id="276" r:id="rId7"/>
    <p:sldId id="270" r:id="rId8"/>
    <p:sldId id="277" r:id="rId9"/>
    <p:sldId id="279" r:id="rId10"/>
    <p:sldId id="267" r:id="rId11"/>
    <p:sldId id="304" r:id="rId12"/>
    <p:sldId id="280" r:id="rId13"/>
    <p:sldId id="305" r:id="rId14"/>
    <p:sldId id="278" r:id="rId15"/>
    <p:sldId id="283" r:id="rId16"/>
    <p:sldId id="282" r:id="rId17"/>
    <p:sldId id="281" r:id="rId18"/>
    <p:sldId id="271" r:id="rId19"/>
    <p:sldId id="284" r:id="rId20"/>
    <p:sldId id="285" r:id="rId21"/>
    <p:sldId id="286" r:id="rId22"/>
    <p:sldId id="287" r:id="rId23"/>
    <p:sldId id="306" r:id="rId24"/>
    <p:sldId id="303" r:id="rId25"/>
    <p:sldId id="288" r:id="rId26"/>
    <p:sldId id="289" r:id="rId27"/>
    <p:sldId id="307" r:id="rId28"/>
    <p:sldId id="290" r:id="rId29"/>
    <p:sldId id="291" r:id="rId30"/>
    <p:sldId id="292" r:id="rId31"/>
    <p:sldId id="293" r:id="rId32"/>
    <p:sldId id="294" r:id="rId33"/>
    <p:sldId id="295" r:id="rId34"/>
    <p:sldId id="296" r:id="rId35"/>
    <p:sldId id="297" r:id="rId36"/>
    <p:sldId id="298" r:id="rId37"/>
    <p:sldId id="308" r:id="rId38"/>
    <p:sldId id="300" r:id="rId39"/>
    <p:sldId id="299" r:id="rId40"/>
    <p:sldId id="309" r:id="rId41"/>
    <p:sldId id="302" r:id="rId42"/>
    <p:sldId id="301" r:id="rId43"/>
    <p:sldId id="318" r:id="rId44"/>
  </p:sldIdLst>
  <p:sldSz cx="9144000" cy="6858000" type="screen4x3"/>
  <p:notesSz cx="6858000" cy="9144000"/>
  <p:embeddedFontLst>
    <p:embeddedFont>
      <p:font typeface="Century Gothic" panose="020B0502020202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95" d="100"/>
          <a:sy n="95" d="100"/>
        </p:scale>
        <p:origin x="222" y="96"/>
      </p:cViewPr>
      <p:guideLst>
        <p:guide orient="horz" pos="2160"/>
        <p:guide pos="2880"/>
      </p:guideLst>
    </p:cSldViewPr>
  </p:slideViewPr>
  <p:outlineViewPr>
    <p:cViewPr>
      <p:scale>
        <a:sx n="33" d="100"/>
        <a:sy n="33" d="100"/>
      </p:scale>
      <p:origin x="0" y="-708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81994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69D3A626-5070-9F08-6665-D4793D98E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430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06118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8214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18507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07829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10062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8411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1549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28889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1807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7202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65310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5295716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5.3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Operant Conditioning</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7C30-755B-BAB5-585F-F3939FAA0766}"/>
              </a:ext>
            </a:extLst>
          </p:cNvPr>
          <p:cNvSpPr>
            <a:spLocks noGrp="1"/>
          </p:cNvSpPr>
          <p:nvPr>
            <p:ph type="title"/>
          </p:nvPr>
        </p:nvSpPr>
        <p:spPr/>
        <p:txBody>
          <a:bodyPr/>
          <a:lstStyle/>
          <a:p>
            <a:r>
              <a:rPr lang="en-US" dirty="0"/>
              <a:t>Reinforcement Vs. Punishment</a:t>
            </a:r>
          </a:p>
        </p:txBody>
      </p:sp>
      <p:sp>
        <p:nvSpPr>
          <p:cNvPr id="3" name="Content Placeholder 2">
            <a:extLst>
              <a:ext uri="{FF2B5EF4-FFF2-40B4-BE49-F238E27FC236}">
                <a16:creationId xmlns:a16="http://schemas.microsoft.com/office/drawing/2014/main" id="{A0BD83B2-6048-A8EA-5227-5625BC92CDA3}"/>
              </a:ext>
            </a:extLst>
          </p:cNvPr>
          <p:cNvSpPr>
            <a:spLocks noGrp="1"/>
          </p:cNvSpPr>
          <p:nvPr>
            <p:ph idx="1"/>
          </p:nvPr>
        </p:nvSpPr>
        <p:spPr/>
        <p:txBody>
          <a:bodyPr/>
          <a:lstStyle/>
          <a:p>
            <a:r>
              <a:rPr lang="en-US" dirty="0"/>
              <a:t>Reinforcement can be positive or negative.</a:t>
            </a:r>
          </a:p>
          <a:p>
            <a:r>
              <a:rPr lang="en-US" dirty="0"/>
              <a:t>Punishment can be positive or negative.</a:t>
            </a:r>
          </a:p>
          <a:p>
            <a:r>
              <a:rPr lang="en-US" dirty="0"/>
              <a:t>All reinforcers (positive or negative) increase the likelihood of a behavioral response.</a:t>
            </a:r>
          </a:p>
          <a:p>
            <a:r>
              <a:rPr lang="en-US" dirty="0"/>
              <a:t>All punishers (positive or negative) decrease the likelihood of a behavioral response.</a:t>
            </a:r>
          </a:p>
        </p:txBody>
      </p:sp>
    </p:spTree>
    <p:extLst>
      <p:ext uri="{BB962C8B-B14F-4D97-AF65-F5344CB8AC3E}">
        <p14:creationId xmlns:p14="http://schemas.microsoft.com/office/powerpoint/2010/main" val="1915956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3110-46A7-A5F2-D9B4-0029CA44183A}"/>
              </a:ext>
            </a:extLst>
          </p:cNvPr>
          <p:cNvSpPr>
            <a:spLocks noGrp="1"/>
          </p:cNvSpPr>
          <p:nvPr>
            <p:ph type="title"/>
          </p:nvPr>
        </p:nvSpPr>
        <p:spPr/>
        <p:txBody>
          <a:bodyPr/>
          <a:lstStyle/>
          <a:p>
            <a:r>
              <a:rPr lang="en-US" dirty="0"/>
              <a:t>Positive And Negative Reinforcement</a:t>
            </a:r>
          </a:p>
        </p:txBody>
      </p:sp>
      <p:sp>
        <p:nvSpPr>
          <p:cNvPr id="3" name="Content Placeholder 2">
            <a:extLst>
              <a:ext uri="{FF2B5EF4-FFF2-40B4-BE49-F238E27FC236}">
                <a16:creationId xmlns:a16="http://schemas.microsoft.com/office/drawing/2014/main" id="{A62976E4-CA47-5F29-D34B-722A1E2F5FF4}"/>
              </a:ext>
            </a:extLst>
          </p:cNvPr>
          <p:cNvSpPr>
            <a:spLocks noGrp="1"/>
          </p:cNvSpPr>
          <p:nvPr>
            <p:ph idx="1"/>
          </p:nvPr>
        </p:nvSpPr>
        <p:spPr/>
        <p:txBody>
          <a:bodyPr/>
          <a:lstStyle/>
          <a:p>
            <a:r>
              <a:rPr lang="en-US" dirty="0"/>
              <a:t>Positive: </a:t>
            </a:r>
          </a:p>
          <a:p>
            <a:pPr lvl="1"/>
            <a:r>
              <a:rPr lang="en-US" dirty="0"/>
              <a:t>Something is added to increase the likelihood of a behavior.</a:t>
            </a:r>
          </a:p>
          <a:p>
            <a:r>
              <a:rPr lang="en-US" dirty="0"/>
              <a:t>Negative:</a:t>
            </a:r>
          </a:p>
          <a:p>
            <a:pPr lvl="1"/>
            <a:r>
              <a:rPr lang="en-US" dirty="0"/>
              <a:t>Something is removed to increase the likelihood of a behavior.</a:t>
            </a:r>
          </a:p>
        </p:txBody>
      </p:sp>
    </p:spTree>
    <p:extLst>
      <p:ext uri="{BB962C8B-B14F-4D97-AF65-F5344CB8AC3E}">
        <p14:creationId xmlns:p14="http://schemas.microsoft.com/office/powerpoint/2010/main" val="359948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69DF-1EE1-6DC1-642F-84F95395594E}"/>
              </a:ext>
            </a:extLst>
          </p:cNvPr>
          <p:cNvSpPr>
            <a:spLocks noGrp="1"/>
          </p:cNvSpPr>
          <p:nvPr>
            <p:ph type="title"/>
          </p:nvPr>
        </p:nvSpPr>
        <p:spPr/>
        <p:txBody>
          <a:bodyPr/>
          <a:lstStyle/>
          <a:p>
            <a:r>
              <a:rPr lang="en-US" dirty="0"/>
              <a:t>Positive And Negative Punishment</a:t>
            </a:r>
          </a:p>
        </p:txBody>
      </p:sp>
      <p:sp>
        <p:nvSpPr>
          <p:cNvPr id="3" name="Content Placeholder 2">
            <a:extLst>
              <a:ext uri="{FF2B5EF4-FFF2-40B4-BE49-F238E27FC236}">
                <a16:creationId xmlns:a16="http://schemas.microsoft.com/office/drawing/2014/main" id="{EF9A4EED-C3FB-6840-C6D9-8C2797B83DE8}"/>
              </a:ext>
            </a:extLst>
          </p:cNvPr>
          <p:cNvSpPr>
            <a:spLocks noGrp="1"/>
          </p:cNvSpPr>
          <p:nvPr>
            <p:ph idx="1"/>
          </p:nvPr>
        </p:nvSpPr>
        <p:spPr/>
        <p:txBody>
          <a:bodyPr/>
          <a:lstStyle/>
          <a:p>
            <a:r>
              <a:rPr lang="en-US" dirty="0"/>
              <a:t>Positive</a:t>
            </a:r>
          </a:p>
          <a:p>
            <a:pPr lvl="1"/>
            <a:r>
              <a:rPr lang="en-US" dirty="0"/>
              <a:t>Something is added to decrease the likelihood of a behavior.</a:t>
            </a:r>
          </a:p>
          <a:p>
            <a:r>
              <a:rPr lang="en-US" dirty="0"/>
              <a:t>Negative</a:t>
            </a:r>
          </a:p>
          <a:p>
            <a:pPr lvl="1"/>
            <a:r>
              <a:rPr lang="en-US" dirty="0"/>
              <a:t>Something is removed to decrease the likelihood of a behavior.</a:t>
            </a:r>
          </a:p>
        </p:txBody>
      </p:sp>
    </p:spTree>
    <p:extLst>
      <p:ext uri="{BB962C8B-B14F-4D97-AF65-F5344CB8AC3E}">
        <p14:creationId xmlns:p14="http://schemas.microsoft.com/office/powerpoint/2010/main" val="2494282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7E59-6E66-A41E-1CC5-8E77626DC46C}"/>
              </a:ext>
            </a:extLst>
          </p:cNvPr>
          <p:cNvSpPr>
            <a:spLocks noGrp="1"/>
          </p:cNvSpPr>
          <p:nvPr>
            <p:ph type="title"/>
          </p:nvPr>
        </p:nvSpPr>
        <p:spPr/>
        <p:txBody>
          <a:bodyPr/>
          <a:lstStyle/>
          <a:p>
            <a:r>
              <a:rPr lang="en-US" dirty="0"/>
              <a:t>Reinforcement</a:t>
            </a:r>
          </a:p>
        </p:txBody>
      </p:sp>
      <p:sp>
        <p:nvSpPr>
          <p:cNvPr id="3" name="Content Placeholder 2">
            <a:extLst>
              <a:ext uri="{FF2B5EF4-FFF2-40B4-BE49-F238E27FC236}">
                <a16:creationId xmlns:a16="http://schemas.microsoft.com/office/drawing/2014/main" id="{321FA2BE-9B9A-C6B4-2B9E-F5FFEE5DA601}"/>
              </a:ext>
            </a:extLst>
          </p:cNvPr>
          <p:cNvSpPr>
            <a:spLocks noGrp="1"/>
          </p:cNvSpPr>
          <p:nvPr>
            <p:ph idx="1"/>
          </p:nvPr>
        </p:nvSpPr>
        <p:spPr/>
        <p:txBody>
          <a:bodyPr/>
          <a:lstStyle/>
          <a:p>
            <a:r>
              <a:rPr lang="en-US" dirty="0"/>
              <a:t>The most effective way to teach a person or animal a new behavior is with positive reinforcement.</a:t>
            </a:r>
          </a:p>
          <a:p>
            <a:r>
              <a:rPr lang="en-US" dirty="0"/>
              <a:t>There are two types of reinforcement: positive and negative.</a:t>
            </a:r>
          </a:p>
          <a:p>
            <a:pPr lvl="1"/>
            <a:r>
              <a:rPr lang="en-US" b="1" dirty="0"/>
              <a:t>Reinforcement: </a:t>
            </a:r>
            <a:r>
              <a:rPr lang="en-US" dirty="0"/>
              <a:t>implementation of a consequence in order to increase behavior</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9086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FD57-270D-6EEA-4474-4E3C7AEBEA3C}"/>
              </a:ext>
            </a:extLst>
          </p:cNvPr>
          <p:cNvSpPr>
            <a:spLocks noGrp="1"/>
          </p:cNvSpPr>
          <p:nvPr>
            <p:ph type="title"/>
          </p:nvPr>
        </p:nvSpPr>
        <p:spPr/>
        <p:txBody>
          <a:bodyPr/>
          <a:lstStyle/>
          <a:p>
            <a:r>
              <a:rPr lang="en-US" dirty="0"/>
              <a:t>Positive Reinforcement</a:t>
            </a:r>
          </a:p>
        </p:txBody>
      </p:sp>
      <p:pic>
        <p:nvPicPr>
          <p:cNvPr id="4" name="Content Placeholder 6" descr="A photograph of high school students in graduation caps">
            <a:extLst>
              <a:ext uri="{FF2B5EF4-FFF2-40B4-BE49-F238E27FC236}">
                <a16:creationId xmlns:a16="http://schemas.microsoft.com/office/drawing/2014/main" id="{5DE6A8C5-BA41-FC37-5D9B-D69206986C9E}"/>
              </a:ext>
            </a:extLst>
          </p:cNvPr>
          <p:cNvPicPr>
            <a:picLocks noChangeAspect="1"/>
          </p:cNvPicPr>
          <p:nvPr/>
        </p:nvPicPr>
        <p:blipFill rotWithShape="1">
          <a:blip r:embed="rId3"/>
          <a:srcRect l="9183" r="10469" b="1235"/>
          <a:stretch/>
        </p:blipFill>
        <p:spPr>
          <a:xfrm>
            <a:off x="76200" y="2209800"/>
            <a:ext cx="2667000" cy="1844040"/>
          </a:xfrm>
          <a:prstGeom prst="rect">
            <a:avLst/>
          </a:prstGeom>
          <a:noFill/>
        </p:spPr>
      </p:pic>
      <p:sp>
        <p:nvSpPr>
          <p:cNvPr id="6" name="TextBox 5">
            <a:extLst>
              <a:ext uri="{FF2B5EF4-FFF2-40B4-BE49-F238E27FC236}">
                <a16:creationId xmlns:a16="http://schemas.microsoft.com/office/drawing/2014/main" id="{AADEAE6A-AD39-A610-D2C5-441FC9F6EA35}"/>
              </a:ext>
            </a:extLst>
          </p:cNvPr>
          <p:cNvSpPr txBox="1"/>
          <p:nvPr/>
        </p:nvSpPr>
        <p:spPr>
          <a:xfrm>
            <a:off x="1066800" y="4114800"/>
            <a:ext cx="625492" cy="253916"/>
          </a:xfrm>
          <a:prstGeom prst="rect">
            <a:avLst/>
          </a:prstGeom>
          <a:noFill/>
        </p:spPr>
        <p:txBody>
          <a:bodyPr wrap="none" rtlCol="0">
            <a:spAutoFit/>
          </a:bodyPr>
          <a:lstStyle/>
          <a:p>
            <a:r>
              <a:rPr lang="en-US" sz="1050" dirty="0">
                <a:solidFill>
                  <a:srgbClr val="182F58"/>
                </a:solidFill>
              </a:rPr>
              <a:t>Figure 4</a:t>
            </a:r>
          </a:p>
        </p:txBody>
      </p:sp>
      <p:sp>
        <p:nvSpPr>
          <p:cNvPr id="3" name="Content Placeholder 2">
            <a:extLst>
              <a:ext uri="{FF2B5EF4-FFF2-40B4-BE49-F238E27FC236}">
                <a16:creationId xmlns:a16="http://schemas.microsoft.com/office/drawing/2014/main" id="{68A6C3CC-9883-9505-19E5-B468529019B2}"/>
              </a:ext>
            </a:extLst>
          </p:cNvPr>
          <p:cNvSpPr>
            <a:spLocks noGrp="1"/>
          </p:cNvSpPr>
          <p:nvPr>
            <p:ph idx="1"/>
          </p:nvPr>
        </p:nvSpPr>
        <p:spPr>
          <a:xfrm>
            <a:off x="2514600" y="1280160"/>
            <a:ext cx="6172200" cy="4572000"/>
          </a:xfrm>
        </p:spPr>
        <p:txBody>
          <a:bodyPr/>
          <a:lstStyle/>
          <a:p>
            <a:r>
              <a:rPr lang="en-US" dirty="0"/>
              <a:t>A desirable stimulus is added to increase behavior.</a:t>
            </a:r>
          </a:p>
          <a:p>
            <a:pPr lvl="1"/>
            <a:r>
              <a:rPr lang="en-US" u="sng" dirty="0"/>
              <a:t>Example</a:t>
            </a:r>
            <a:r>
              <a:rPr lang="en-US" dirty="0"/>
              <a:t>: If he cleans his room, 5-year-old Jerome gets a toy.</a:t>
            </a:r>
          </a:p>
          <a:p>
            <a:pPr lvl="1"/>
            <a:r>
              <a:rPr lang="en-US" u="sng" dirty="0"/>
              <a:t>Example</a:t>
            </a:r>
            <a:r>
              <a:rPr lang="en-US" dirty="0"/>
              <a:t>: Janine gets paid $5 for each A she earns on her report card.</a:t>
            </a:r>
          </a:p>
          <a:p>
            <a:r>
              <a:rPr lang="en-US" dirty="0"/>
              <a:t>Positive reinforcement as a learning tool is extremely effective.</a:t>
            </a:r>
          </a:p>
          <a:p>
            <a:pPr lvl="1"/>
            <a:endParaRPr lang="en-US" dirty="0"/>
          </a:p>
        </p:txBody>
      </p:sp>
    </p:spTree>
    <p:extLst>
      <p:ext uri="{BB962C8B-B14F-4D97-AF65-F5344CB8AC3E}">
        <p14:creationId xmlns:p14="http://schemas.microsoft.com/office/powerpoint/2010/main" val="2241019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139441"/>
          </a:xfrm>
        </p:spPr>
        <p:txBody>
          <a:bodyPr/>
          <a:lstStyle/>
          <a:p>
            <a:r>
              <a:rPr lang="en-US" dirty="0"/>
              <a:t>In 1998, a book about the Nurtured Heart approach hit shelves. Within the book, the authors described a method by which parents should notice each time their children acted in non-disruptive ways and to reward that behavior by commenting or actively seeing the child in those times of good (or neutral) behavior. What would Skinner think about this program?</a:t>
            </a:r>
          </a:p>
        </p:txBody>
      </p:sp>
    </p:spTree>
    <p:extLst>
      <p:ext uri="{BB962C8B-B14F-4D97-AF65-F5344CB8AC3E}">
        <p14:creationId xmlns:p14="http://schemas.microsoft.com/office/powerpoint/2010/main" val="272413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ECE6-9BB7-55CE-2DC6-06CD0917CFBC}"/>
              </a:ext>
            </a:extLst>
          </p:cNvPr>
          <p:cNvSpPr>
            <a:spLocks noGrp="1"/>
          </p:cNvSpPr>
          <p:nvPr>
            <p:ph type="title"/>
          </p:nvPr>
        </p:nvSpPr>
        <p:spPr/>
        <p:txBody>
          <a:bodyPr/>
          <a:lstStyle/>
          <a:p>
            <a:r>
              <a:rPr lang="en-US" dirty="0"/>
              <a:t>Negative Reinforcement</a:t>
            </a:r>
          </a:p>
        </p:txBody>
      </p:sp>
      <p:sp>
        <p:nvSpPr>
          <p:cNvPr id="3" name="Content Placeholder 2">
            <a:extLst>
              <a:ext uri="{FF2B5EF4-FFF2-40B4-BE49-F238E27FC236}">
                <a16:creationId xmlns:a16="http://schemas.microsoft.com/office/drawing/2014/main" id="{03D59818-123D-E593-3BE7-7FE5CEFE6085}"/>
              </a:ext>
            </a:extLst>
          </p:cNvPr>
          <p:cNvSpPr>
            <a:spLocks noGrp="1"/>
          </p:cNvSpPr>
          <p:nvPr>
            <p:ph idx="1"/>
          </p:nvPr>
        </p:nvSpPr>
        <p:spPr/>
        <p:txBody>
          <a:bodyPr/>
          <a:lstStyle/>
          <a:p>
            <a:r>
              <a:rPr lang="en-US" dirty="0"/>
              <a:t>In </a:t>
            </a:r>
            <a:r>
              <a:rPr lang="en-US" b="1" dirty="0"/>
              <a:t>negative reinforcement</a:t>
            </a:r>
            <a:r>
              <a:rPr lang="en-US" dirty="0"/>
              <a:t>, an undesirable stimulus is removed to increase a behavior.</a:t>
            </a:r>
          </a:p>
          <a:p>
            <a:pPr lvl="1"/>
            <a:r>
              <a:rPr lang="en-US" u="sng" dirty="0"/>
              <a:t>Example</a:t>
            </a:r>
            <a:r>
              <a:rPr lang="en-US" dirty="0"/>
              <a:t>: Car manufacturers use the principles of negative reinforcement in their seatbelt systems, which beep loudly and repeatedly until you fasten your seatbelt.</a:t>
            </a:r>
          </a:p>
          <a:p>
            <a:pPr marL="0" indent="0">
              <a:buNone/>
            </a:pPr>
            <a:endParaRPr lang="en-US" dirty="0"/>
          </a:p>
        </p:txBody>
      </p:sp>
    </p:spTree>
    <p:extLst>
      <p:ext uri="{BB962C8B-B14F-4D97-AF65-F5344CB8AC3E}">
        <p14:creationId xmlns:p14="http://schemas.microsoft.com/office/powerpoint/2010/main" val="350180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Provide examples of positive and negative reinforcement that you've experienced or used in your own life.</a:t>
            </a:r>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669C-CC18-F104-F011-2216C38AA6F7}"/>
              </a:ext>
            </a:extLst>
          </p:cNvPr>
          <p:cNvSpPr>
            <a:spLocks noGrp="1"/>
          </p:cNvSpPr>
          <p:nvPr>
            <p:ph type="title"/>
          </p:nvPr>
        </p:nvSpPr>
        <p:spPr/>
        <p:txBody>
          <a:bodyPr/>
          <a:lstStyle/>
          <a:p>
            <a:r>
              <a:rPr lang="en-US" dirty="0"/>
              <a:t>Punishment</a:t>
            </a:r>
          </a:p>
        </p:txBody>
      </p:sp>
      <p:sp>
        <p:nvSpPr>
          <p:cNvPr id="3" name="Content Placeholder 2">
            <a:extLst>
              <a:ext uri="{FF2B5EF4-FFF2-40B4-BE49-F238E27FC236}">
                <a16:creationId xmlns:a16="http://schemas.microsoft.com/office/drawing/2014/main" id="{372768C1-3D07-BB27-769F-364757987545}"/>
              </a:ext>
            </a:extLst>
          </p:cNvPr>
          <p:cNvSpPr>
            <a:spLocks noGrp="1"/>
          </p:cNvSpPr>
          <p:nvPr>
            <p:ph idx="1"/>
          </p:nvPr>
        </p:nvSpPr>
        <p:spPr/>
        <p:txBody>
          <a:bodyPr/>
          <a:lstStyle/>
          <a:p>
            <a:r>
              <a:rPr lang="en-US" dirty="0"/>
              <a:t>Negative reinforcement is different than punishment.</a:t>
            </a:r>
          </a:p>
          <a:p>
            <a:r>
              <a:rPr lang="en-US" dirty="0"/>
              <a:t>Even when reinforcement is negative, it always increases behavior.</a:t>
            </a:r>
          </a:p>
          <a:p>
            <a:r>
              <a:rPr lang="en-US" dirty="0"/>
              <a:t>Punishment always decreases a behavior.</a:t>
            </a:r>
          </a:p>
          <a:p>
            <a:pPr lvl="1"/>
            <a:r>
              <a:rPr lang="en-US" b="1" dirty="0"/>
              <a:t>Punishment:</a:t>
            </a:r>
            <a:r>
              <a:rPr lang="en-US" dirty="0"/>
              <a:t> implementation of a consequence in order to decrease behavior</a:t>
            </a:r>
          </a:p>
          <a:p>
            <a:r>
              <a:rPr lang="en-US" dirty="0"/>
              <a:t> Punishment can be positive or negative.</a:t>
            </a:r>
          </a:p>
        </p:txBody>
      </p:sp>
    </p:spTree>
    <p:extLst>
      <p:ext uri="{BB962C8B-B14F-4D97-AF65-F5344CB8AC3E}">
        <p14:creationId xmlns:p14="http://schemas.microsoft.com/office/powerpoint/2010/main" val="245240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2CD5-FC5D-186B-C929-DAA5F622D9FB}"/>
              </a:ext>
            </a:extLst>
          </p:cNvPr>
          <p:cNvSpPr>
            <a:spLocks noGrp="1"/>
          </p:cNvSpPr>
          <p:nvPr>
            <p:ph type="title"/>
          </p:nvPr>
        </p:nvSpPr>
        <p:spPr/>
        <p:txBody>
          <a:bodyPr/>
          <a:lstStyle/>
          <a:p>
            <a:r>
              <a:rPr lang="en-US" dirty="0"/>
              <a:t>Positive Punishment</a:t>
            </a:r>
          </a:p>
        </p:txBody>
      </p:sp>
      <p:sp>
        <p:nvSpPr>
          <p:cNvPr id="3" name="Content Placeholder 2">
            <a:extLst>
              <a:ext uri="{FF2B5EF4-FFF2-40B4-BE49-F238E27FC236}">
                <a16:creationId xmlns:a16="http://schemas.microsoft.com/office/drawing/2014/main" id="{C7C550D1-3ABE-2412-4D78-05CA410D98CB}"/>
              </a:ext>
            </a:extLst>
          </p:cNvPr>
          <p:cNvSpPr>
            <a:spLocks noGrp="1"/>
          </p:cNvSpPr>
          <p:nvPr>
            <p:ph idx="1"/>
          </p:nvPr>
        </p:nvSpPr>
        <p:spPr/>
        <p:txBody>
          <a:bodyPr/>
          <a:lstStyle/>
          <a:p>
            <a:r>
              <a:rPr lang="en-US" dirty="0"/>
              <a:t>Positive punishment: adding an undesirable stimulus to stop or decrease a behavior</a:t>
            </a:r>
          </a:p>
          <a:p>
            <a:pPr lvl="1"/>
            <a:r>
              <a:rPr lang="en-US" u="sng" dirty="0"/>
              <a:t>Example</a:t>
            </a:r>
            <a:r>
              <a:rPr lang="en-US" dirty="0"/>
              <a:t>: scolding a student to get the student to stop texting in class</a:t>
            </a:r>
          </a:p>
          <a:p>
            <a:pPr lvl="1"/>
            <a:r>
              <a:rPr lang="en-US" dirty="0"/>
              <a:t>A stimulus (the reprimand) is added in order to decrease the behavior (texting in class).</a:t>
            </a:r>
          </a:p>
        </p:txBody>
      </p:sp>
    </p:spTree>
    <p:extLst>
      <p:ext uri="{BB962C8B-B14F-4D97-AF65-F5344CB8AC3E}">
        <p14:creationId xmlns:p14="http://schemas.microsoft.com/office/powerpoint/2010/main" val="99296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Operant Conditioning</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1" dirty="0"/>
              <a:t>Operant conditioning: </a:t>
            </a:r>
            <a:r>
              <a:rPr lang="en-US" dirty="0"/>
              <a:t>form of learning in which the stimulus/experience happens after the behavior is demonstrated</a:t>
            </a:r>
          </a:p>
          <a:p>
            <a:pPr lvl="1"/>
            <a:r>
              <a:rPr lang="en-US" dirty="0">
                <a:solidFill>
                  <a:srgbClr val="2B7799"/>
                </a:solidFill>
              </a:rPr>
              <a:t>Organisms learn to associate behavior and its consequence.</a:t>
            </a:r>
          </a:p>
          <a:p>
            <a:pPr lvl="1"/>
            <a:r>
              <a:rPr lang="en-US" dirty="0"/>
              <a:t>A pleasant consequence makes that behavior more likely to be repeated in the future.</a:t>
            </a:r>
            <a:endParaRPr lang="en-US" dirty="0">
              <a:solidFill>
                <a:srgbClr val="2B7799"/>
              </a:solidFill>
            </a:endParaRPr>
          </a:p>
          <a:p>
            <a:pPr lvl="1"/>
            <a:endParaRPr lang="en-US" dirty="0">
              <a:solidFill>
                <a:srgbClr val="2B7799"/>
              </a:solidFill>
            </a:endParaRP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20A5-47D2-4AC9-EF0D-A2BEB5B81340}"/>
              </a:ext>
            </a:extLst>
          </p:cNvPr>
          <p:cNvSpPr>
            <a:spLocks noGrp="1"/>
          </p:cNvSpPr>
          <p:nvPr>
            <p:ph type="title"/>
          </p:nvPr>
        </p:nvSpPr>
        <p:spPr/>
        <p:txBody>
          <a:bodyPr/>
          <a:lstStyle/>
          <a:p>
            <a:r>
              <a:rPr lang="en-US" dirty="0"/>
              <a:t>Negative Punishment</a:t>
            </a:r>
          </a:p>
        </p:txBody>
      </p:sp>
      <p:sp>
        <p:nvSpPr>
          <p:cNvPr id="3" name="Content Placeholder 2">
            <a:extLst>
              <a:ext uri="{FF2B5EF4-FFF2-40B4-BE49-F238E27FC236}">
                <a16:creationId xmlns:a16="http://schemas.microsoft.com/office/drawing/2014/main" id="{C616F21F-B5DF-849E-F23D-5B8F8B0D905C}"/>
              </a:ext>
            </a:extLst>
          </p:cNvPr>
          <p:cNvSpPr>
            <a:spLocks noGrp="1"/>
          </p:cNvSpPr>
          <p:nvPr>
            <p:ph idx="1"/>
          </p:nvPr>
        </p:nvSpPr>
        <p:spPr>
          <a:xfrm>
            <a:off x="457200" y="1280160"/>
            <a:ext cx="6096000" cy="4572000"/>
          </a:xfrm>
        </p:spPr>
        <p:txBody>
          <a:bodyPr/>
          <a:lstStyle/>
          <a:p>
            <a:r>
              <a:rPr lang="en-US" b="1" dirty="0"/>
              <a:t>Negative punishment: </a:t>
            </a:r>
            <a:r>
              <a:rPr lang="en-US" dirty="0"/>
              <a:t>taking away a pleasant stimulus to decrease or stop a behavior</a:t>
            </a:r>
          </a:p>
          <a:p>
            <a:pPr lvl="1"/>
            <a:r>
              <a:rPr lang="en-US" u="sng" dirty="0"/>
              <a:t>Example</a:t>
            </a:r>
            <a:r>
              <a:rPr lang="en-US" dirty="0"/>
              <a:t>: a child misbehaves and a parent takes away a favorite toy</a:t>
            </a:r>
          </a:p>
          <a:p>
            <a:pPr lvl="1"/>
            <a:r>
              <a:rPr lang="en-US" dirty="0"/>
              <a:t>A stimulus (the toy) is removed in order to decrease the behavior.</a:t>
            </a:r>
          </a:p>
        </p:txBody>
      </p:sp>
      <p:pic>
        <p:nvPicPr>
          <p:cNvPr id="5" name="Content Placeholder 6" descr="A photograph shows a young child facing the wall.">
            <a:extLst>
              <a:ext uri="{FF2B5EF4-FFF2-40B4-BE49-F238E27FC236}">
                <a16:creationId xmlns:a16="http://schemas.microsoft.com/office/drawing/2014/main" id="{DD781E1F-6D48-B9A7-6AEC-8CDF42CEB092}"/>
              </a:ext>
            </a:extLst>
          </p:cNvPr>
          <p:cNvPicPr>
            <a:picLocks noChangeAspect="1"/>
          </p:cNvPicPr>
          <p:nvPr/>
        </p:nvPicPr>
        <p:blipFill rotWithShape="1">
          <a:blip r:embed="rId2"/>
          <a:srcRect l="22812" r="22812"/>
          <a:stretch/>
        </p:blipFill>
        <p:spPr>
          <a:xfrm>
            <a:off x="6477000" y="1981200"/>
            <a:ext cx="2504440" cy="2590800"/>
          </a:xfrm>
          <a:prstGeom prst="rect">
            <a:avLst/>
          </a:prstGeom>
          <a:noFill/>
        </p:spPr>
      </p:pic>
      <p:sp>
        <p:nvSpPr>
          <p:cNvPr id="6" name="TextBox 5">
            <a:extLst>
              <a:ext uri="{FF2B5EF4-FFF2-40B4-BE49-F238E27FC236}">
                <a16:creationId xmlns:a16="http://schemas.microsoft.com/office/drawing/2014/main" id="{189FD244-ACEC-2060-62D1-60210A57397A}"/>
              </a:ext>
            </a:extLst>
          </p:cNvPr>
          <p:cNvSpPr txBox="1"/>
          <p:nvPr/>
        </p:nvSpPr>
        <p:spPr>
          <a:xfrm>
            <a:off x="7543800" y="4572000"/>
            <a:ext cx="625492" cy="253916"/>
          </a:xfrm>
          <a:prstGeom prst="rect">
            <a:avLst/>
          </a:prstGeom>
          <a:noFill/>
        </p:spPr>
        <p:txBody>
          <a:bodyPr wrap="none" rtlCol="0">
            <a:spAutoFit/>
          </a:bodyPr>
          <a:lstStyle/>
          <a:p>
            <a:r>
              <a:rPr lang="en-US" sz="1050" dirty="0">
                <a:solidFill>
                  <a:srgbClr val="182F58"/>
                </a:solidFill>
              </a:rPr>
              <a:t>Figure 5</a:t>
            </a:r>
          </a:p>
        </p:txBody>
      </p:sp>
    </p:spTree>
    <p:extLst>
      <p:ext uri="{BB962C8B-B14F-4D97-AF65-F5344CB8AC3E}">
        <p14:creationId xmlns:p14="http://schemas.microsoft.com/office/powerpoint/2010/main" val="3426738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53EE-90BD-974A-46EB-C58DE89B3E3A}"/>
              </a:ext>
            </a:extLst>
          </p:cNvPr>
          <p:cNvSpPr>
            <a:spLocks noGrp="1"/>
          </p:cNvSpPr>
          <p:nvPr>
            <p:ph type="title"/>
          </p:nvPr>
        </p:nvSpPr>
        <p:spPr/>
        <p:txBody>
          <a:bodyPr/>
          <a:lstStyle/>
          <a:p>
            <a:r>
              <a:rPr lang="en-US" dirty="0"/>
              <a:t>Shaping</a:t>
            </a:r>
          </a:p>
        </p:txBody>
      </p:sp>
      <p:pic>
        <p:nvPicPr>
          <p:cNvPr id="5" name="Picture 4" descr="A photograph shows two student conducting an experiment with a pigeon using a Skinner box.">
            <a:extLst>
              <a:ext uri="{FF2B5EF4-FFF2-40B4-BE49-F238E27FC236}">
                <a16:creationId xmlns:a16="http://schemas.microsoft.com/office/drawing/2014/main" id="{5CB866A6-FC8D-9992-C73D-7789479DEC10}"/>
              </a:ext>
            </a:extLst>
          </p:cNvPr>
          <p:cNvPicPr>
            <a:picLocks noChangeAspect="1"/>
          </p:cNvPicPr>
          <p:nvPr/>
        </p:nvPicPr>
        <p:blipFill rotWithShape="1">
          <a:blip r:embed="rId2"/>
          <a:srcRect l="10189" r="10189"/>
          <a:stretch/>
        </p:blipFill>
        <p:spPr>
          <a:xfrm>
            <a:off x="228600" y="2362200"/>
            <a:ext cx="2402632" cy="1676400"/>
          </a:xfrm>
          <a:prstGeom prst="rect">
            <a:avLst/>
          </a:prstGeom>
        </p:spPr>
      </p:pic>
      <p:sp>
        <p:nvSpPr>
          <p:cNvPr id="6" name="TextBox 5">
            <a:extLst>
              <a:ext uri="{FF2B5EF4-FFF2-40B4-BE49-F238E27FC236}">
                <a16:creationId xmlns:a16="http://schemas.microsoft.com/office/drawing/2014/main" id="{6B92BDB3-7A6B-451F-2B7F-CD0F2C4D846D}"/>
              </a:ext>
            </a:extLst>
          </p:cNvPr>
          <p:cNvSpPr txBox="1"/>
          <p:nvPr/>
        </p:nvSpPr>
        <p:spPr>
          <a:xfrm>
            <a:off x="1117170" y="4038600"/>
            <a:ext cx="625492" cy="253916"/>
          </a:xfrm>
          <a:prstGeom prst="rect">
            <a:avLst/>
          </a:prstGeom>
          <a:noFill/>
        </p:spPr>
        <p:txBody>
          <a:bodyPr wrap="none" rtlCol="0">
            <a:spAutoFit/>
          </a:bodyPr>
          <a:lstStyle/>
          <a:p>
            <a:r>
              <a:rPr lang="en-US" sz="1050" dirty="0">
                <a:solidFill>
                  <a:srgbClr val="182F58"/>
                </a:solidFill>
              </a:rPr>
              <a:t>Figure 6</a:t>
            </a:r>
          </a:p>
        </p:txBody>
      </p:sp>
      <p:sp>
        <p:nvSpPr>
          <p:cNvPr id="3" name="Content Placeholder 2">
            <a:extLst>
              <a:ext uri="{FF2B5EF4-FFF2-40B4-BE49-F238E27FC236}">
                <a16:creationId xmlns:a16="http://schemas.microsoft.com/office/drawing/2014/main" id="{E4334D40-E5D5-9DB1-A513-E432791A421D}"/>
              </a:ext>
            </a:extLst>
          </p:cNvPr>
          <p:cNvSpPr>
            <a:spLocks noGrp="1"/>
          </p:cNvSpPr>
          <p:nvPr>
            <p:ph idx="1"/>
          </p:nvPr>
        </p:nvSpPr>
        <p:spPr>
          <a:xfrm>
            <a:off x="2743200" y="1295400"/>
            <a:ext cx="6248400" cy="4572000"/>
          </a:xfrm>
        </p:spPr>
        <p:txBody>
          <a:bodyPr>
            <a:normAutofit fontScale="85000" lnSpcReduction="20000"/>
          </a:bodyPr>
          <a:lstStyle/>
          <a:p>
            <a:r>
              <a:rPr lang="en-US" dirty="0"/>
              <a:t>Shaping was an approach used by Skinner.</a:t>
            </a:r>
          </a:p>
          <a:p>
            <a:pPr lvl="1"/>
            <a:r>
              <a:rPr lang="en-US" b="1" dirty="0"/>
              <a:t>Shaping:</a:t>
            </a:r>
            <a:r>
              <a:rPr lang="en-US" dirty="0"/>
              <a:t> rewarding successive approximations toward a target behavior</a:t>
            </a:r>
          </a:p>
          <a:p>
            <a:r>
              <a:rPr lang="en-US" dirty="0"/>
              <a:t>Shaping is needed because it is extremely unlikely that an organism will display anything but the simplest of behaviors spontaneously.</a:t>
            </a:r>
          </a:p>
          <a:p>
            <a:r>
              <a:rPr lang="en-US" dirty="0"/>
              <a:t>In shaping, behaviors are broken down into many small, achievable steps.</a:t>
            </a:r>
          </a:p>
          <a:p>
            <a:r>
              <a:rPr lang="en-US" dirty="0"/>
              <a:t>Shaping is often used in teaching a complex behavior or chain of behaviors.</a:t>
            </a:r>
          </a:p>
          <a:p>
            <a:r>
              <a:rPr lang="en-US" dirty="0"/>
              <a:t>An important part of shaping is stimulus discrimination.</a:t>
            </a:r>
          </a:p>
        </p:txBody>
      </p:sp>
    </p:spTree>
    <p:extLst>
      <p:ext uri="{BB962C8B-B14F-4D97-AF65-F5344CB8AC3E}">
        <p14:creationId xmlns:p14="http://schemas.microsoft.com/office/powerpoint/2010/main" val="243623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2DCF-56B4-E521-DE18-4B25C97CBEC5}"/>
              </a:ext>
            </a:extLst>
          </p:cNvPr>
          <p:cNvSpPr>
            <a:spLocks noGrp="1"/>
          </p:cNvSpPr>
          <p:nvPr>
            <p:ph type="title"/>
          </p:nvPr>
        </p:nvSpPr>
        <p:spPr/>
        <p:txBody>
          <a:bodyPr/>
          <a:lstStyle/>
          <a:p>
            <a:r>
              <a:rPr lang="en-US" dirty="0"/>
              <a:t>Process Of Shaping</a:t>
            </a:r>
          </a:p>
        </p:txBody>
      </p:sp>
      <p:sp>
        <p:nvSpPr>
          <p:cNvPr id="3" name="Content Placeholder 2">
            <a:extLst>
              <a:ext uri="{FF2B5EF4-FFF2-40B4-BE49-F238E27FC236}">
                <a16:creationId xmlns:a16="http://schemas.microsoft.com/office/drawing/2014/main" id="{BCB03278-8997-5EB3-3E4F-5C9488126D4D}"/>
              </a:ext>
            </a:extLst>
          </p:cNvPr>
          <p:cNvSpPr>
            <a:spLocks noGrp="1"/>
          </p:cNvSpPr>
          <p:nvPr>
            <p:ph idx="1"/>
          </p:nvPr>
        </p:nvSpPr>
        <p:spPr/>
        <p:txBody>
          <a:bodyPr>
            <a:normAutofit lnSpcReduction="10000"/>
          </a:bodyPr>
          <a:lstStyle/>
          <a:p>
            <a:pPr marL="514350" indent="-514350">
              <a:buFont typeface="+mj-lt"/>
              <a:buAutoNum type="arabicPeriod"/>
            </a:pPr>
            <a:r>
              <a:rPr lang="en-US" dirty="0"/>
              <a:t>Reinforce any response that resembles the desired behavior.</a:t>
            </a:r>
          </a:p>
          <a:p>
            <a:pPr marL="514350" indent="-514350">
              <a:buFont typeface="+mj-lt"/>
              <a:buAutoNum type="arabicPeriod"/>
            </a:pPr>
            <a:r>
              <a:rPr lang="en-US" dirty="0"/>
              <a:t>Then reinforce the response that more closely resembles the desired behavior. You will no longer reinforce the previously reinforced response.</a:t>
            </a:r>
          </a:p>
          <a:p>
            <a:pPr marL="514350" indent="-514350">
              <a:buFont typeface="+mj-lt"/>
              <a:buAutoNum type="arabicPeriod"/>
            </a:pPr>
            <a:r>
              <a:rPr lang="en-US" dirty="0"/>
              <a:t>Next, begin to reinforce the response that even more closely resembles the desired behavior.</a:t>
            </a:r>
          </a:p>
          <a:p>
            <a:pPr marL="514350" indent="-514350">
              <a:buFont typeface="+mj-lt"/>
              <a:buAutoNum type="arabicPeriod"/>
            </a:pPr>
            <a:r>
              <a:rPr lang="en-US" dirty="0"/>
              <a:t>Continue to reinforce closer and closer approximations of the desired behavior.</a:t>
            </a:r>
          </a:p>
          <a:p>
            <a:pPr marL="514350" indent="-514350">
              <a:buFont typeface="+mj-lt"/>
              <a:buAutoNum type="arabicPeriod"/>
            </a:pPr>
            <a:r>
              <a:rPr lang="en-US" dirty="0"/>
              <a:t>Finally, only reinforce the desired behavior.</a:t>
            </a:r>
          </a:p>
        </p:txBody>
      </p:sp>
    </p:spTree>
    <p:extLst>
      <p:ext uri="{BB962C8B-B14F-4D97-AF65-F5344CB8AC3E}">
        <p14:creationId xmlns:p14="http://schemas.microsoft.com/office/powerpoint/2010/main" val="1510003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Group Activity</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lstStyle/>
          <a:p>
            <a:r>
              <a:rPr lang="en-US" dirty="0"/>
              <a:t>Brainstorm how you would use shaping to train a dog to fetch a newspaper from the curb and bring it back into the house.</a:t>
            </a:r>
          </a:p>
        </p:txBody>
      </p:sp>
    </p:spTree>
    <p:extLst>
      <p:ext uri="{BB962C8B-B14F-4D97-AF65-F5344CB8AC3E}">
        <p14:creationId xmlns:p14="http://schemas.microsoft.com/office/powerpoint/2010/main" val="899072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lstStyle/>
          <a:p>
            <a:r>
              <a:rPr lang="en-US" dirty="0"/>
              <a:t>How could shaping be applied to humans? For example, let's say you wanted to shape your roommate to clean up after themselves. How would you do this?</a:t>
            </a:r>
          </a:p>
        </p:txBody>
      </p:sp>
    </p:spTree>
    <p:extLst>
      <p:ext uri="{BB962C8B-B14F-4D97-AF65-F5344CB8AC3E}">
        <p14:creationId xmlns:p14="http://schemas.microsoft.com/office/powerpoint/2010/main" val="3256959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5679-9093-3245-C5FC-DE2FCBA0ED9D}"/>
              </a:ext>
            </a:extLst>
          </p:cNvPr>
          <p:cNvSpPr>
            <a:spLocks noGrp="1"/>
          </p:cNvSpPr>
          <p:nvPr>
            <p:ph type="title"/>
          </p:nvPr>
        </p:nvSpPr>
        <p:spPr/>
        <p:txBody>
          <a:bodyPr/>
          <a:lstStyle/>
          <a:p>
            <a:r>
              <a:rPr lang="en-US" dirty="0"/>
              <a:t>Primary Reinforcers</a:t>
            </a:r>
            <a:r>
              <a:rPr lang="en-US" baseline="-25000" dirty="0"/>
              <a:t>1</a:t>
            </a:r>
            <a:endParaRPr lang="en-US" dirty="0"/>
          </a:p>
        </p:txBody>
      </p:sp>
      <p:sp>
        <p:nvSpPr>
          <p:cNvPr id="3" name="Content Placeholder 2">
            <a:extLst>
              <a:ext uri="{FF2B5EF4-FFF2-40B4-BE49-F238E27FC236}">
                <a16:creationId xmlns:a16="http://schemas.microsoft.com/office/drawing/2014/main" id="{7C714FE9-047D-70B4-C243-22F3B95FE0E0}"/>
              </a:ext>
            </a:extLst>
          </p:cNvPr>
          <p:cNvSpPr>
            <a:spLocks noGrp="1"/>
          </p:cNvSpPr>
          <p:nvPr>
            <p:ph idx="1"/>
          </p:nvPr>
        </p:nvSpPr>
        <p:spPr>
          <a:xfrm>
            <a:off x="457200" y="1280160"/>
            <a:ext cx="8001000" cy="1615440"/>
          </a:xfrm>
        </p:spPr>
        <p:txBody>
          <a:bodyPr/>
          <a:lstStyle/>
          <a:p>
            <a:r>
              <a:rPr lang="en-US" b="1" dirty="0"/>
              <a:t>Primary reinforcers </a:t>
            </a:r>
            <a:r>
              <a:rPr lang="en-US" dirty="0"/>
              <a:t>are reinforcers that have innate reinforcing qualities.</a:t>
            </a:r>
          </a:p>
          <a:p>
            <a:r>
              <a:rPr lang="en-US" dirty="0"/>
              <a:t>Primary reinforcers are not learned.</a:t>
            </a:r>
          </a:p>
        </p:txBody>
      </p:sp>
      <p:pic>
        <p:nvPicPr>
          <p:cNvPr id="5" name="Content Placeholder 6" descr="A graphic describing some primary reinforcers">
            <a:extLst>
              <a:ext uri="{FF2B5EF4-FFF2-40B4-BE49-F238E27FC236}">
                <a16:creationId xmlns:a16="http://schemas.microsoft.com/office/drawing/2014/main" id="{E6293F30-6223-109B-237E-569366C5B9DD}"/>
              </a:ext>
            </a:extLst>
          </p:cNvPr>
          <p:cNvPicPr>
            <a:picLocks noChangeAspect="1"/>
          </p:cNvPicPr>
          <p:nvPr/>
        </p:nvPicPr>
        <p:blipFill>
          <a:blip r:embed="rId2"/>
          <a:stretch>
            <a:fillRect/>
          </a:stretch>
        </p:blipFill>
        <p:spPr>
          <a:xfrm>
            <a:off x="2209800" y="2867967"/>
            <a:ext cx="5080000" cy="2857500"/>
          </a:xfrm>
          <a:prstGeom prst="rect">
            <a:avLst/>
          </a:prstGeom>
          <a:noFill/>
        </p:spPr>
      </p:pic>
      <p:sp>
        <p:nvSpPr>
          <p:cNvPr id="6" name="TextBox 5" descr="A graphic describing some primary reinforcers">
            <a:extLst>
              <a:ext uri="{FF2B5EF4-FFF2-40B4-BE49-F238E27FC236}">
                <a16:creationId xmlns:a16="http://schemas.microsoft.com/office/drawing/2014/main" id="{93A19D64-BC04-00A3-B986-C444A767DE3B}"/>
              </a:ext>
            </a:extLst>
          </p:cNvPr>
          <p:cNvSpPr txBox="1"/>
          <p:nvPr/>
        </p:nvSpPr>
        <p:spPr>
          <a:xfrm>
            <a:off x="4437054" y="5732166"/>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120740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7AE1-52AF-0EF0-B277-3F76D2E6CA0A}"/>
              </a:ext>
            </a:extLst>
          </p:cNvPr>
          <p:cNvSpPr>
            <a:spLocks noGrp="1"/>
          </p:cNvSpPr>
          <p:nvPr>
            <p:ph type="title"/>
          </p:nvPr>
        </p:nvSpPr>
        <p:spPr/>
        <p:txBody>
          <a:bodyPr/>
          <a:lstStyle/>
          <a:p>
            <a:r>
              <a:rPr lang="en-US" dirty="0"/>
              <a:t>Primary Reinforcers</a:t>
            </a:r>
            <a:r>
              <a:rPr lang="en-US" baseline="-25000" dirty="0"/>
              <a:t>2</a:t>
            </a:r>
            <a:endParaRPr lang="en-US" dirty="0"/>
          </a:p>
        </p:txBody>
      </p:sp>
      <p:sp>
        <p:nvSpPr>
          <p:cNvPr id="3" name="Content Placeholder 2">
            <a:extLst>
              <a:ext uri="{FF2B5EF4-FFF2-40B4-BE49-F238E27FC236}">
                <a16:creationId xmlns:a16="http://schemas.microsoft.com/office/drawing/2014/main" id="{7D998AFE-F9AD-F265-EC5A-A37B5890E4CE}"/>
              </a:ext>
            </a:extLst>
          </p:cNvPr>
          <p:cNvSpPr>
            <a:spLocks noGrp="1"/>
          </p:cNvSpPr>
          <p:nvPr>
            <p:ph idx="1"/>
          </p:nvPr>
        </p:nvSpPr>
        <p:spPr/>
        <p:txBody>
          <a:bodyPr/>
          <a:lstStyle/>
          <a:p>
            <a:r>
              <a:rPr lang="en-US" dirty="0"/>
              <a:t>Organisms do not lose their drive for these primary reinforcers. </a:t>
            </a:r>
          </a:p>
          <a:p>
            <a:pPr lvl="1"/>
            <a:r>
              <a:rPr lang="en-US" u="sng" dirty="0"/>
              <a:t>Example</a:t>
            </a:r>
            <a:r>
              <a:rPr lang="en-US" dirty="0"/>
              <a:t>: For most people, jumping in a cool lake on a very hot day would be reinforcing, and the cool lake would be innately reinforcing; the water would cool the person off (a physical need), as well as provide pleasure.</a:t>
            </a:r>
          </a:p>
        </p:txBody>
      </p:sp>
    </p:spTree>
    <p:extLst>
      <p:ext uri="{BB962C8B-B14F-4D97-AF65-F5344CB8AC3E}">
        <p14:creationId xmlns:p14="http://schemas.microsoft.com/office/powerpoint/2010/main" val="59689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F3E1-64E8-C071-ED85-06FDCB61E806}"/>
              </a:ext>
            </a:extLst>
          </p:cNvPr>
          <p:cNvSpPr>
            <a:spLocks noGrp="1"/>
          </p:cNvSpPr>
          <p:nvPr>
            <p:ph type="title"/>
          </p:nvPr>
        </p:nvSpPr>
        <p:spPr/>
        <p:txBody>
          <a:bodyPr/>
          <a:lstStyle/>
          <a:p>
            <a:r>
              <a:rPr lang="en-US" dirty="0"/>
              <a:t>Secondary Reinforcers</a:t>
            </a:r>
          </a:p>
        </p:txBody>
      </p:sp>
      <p:pic>
        <p:nvPicPr>
          <p:cNvPr id="5" name="Content Placeholder 6" descr="A photograph shows a child putting a sticker on a chart while the mother smiles.">
            <a:extLst>
              <a:ext uri="{FF2B5EF4-FFF2-40B4-BE49-F238E27FC236}">
                <a16:creationId xmlns:a16="http://schemas.microsoft.com/office/drawing/2014/main" id="{6DDED728-1F1C-5D38-D18A-08AB6DD6B0AD}"/>
              </a:ext>
            </a:extLst>
          </p:cNvPr>
          <p:cNvPicPr>
            <a:picLocks noChangeAspect="1"/>
          </p:cNvPicPr>
          <p:nvPr/>
        </p:nvPicPr>
        <p:blipFill rotWithShape="1">
          <a:blip r:embed="rId2"/>
          <a:srcRect l="20371" r="19444" b="1235"/>
          <a:stretch/>
        </p:blipFill>
        <p:spPr>
          <a:xfrm>
            <a:off x="490695" y="2286000"/>
            <a:ext cx="2327910" cy="2148840"/>
          </a:xfrm>
          <a:prstGeom prst="rect">
            <a:avLst/>
          </a:prstGeom>
          <a:noFill/>
        </p:spPr>
      </p:pic>
      <p:sp>
        <p:nvSpPr>
          <p:cNvPr id="6" name="TextBox 5" descr="A graphic describing some primary reinforcers">
            <a:extLst>
              <a:ext uri="{FF2B5EF4-FFF2-40B4-BE49-F238E27FC236}">
                <a16:creationId xmlns:a16="http://schemas.microsoft.com/office/drawing/2014/main" id="{FD8D225D-3F4B-BCC6-BBD3-AFBD0FDA40E2}"/>
              </a:ext>
            </a:extLst>
          </p:cNvPr>
          <p:cNvSpPr txBox="1"/>
          <p:nvPr/>
        </p:nvSpPr>
        <p:spPr>
          <a:xfrm>
            <a:off x="1341904" y="4434840"/>
            <a:ext cx="625492" cy="253916"/>
          </a:xfrm>
          <a:prstGeom prst="rect">
            <a:avLst/>
          </a:prstGeom>
          <a:noFill/>
        </p:spPr>
        <p:txBody>
          <a:bodyPr wrap="none" rtlCol="0">
            <a:spAutoFit/>
          </a:bodyPr>
          <a:lstStyle/>
          <a:p>
            <a:r>
              <a:rPr lang="en-US" sz="1050" dirty="0">
                <a:solidFill>
                  <a:srgbClr val="182F58"/>
                </a:solidFill>
              </a:rPr>
              <a:t>Figure 8</a:t>
            </a:r>
          </a:p>
        </p:txBody>
      </p:sp>
      <p:sp>
        <p:nvSpPr>
          <p:cNvPr id="3" name="Content Placeholder 2">
            <a:extLst>
              <a:ext uri="{FF2B5EF4-FFF2-40B4-BE49-F238E27FC236}">
                <a16:creationId xmlns:a16="http://schemas.microsoft.com/office/drawing/2014/main" id="{6068D905-2F5C-46B6-6FF9-41143184D816}"/>
              </a:ext>
            </a:extLst>
          </p:cNvPr>
          <p:cNvSpPr>
            <a:spLocks noGrp="1"/>
          </p:cNvSpPr>
          <p:nvPr>
            <p:ph idx="1"/>
          </p:nvPr>
        </p:nvSpPr>
        <p:spPr>
          <a:xfrm>
            <a:off x="2743200" y="1280160"/>
            <a:ext cx="6172200" cy="4572000"/>
          </a:xfrm>
        </p:spPr>
        <p:txBody>
          <a:bodyPr>
            <a:normAutofit/>
          </a:bodyPr>
          <a:lstStyle/>
          <a:p>
            <a:r>
              <a:rPr lang="en-US" dirty="0"/>
              <a:t>A </a:t>
            </a:r>
            <a:r>
              <a:rPr lang="en-US" b="1" dirty="0"/>
              <a:t>secondary reinforcer </a:t>
            </a:r>
            <a:r>
              <a:rPr lang="en-US" dirty="0"/>
              <a:t>has no inherent value and only has reinforcing qualities when linked with a primary reinforcer.</a:t>
            </a:r>
          </a:p>
          <a:p>
            <a:pPr lvl="1"/>
            <a:r>
              <a:rPr lang="en-US" u="sng" dirty="0"/>
              <a:t>Example</a:t>
            </a:r>
            <a:r>
              <a:rPr lang="en-US" dirty="0"/>
              <a:t>: Money, is only worth something when you can use it to buy other things—either things that satisfy basic needs (food, water, shelter—all primary reinforcers) or other secondary reinforcers. </a:t>
            </a:r>
          </a:p>
        </p:txBody>
      </p:sp>
    </p:spTree>
    <p:extLst>
      <p:ext uri="{BB962C8B-B14F-4D97-AF65-F5344CB8AC3E}">
        <p14:creationId xmlns:p14="http://schemas.microsoft.com/office/powerpoint/2010/main" val="864025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34A2-1B48-83F6-36A2-61BF6CD5EB3F}"/>
              </a:ext>
            </a:extLst>
          </p:cNvPr>
          <p:cNvSpPr>
            <a:spLocks noGrp="1"/>
          </p:cNvSpPr>
          <p:nvPr>
            <p:ph type="title"/>
          </p:nvPr>
        </p:nvSpPr>
        <p:spPr/>
        <p:txBody>
          <a:bodyPr/>
          <a:lstStyle/>
          <a:p>
            <a:r>
              <a:rPr lang="en-US" dirty="0"/>
              <a:t>Everyday Connection: Behavior Modification In Children</a:t>
            </a:r>
          </a:p>
        </p:txBody>
      </p:sp>
      <p:sp>
        <p:nvSpPr>
          <p:cNvPr id="3" name="Content Placeholder 2">
            <a:extLst>
              <a:ext uri="{FF2B5EF4-FFF2-40B4-BE49-F238E27FC236}">
                <a16:creationId xmlns:a16="http://schemas.microsoft.com/office/drawing/2014/main" id="{B892B0FF-BC1A-63CB-D3AF-4C458DED104D}"/>
              </a:ext>
            </a:extLst>
          </p:cNvPr>
          <p:cNvSpPr>
            <a:spLocks noGrp="1"/>
          </p:cNvSpPr>
          <p:nvPr>
            <p:ph idx="1"/>
          </p:nvPr>
        </p:nvSpPr>
        <p:spPr>
          <a:xfrm>
            <a:off x="31820" y="1097280"/>
            <a:ext cx="8959780" cy="3093720"/>
          </a:xfrm>
        </p:spPr>
        <p:txBody>
          <a:bodyPr>
            <a:normAutofit fontScale="77500" lnSpcReduction="20000"/>
          </a:bodyPr>
          <a:lstStyle/>
          <a:p>
            <a:r>
              <a:rPr lang="en-US" dirty="0"/>
              <a:t>Parents and teachers use behavior modification to change a child's behavior.</a:t>
            </a:r>
          </a:p>
          <a:p>
            <a:r>
              <a:rPr lang="en-US" dirty="0"/>
              <a:t>Behavior modification uses operant conditioning principles to replace undesirable behaviors with more acceptable ones.</a:t>
            </a:r>
          </a:p>
          <a:p>
            <a:r>
              <a:rPr lang="en-US" dirty="0"/>
              <a:t>Sticker charts are a form of token economies used to reinforce desired behaviors.</a:t>
            </a:r>
          </a:p>
          <a:p>
            <a:r>
              <a:rPr lang="en-US" dirty="0"/>
              <a:t>Time-out operates on the principle of negative punishment by removing the child from a desirable activity.</a:t>
            </a:r>
          </a:p>
          <a:p>
            <a:r>
              <a:rPr lang="en-US" dirty="0"/>
              <a:t>Guidelines for effective time-out include removing the child from a desirable activity, timing it appropriately, and remaining calm.</a:t>
            </a:r>
          </a:p>
        </p:txBody>
      </p:sp>
      <p:pic>
        <p:nvPicPr>
          <p:cNvPr id="5" name="Content Placeholder 6" descr="Photograph A shows children climbing on playground equipment. Photograph B shows a child sitting alone.">
            <a:extLst>
              <a:ext uri="{FF2B5EF4-FFF2-40B4-BE49-F238E27FC236}">
                <a16:creationId xmlns:a16="http://schemas.microsoft.com/office/drawing/2014/main" id="{CDB6415A-C60D-596D-98AF-A68D3164224B}"/>
              </a:ext>
            </a:extLst>
          </p:cNvPr>
          <p:cNvPicPr>
            <a:picLocks noChangeAspect="1"/>
          </p:cNvPicPr>
          <p:nvPr/>
        </p:nvPicPr>
        <p:blipFill rotWithShape="1">
          <a:blip r:embed="rId2"/>
          <a:srcRect t="10591" b="14556"/>
          <a:stretch/>
        </p:blipFill>
        <p:spPr>
          <a:xfrm>
            <a:off x="2552700" y="4121499"/>
            <a:ext cx="4038600" cy="1700463"/>
          </a:xfrm>
          <a:prstGeom prst="rect">
            <a:avLst/>
          </a:prstGeom>
          <a:noFill/>
        </p:spPr>
      </p:pic>
      <p:sp>
        <p:nvSpPr>
          <p:cNvPr id="6" name="TextBox 5" descr="A graphic describing some primary reinforcers">
            <a:extLst>
              <a:ext uri="{FF2B5EF4-FFF2-40B4-BE49-F238E27FC236}">
                <a16:creationId xmlns:a16="http://schemas.microsoft.com/office/drawing/2014/main" id="{8471006E-5263-5CAF-7138-75E90FDD9E86}"/>
              </a:ext>
            </a:extLst>
          </p:cNvPr>
          <p:cNvSpPr txBox="1"/>
          <p:nvPr/>
        </p:nvSpPr>
        <p:spPr>
          <a:xfrm>
            <a:off x="4259254" y="5760720"/>
            <a:ext cx="625492" cy="253916"/>
          </a:xfrm>
          <a:prstGeom prst="rect">
            <a:avLst/>
          </a:prstGeom>
          <a:noFill/>
        </p:spPr>
        <p:txBody>
          <a:bodyPr wrap="none" rtlCol="0">
            <a:spAutoFit/>
          </a:bodyPr>
          <a:lstStyle/>
          <a:p>
            <a:r>
              <a:rPr lang="en-US" sz="1050" dirty="0">
                <a:solidFill>
                  <a:srgbClr val="182F58"/>
                </a:solidFill>
              </a:rPr>
              <a:t>Figure 9</a:t>
            </a:r>
          </a:p>
        </p:txBody>
      </p:sp>
    </p:spTree>
    <p:extLst>
      <p:ext uri="{BB962C8B-B14F-4D97-AF65-F5344CB8AC3E}">
        <p14:creationId xmlns:p14="http://schemas.microsoft.com/office/powerpoint/2010/main" val="2625955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B56D-175F-33B2-A427-55CEE2968EA9}"/>
              </a:ext>
            </a:extLst>
          </p:cNvPr>
          <p:cNvSpPr>
            <a:spLocks noGrp="1"/>
          </p:cNvSpPr>
          <p:nvPr>
            <p:ph type="title"/>
          </p:nvPr>
        </p:nvSpPr>
        <p:spPr/>
        <p:txBody>
          <a:bodyPr/>
          <a:lstStyle/>
          <a:p>
            <a:r>
              <a:rPr lang="en-US" dirty="0"/>
              <a:t>Reinforcement Schedules</a:t>
            </a:r>
          </a:p>
        </p:txBody>
      </p:sp>
      <p:sp>
        <p:nvSpPr>
          <p:cNvPr id="3" name="Content Placeholder 2">
            <a:extLst>
              <a:ext uri="{FF2B5EF4-FFF2-40B4-BE49-F238E27FC236}">
                <a16:creationId xmlns:a16="http://schemas.microsoft.com/office/drawing/2014/main" id="{C177904C-A5F8-4592-DB51-DDFCF4518CDF}"/>
              </a:ext>
            </a:extLst>
          </p:cNvPr>
          <p:cNvSpPr>
            <a:spLocks noGrp="1"/>
          </p:cNvSpPr>
          <p:nvPr>
            <p:ph idx="1"/>
          </p:nvPr>
        </p:nvSpPr>
        <p:spPr/>
        <p:txBody>
          <a:bodyPr>
            <a:normAutofit fontScale="92500" lnSpcReduction="10000"/>
          </a:bodyPr>
          <a:lstStyle/>
          <a:p>
            <a:r>
              <a:rPr lang="en-US" dirty="0"/>
              <a:t>The best way to teach a person or animal a behavior is to use positive reinforcement. </a:t>
            </a:r>
          </a:p>
          <a:p>
            <a:pPr lvl="1"/>
            <a:r>
              <a:rPr lang="en-US" u="sng" dirty="0"/>
              <a:t>Example</a:t>
            </a:r>
            <a:r>
              <a:rPr lang="en-US" dirty="0"/>
              <a:t>: Skinner used positive reinforcement to teach rats to press a lever in a Skinner box.</a:t>
            </a:r>
          </a:p>
          <a:p>
            <a:r>
              <a:rPr lang="en-US" dirty="0"/>
              <a:t>Types of reinforcement schedules include:</a:t>
            </a:r>
          </a:p>
          <a:p>
            <a:pPr lvl="1"/>
            <a:r>
              <a:rPr lang="en-US" dirty="0"/>
              <a:t>Continuous reinforcement </a:t>
            </a:r>
          </a:p>
          <a:p>
            <a:pPr lvl="1"/>
            <a:r>
              <a:rPr lang="en-US" dirty="0"/>
              <a:t>Partial reinforcement</a:t>
            </a:r>
          </a:p>
          <a:p>
            <a:pPr lvl="2"/>
            <a:r>
              <a:rPr lang="en-US" dirty="0">
                <a:solidFill>
                  <a:srgbClr val="182F58"/>
                </a:solidFill>
              </a:rPr>
              <a:t>Fixed interval reinforcement schedule</a:t>
            </a:r>
          </a:p>
          <a:p>
            <a:pPr lvl="2"/>
            <a:r>
              <a:rPr lang="en-US" dirty="0">
                <a:solidFill>
                  <a:srgbClr val="182F58"/>
                </a:solidFill>
              </a:rPr>
              <a:t>Variable interval reinforcement schedule</a:t>
            </a:r>
          </a:p>
          <a:p>
            <a:pPr lvl="2"/>
            <a:r>
              <a:rPr lang="en-US" dirty="0">
                <a:solidFill>
                  <a:srgbClr val="182F58"/>
                </a:solidFill>
              </a:rPr>
              <a:t>Fixed ratio reinforcement schedule</a:t>
            </a:r>
          </a:p>
          <a:p>
            <a:pPr lvl="2"/>
            <a:r>
              <a:rPr lang="en-US" dirty="0">
                <a:solidFill>
                  <a:srgbClr val="182F58"/>
                </a:solidFill>
              </a:rPr>
              <a:t>Variable ratio reinforcement schedule</a:t>
            </a:r>
          </a:p>
        </p:txBody>
      </p:sp>
    </p:spTree>
    <p:extLst>
      <p:ext uri="{BB962C8B-B14F-4D97-AF65-F5344CB8AC3E}">
        <p14:creationId xmlns:p14="http://schemas.microsoft.com/office/powerpoint/2010/main" val="123624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F9DE-8487-C13E-0C3A-4F397386B327}"/>
              </a:ext>
            </a:extLst>
          </p:cNvPr>
          <p:cNvSpPr>
            <a:spLocks noGrp="1"/>
          </p:cNvSpPr>
          <p:nvPr>
            <p:ph type="title"/>
          </p:nvPr>
        </p:nvSpPr>
        <p:spPr/>
        <p:txBody>
          <a:bodyPr/>
          <a:lstStyle/>
          <a:p>
            <a:r>
              <a:rPr lang="en-US" dirty="0"/>
              <a:t>Classical Conditioning Vs. Operant Conditioning</a:t>
            </a:r>
          </a:p>
        </p:txBody>
      </p:sp>
      <p:sp>
        <p:nvSpPr>
          <p:cNvPr id="3" name="Content Placeholder 2">
            <a:extLst>
              <a:ext uri="{FF2B5EF4-FFF2-40B4-BE49-F238E27FC236}">
                <a16:creationId xmlns:a16="http://schemas.microsoft.com/office/drawing/2014/main" id="{290640CC-FA74-6978-99D5-9F9AC39FA0DE}"/>
              </a:ext>
            </a:extLst>
          </p:cNvPr>
          <p:cNvSpPr>
            <a:spLocks noGrp="1"/>
          </p:cNvSpPr>
          <p:nvPr>
            <p:ph idx="1"/>
          </p:nvPr>
        </p:nvSpPr>
        <p:spPr>
          <a:xfrm>
            <a:off x="228600" y="1219200"/>
            <a:ext cx="8686800" cy="4876800"/>
          </a:xfrm>
        </p:spPr>
        <p:txBody>
          <a:bodyPr>
            <a:normAutofit fontScale="85000" lnSpcReduction="20000"/>
          </a:bodyPr>
          <a:lstStyle/>
          <a:p>
            <a:r>
              <a:rPr lang="en-US" dirty="0"/>
              <a:t>Classical conditioning</a:t>
            </a:r>
          </a:p>
          <a:p>
            <a:pPr lvl="1"/>
            <a:r>
              <a:rPr lang="en-US" u="sng" dirty="0"/>
              <a:t>Conditioning approach</a:t>
            </a:r>
            <a:r>
              <a:rPr lang="en-US" dirty="0"/>
              <a:t>: An unconditioned stimulus (such as food) is paired with a neutral stimulus (such as a bell). The neutral stimulus eventually becomes the conditioned stimulus, which brings about the conditioned response (salivation).</a:t>
            </a:r>
          </a:p>
          <a:p>
            <a:pPr lvl="1"/>
            <a:r>
              <a:rPr lang="en-US" u="sng" dirty="0"/>
              <a:t>Stimulus timing</a:t>
            </a:r>
            <a:r>
              <a:rPr lang="en-US" dirty="0"/>
              <a:t>: The stimulus occurs immediately before the response.</a:t>
            </a:r>
          </a:p>
          <a:p>
            <a:r>
              <a:rPr lang="en-US" dirty="0"/>
              <a:t>Operant conditioning</a:t>
            </a:r>
          </a:p>
          <a:p>
            <a:pPr lvl="1"/>
            <a:r>
              <a:rPr lang="en-US" u="sng" dirty="0"/>
              <a:t>Conditioning approach</a:t>
            </a:r>
            <a:r>
              <a:rPr lang="en-US" dirty="0"/>
              <a:t>: The target behavior is followed by reinforcement or punishment to either strengthen or weaken it so that the learner is more or less likely to exhibit the behavior in the future.</a:t>
            </a:r>
          </a:p>
          <a:p>
            <a:pPr lvl="1"/>
            <a:r>
              <a:rPr lang="en-US" u="sng" dirty="0"/>
              <a:t>Stimulus timing</a:t>
            </a:r>
            <a:r>
              <a:rPr lang="en-US" dirty="0"/>
              <a:t>: The stimulus (either reinforcement or punishment) occurs soon after the response.</a:t>
            </a:r>
          </a:p>
          <a:p>
            <a:pPr marL="457200" lvl="1" indent="0">
              <a:buNone/>
            </a:pPr>
            <a:endParaRPr lang="en-US" dirty="0"/>
          </a:p>
        </p:txBody>
      </p:sp>
    </p:spTree>
    <p:extLst>
      <p:ext uri="{BB962C8B-B14F-4D97-AF65-F5344CB8AC3E}">
        <p14:creationId xmlns:p14="http://schemas.microsoft.com/office/powerpoint/2010/main" val="3514193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4C76-A640-2506-1833-60C53D6573EC}"/>
              </a:ext>
            </a:extLst>
          </p:cNvPr>
          <p:cNvSpPr>
            <a:spLocks noGrp="1"/>
          </p:cNvSpPr>
          <p:nvPr>
            <p:ph type="title"/>
          </p:nvPr>
        </p:nvSpPr>
        <p:spPr/>
        <p:txBody>
          <a:bodyPr/>
          <a:lstStyle/>
          <a:p>
            <a:r>
              <a:rPr lang="en-US" dirty="0"/>
              <a:t>Continuous Reinforcement</a:t>
            </a:r>
          </a:p>
        </p:txBody>
      </p:sp>
      <p:pic>
        <p:nvPicPr>
          <p:cNvPr id="5" name="Content Placeholder 6" descr="A photograph shows a small puppy sitting down.">
            <a:extLst>
              <a:ext uri="{FF2B5EF4-FFF2-40B4-BE49-F238E27FC236}">
                <a16:creationId xmlns:a16="http://schemas.microsoft.com/office/drawing/2014/main" id="{6F2C9A03-8A0B-3BB4-4A33-53981DDD9535}"/>
              </a:ext>
            </a:extLst>
          </p:cNvPr>
          <p:cNvPicPr>
            <a:picLocks noChangeAspect="1"/>
          </p:cNvPicPr>
          <p:nvPr/>
        </p:nvPicPr>
        <p:blipFill rotWithShape="1">
          <a:blip r:embed="rId2"/>
          <a:srcRect l="24074" r="23148" b="1235"/>
          <a:stretch/>
        </p:blipFill>
        <p:spPr>
          <a:xfrm>
            <a:off x="304800" y="1905000"/>
            <a:ext cx="2438400" cy="2566737"/>
          </a:xfrm>
          <a:prstGeom prst="rect">
            <a:avLst/>
          </a:prstGeom>
          <a:noFill/>
        </p:spPr>
      </p:pic>
      <p:sp>
        <p:nvSpPr>
          <p:cNvPr id="6" name="TextBox 5">
            <a:extLst>
              <a:ext uri="{FF2B5EF4-FFF2-40B4-BE49-F238E27FC236}">
                <a16:creationId xmlns:a16="http://schemas.microsoft.com/office/drawing/2014/main" id="{CB38BCC2-91B5-310B-2EBA-041FE4991F66}"/>
              </a:ext>
            </a:extLst>
          </p:cNvPr>
          <p:cNvSpPr txBox="1"/>
          <p:nvPr/>
        </p:nvSpPr>
        <p:spPr>
          <a:xfrm>
            <a:off x="1192700" y="4471737"/>
            <a:ext cx="694421" cy="253916"/>
          </a:xfrm>
          <a:prstGeom prst="rect">
            <a:avLst/>
          </a:prstGeom>
          <a:noFill/>
        </p:spPr>
        <p:txBody>
          <a:bodyPr wrap="square" rtlCol="0">
            <a:spAutoFit/>
          </a:bodyPr>
          <a:lstStyle/>
          <a:p>
            <a:r>
              <a:rPr lang="en-US" sz="1050" dirty="0">
                <a:solidFill>
                  <a:srgbClr val="182F58"/>
                </a:solidFill>
              </a:rPr>
              <a:t>Figure 10</a:t>
            </a:r>
          </a:p>
        </p:txBody>
      </p:sp>
      <p:sp>
        <p:nvSpPr>
          <p:cNvPr id="3" name="Content Placeholder 2">
            <a:extLst>
              <a:ext uri="{FF2B5EF4-FFF2-40B4-BE49-F238E27FC236}">
                <a16:creationId xmlns:a16="http://schemas.microsoft.com/office/drawing/2014/main" id="{FADBE462-86F7-C753-93FE-89F9C0A5BE8E}"/>
              </a:ext>
            </a:extLst>
          </p:cNvPr>
          <p:cNvSpPr>
            <a:spLocks noGrp="1"/>
          </p:cNvSpPr>
          <p:nvPr>
            <p:ph idx="1"/>
          </p:nvPr>
        </p:nvSpPr>
        <p:spPr>
          <a:xfrm>
            <a:off x="2743200" y="1219200"/>
            <a:ext cx="6248400" cy="4572000"/>
          </a:xfrm>
        </p:spPr>
        <p:txBody>
          <a:bodyPr>
            <a:normAutofit fontScale="92500" lnSpcReduction="20000"/>
          </a:bodyPr>
          <a:lstStyle/>
          <a:p>
            <a:r>
              <a:rPr lang="en-US" b="1" dirty="0"/>
              <a:t>Continuous reinforcement: </a:t>
            </a:r>
            <a:r>
              <a:rPr lang="en-US" dirty="0"/>
              <a:t>rewarding a behavior every time it occurs</a:t>
            </a:r>
          </a:p>
          <a:p>
            <a:r>
              <a:rPr lang="en-US" dirty="0"/>
              <a:t>Quickest way to teach someone a behavior</a:t>
            </a:r>
          </a:p>
          <a:p>
            <a:r>
              <a:rPr lang="en-US" dirty="0"/>
              <a:t>Effective in training a new behavior</a:t>
            </a:r>
          </a:p>
          <a:p>
            <a:pPr lvl="1"/>
            <a:r>
              <a:rPr lang="en-US" u="sng" dirty="0"/>
              <a:t>Example</a:t>
            </a:r>
            <a:r>
              <a:rPr lang="en-US" dirty="0"/>
              <a:t>: a dog learning to sit and each time he sits, you give him a treat</a:t>
            </a:r>
          </a:p>
          <a:p>
            <a:pPr lvl="1"/>
            <a:r>
              <a:rPr lang="en-US" dirty="0"/>
              <a:t>Timing is important, you will be most successful if you present the reinforcer immediately after he sits, so that he can make an association between the target behavior (sitting) and the consequence (getting a treat)</a:t>
            </a:r>
          </a:p>
        </p:txBody>
      </p:sp>
    </p:spTree>
    <p:extLst>
      <p:ext uri="{BB962C8B-B14F-4D97-AF65-F5344CB8AC3E}">
        <p14:creationId xmlns:p14="http://schemas.microsoft.com/office/powerpoint/2010/main" val="97701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3E2A-2737-62CA-8B44-F6B43F9984C5}"/>
              </a:ext>
            </a:extLst>
          </p:cNvPr>
          <p:cNvSpPr>
            <a:spLocks noGrp="1"/>
          </p:cNvSpPr>
          <p:nvPr>
            <p:ph type="title"/>
          </p:nvPr>
        </p:nvSpPr>
        <p:spPr/>
        <p:txBody>
          <a:bodyPr/>
          <a:lstStyle/>
          <a:p>
            <a:r>
              <a:rPr lang="en-US" dirty="0"/>
              <a:t>Partial Reinforcement</a:t>
            </a:r>
          </a:p>
        </p:txBody>
      </p:sp>
      <p:sp>
        <p:nvSpPr>
          <p:cNvPr id="3" name="Content Placeholder 2">
            <a:extLst>
              <a:ext uri="{FF2B5EF4-FFF2-40B4-BE49-F238E27FC236}">
                <a16:creationId xmlns:a16="http://schemas.microsoft.com/office/drawing/2014/main" id="{E22120B5-F5C8-8CEE-15A4-5533519E4C30}"/>
              </a:ext>
            </a:extLst>
          </p:cNvPr>
          <p:cNvSpPr>
            <a:spLocks noGrp="1"/>
          </p:cNvSpPr>
          <p:nvPr>
            <p:ph idx="1"/>
          </p:nvPr>
        </p:nvSpPr>
        <p:spPr/>
        <p:txBody>
          <a:bodyPr>
            <a:normAutofit fontScale="85000" lnSpcReduction="20000"/>
          </a:bodyPr>
          <a:lstStyle/>
          <a:p>
            <a:r>
              <a:rPr lang="en-US" dirty="0"/>
              <a:t>Partial reinforcement: rewarding behavior only some of the time</a:t>
            </a:r>
          </a:p>
          <a:p>
            <a:r>
              <a:rPr lang="en-US" dirty="0"/>
              <a:t>Also referred to as intermittent reinforcement</a:t>
            </a:r>
          </a:p>
          <a:p>
            <a:r>
              <a:rPr lang="en-US" dirty="0"/>
              <a:t>Several types of partial reinforcement </a:t>
            </a:r>
          </a:p>
          <a:p>
            <a:pPr lvl="1"/>
            <a:r>
              <a:rPr lang="en-US" i="1" dirty="0"/>
              <a:t>Fixed: </a:t>
            </a:r>
            <a:r>
              <a:rPr lang="en-US" dirty="0"/>
              <a:t>refers to the number of responses between reinforcements or the amount of time between reinforcements</a:t>
            </a:r>
          </a:p>
          <a:p>
            <a:pPr lvl="1"/>
            <a:r>
              <a:rPr lang="en-US" i="1" dirty="0"/>
              <a:t>Variable: </a:t>
            </a:r>
            <a:r>
              <a:rPr lang="en-US" dirty="0"/>
              <a:t>refers to the number of responses or amount of time between reinforcements, which varies or changes</a:t>
            </a:r>
          </a:p>
          <a:p>
            <a:pPr lvl="1"/>
            <a:r>
              <a:rPr lang="en-US" i="1" dirty="0"/>
              <a:t>Interval: </a:t>
            </a:r>
            <a:r>
              <a:rPr lang="en-US" dirty="0"/>
              <a:t>the schedule is based on the time between reinforcements</a:t>
            </a:r>
            <a:endParaRPr lang="en-US" i="1" dirty="0"/>
          </a:p>
          <a:p>
            <a:pPr lvl="1"/>
            <a:r>
              <a:rPr lang="en-US" i="1" dirty="0"/>
              <a:t>Ratio: </a:t>
            </a:r>
            <a:r>
              <a:rPr lang="en-US" dirty="0"/>
              <a:t>the schedule is based on the number of responses between reinforcements</a:t>
            </a:r>
          </a:p>
        </p:txBody>
      </p:sp>
    </p:spTree>
    <p:extLst>
      <p:ext uri="{BB962C8B-B14F-4D97-AF65-F5344CB8AC3E}">
        <p14:creationId xmlns:p14="http://schemas.microsoft.com/office/powerpoint/2010/main" val="1076180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8BF2-1B0E-7BB5-BCEE-FA25109169AF}"/>
              </a:ext>
            </a:extLst>
          </p:cNvPr>
          <p:cNvSpPr>
            <a:spLocks noGrp="1"/>
          </p:cNvSpPr>
          <p:nvPr>
            <p:ph type="title"/>
          </p:nvPr>
        </p:nvSpPr>
        <p:spPr/>
        <p:txBody>
          <a:bodyPr/>
          <a:lstStyle/>
          <a:p>
            <a:r>
              <a:rPr lang="en-US" dirty="0"/>
              <a:t>Fixed Interval Reinforcement Schedule</a:t>
            </a:r>
          </a:p>
        </p:txBody>
      </p:sp>
      <p:sp>
        <p:nvSpPr>
          <p:cNvPr id="3" name="Content Placeholder 2">
            <a:extLst>
              <a:ext uri="{FF2B5EF4-FFF2-40B4-BE49-F238E27FC236}">
                <a16:creationId xmlns:a16="http://schemas.microsoft.com/office/drawing/2014/main" id="{62B95C7D-ACCC-0746-3C82-FB2A20E87DEF}"/>
              </a:ext>
            </a:extLst>
          </p:cNvPr>
          <p:cNvSpPr>
            <a:spLocks noGrp="1"/>
          </p:cNvSpPr>
          <p:nvPr>
            <p:ph idx="1"/>
          </p:nvPr>
        </p:nvSpPr>
        <p:spPr/>
        <p:txBody>
          <a:bodyPr>
            <a:normAutofit fontScale="85000" lnSpcReduction="10000"/>
          </a:bodyPr>
          <a:lstStyle/>
          <a:p>
            <a:r>
              <a:rPr lang="en-US" b="1" dirty="0"/>
              <a:t>Fixed interval reinforcement schedule: </a:t>
            </a:r>
            <a:r>
              <a:rPr lang="en-US" dirty="0"/>
              <a:t>behavior is rewarded after a set amount of time</a:t>
            </a:r>
          </a:p>
          <a:p>
            <a:pPr lvl="1"/>
            <a:r>
              <a:rPr lang="en-US" u="sng" dirty="0"/>
              <a:t>Example</a:t>
            </a:r>
            <a:r>
              <a:rPr lang="en-US" dirty="0"/>
              <a:t>: June undergoes major surgery in a hospital.</a:t>
            </a:r>
          </a:p>
          <a:p>
            <a:pPr lvl="1"/>
            <a:r>
              <a:rPr lang="en-US" dirty="0"/>
              <a:t>During recovery, she is expected to experience pain and will require prescription medications for pain relief. </a:t>
            </a:r>
          </a:p>
          <a:p>
            <a:pPr lvl="1"/>
            <a:r>
              <a:rPr lang="en-US" dirty="0"/>
              <a:t>June is given an IV drip with a patient-controlled painkiller. </a:t>
            </a:r>
          </a:p>
          <a:p>
            <a:pPr lvl="1"/>
            <a:r>
              <a:rPr lang="en-US" dirty="0"/>
              <a:t>Her doctor sets a limit: one dose per hour. </a:t>
            </a:r>
          </a:p>
          <a:p>
            <a:pPr lvl="1"/>
            <a:r>
              <a:rPr lang="en-US" dirty="0"/>
              <a:t>June pushes a button when pain becomes difficult, and she receives a dose of medication. </a:t>
            </a:r>
          </a:p>
          <a:p>
            <a:pPr lvl="1"/>
            <a:r>
              <a:rPr lang="en-US" dirty="0"/>
              <a:t>Since the reward (pain relief) only occurs on a fixed interval, there is no point in exhibiting the behavior when it will not be rewarded.</a:t>
            </a:r>
          </a:p>
        </p:txBody>
      </p:sp>
    </p:spTree>
    <p:extLst>
      <p:ext uri="{BB962C8B-B14F-4D97-AF65-F5344CB8AC3E}">
        <p14:creationId xmlns:p14="http://schemas.microsoft.com/office/powerpoint/2010/main" val="3265899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5EB9-FACE-C636-07B3-1FCC98DB734A}"/>
              </a:ext>
            </a:extLst>
          </p:cNvPr>
          <p:cNvSpPr>
            <a:spLocks noGrp="1"/>
          </p:cNvSpPr>
          <p:nvPr>
            <p:ph type="title"/>
          </p:nvPr>
        </p:nvSpPr>
        <p:spPr/>
        <p:txBody>
          <a:bodyPr/>
          <a:lstStyle/>
          <a:p>
            <a:r>
              <a:rPr lang="en-US" dirty="0"/>
              <a:t>Variable Interval Reinforcement Schedule</a:t>
            </a:r>
          </a:p>
        </p:txBody>
      </p:sp>
      <p:sp>
        <p:nvSpPr>
          <p:cNvPr id="3" name="Content Placeholder 2">
            <a:extLst>
              <a:ext uri="{FF2B5EF4-FFF2-40B4-BE49-F238E27FC236}">
                <a16:creationId xmlns:a16="http://schemas.microsoft.com/office/drawing/2014/main" id="{68D6BC3E-3365-1E6E-C3ED-C4C97AACED9D}"/>
              </a:ext>
            </a:extLst>
          </p:cNvPr>
          <p:cNvSpPr>
            <a:spLocks noGrp="1"/>
          </p:cNvSpPr>
          <p:nvPr>
            <p:ph idx="1"/>
          </p:nvPr>
        </p:nvSpPr>
        <p:spPr/>
        <p:txBody>
          <a:bodyPr>
            <a:normAutofit fontScale="85000" lnSpcReduction="20000"/>
          </a:bodyPr>
          <a:lstStyle/>
          <a:p>
            <a:r>
              <a:rPr lang="en-US" b="1" dirty="0"/>
              <a:t>Variable interval reinforcement schedule: </a:t>
            </a:r>
            <a:r>
              <a:rPr lang="en-US" dirty="0"/>
              <a:t>behavior is rewarded after unpredictable amounts of time have passed</a:t>
            </a:r>
          </a:p>
          <a:p>
            <a:pPr lvl="1"/>
            <a:r>
              <a:rPr lang="en-US" u="sng" dirty="0"/>
              <a:t>Example</a:t>
            </a:r>
            <a:r>
              <a:rPr lang="en-US" dirty="0"/>
              <a:t>: Manuel is the manager at a fast-food restaurant.</a:t>
            </a:r>
          </a:p>
          <a:p>
            <a:pPr lvl="1"/>
            <a:r>
              <a:rPr lang="en-US" dirty="0"/>
              <a:t>Every once in a while, someone from the quality control division comes to Manuel's restaurant. </a:t>
            </a:r>
          </a:p>
          <a:p>
            <a:pPr lvl="1"/>
            <a:r>
              <a:rPr lang="en-US" dirty="0"/>
              <a:t>If the restaurant is clean and the service is fast, everyone on that shift earns a $20 bonus. </a:t>
            </a:r>
          </a:p>
          <a:p>
            <a:pPr lvl="1"/>
            <a:r>
              <a:rPr lang="en-US" dirty="0"/>
              <a:t>Manuel never knows when the quality control person will show up, so he always tries to keep the restaurant clean and ensures that his employees provide prompt and courteous service. </a:t>
            </a:r>
          </a:p>
          <a:p>
            <a:pPr lvl="1"/>
            <a:r>
              <a:rPr lang="en-US" dirty="0"/>
              <a:t>His productivity regarding prompt service and keeping a clean restaurant are steady because he wants his crew to earn the bonus.</a:t>
            </a:r>
          </a:p>
        </p:txBody>
      </p:sp>
    </p:spTree>
    <p:extLst>
      <p:ext uri="{BB962C8B-B14F-4D97-AF65-F5344CB8AC3E}">
        <p14:creationId xmlns:p14="http://schemas.microsoft.com/office/powerpoint/2010/main" val="1733895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246D-235A-6FF5-9BC6-23AD5250DDA5}"/>
              </a:ext>
            </a:extLst>
          </p:cNvPr>
          <p:cNvSpPr>
            <a:spLocks noGrp="1"/>
          </p:cNvSpPr>
          <p:nvPr>
            <p:ph type="title"/>
          </p:nvPr>
        </p:nvSpPr>
        <p:spPr/>
        <p:txBody>
          <a:bodyPr/>
          <a:lstStyle/>
          <a:p>
            <a:r>
              <a:rPr lang="en-US" dirty="0"/>
              <a:t>Fixed Ratio Reinforcement Schedule</a:t>
            </a:r>
          </a:p>
        </p:txBody>
      </p:sp>
      <p:sp>
        <p:nvSpPr>
          <p:cNvPr id="3" name="Content Placeholder 2">
            <a:extLst>
              <a:ext uri="{FF2B5EF4-FFF2-40B4-BE49-F238E27FC236}">
                <a16:creationId xmlns:a16="http://schemas.microsoft.com/office/drawing/2014/main" id="{48925CBA-1CF6-542B-83BE-49A627594C42}"/>
              </a:ext>
            </a:extLst>
          </p:cNvPr>
          <p:cNvSpPr>
            <a:spLocks noGrp="1"/>
          </p:cNvSpPr>
          <p:nvPr>
            <p:ph idx="1"/>
          </p:nvPr>
        </p:nvSpPr>
        <p:spPr>
          <a:xfrm>
            <a:off x="304800" y="1097280"/>
            <a:ext cx="8610600" cy="4998720"/>
          </a:xfrm>
        </p:spPr>
        <p:txBody>
          <a:bodyPr>
            <a:normAutofit fontScale="85000" lnSpcReduction="20000"/>
          </a:bodyPr>
          <a:lstStyle/>
          <a:p>
            <a:r>
              <a:rPr lang="en-US" dirty="0"/>
              <a:t>Fixed ratios are better suited to optimize the quantity of output, whereas a fixed interval, in which the reward is not quantity based, can lead to a higher quality of output.</a:t>
            </a:r>
          </a:p>
          <a:p>
            <a:pPr lvl="1"/>
            <a:r>
              <a:rPr lang="en-US" b="1" dirty="0"/>
              <a:t>Fixed ratio reinforcement schedule: </a:t>
            </a:r>
            <a:r>
              <a:rPr lang="en-US" dirty="0"/>
              <a:t>set number of responses must occur before a behavior is rewarded</a:t>
            </a:r>
          </a:p>
          <a:p>
            <a:pPr lvl="1"/>
            <a:r>
              <a:rPr lang="en-US" dirty="0"/>
              <a:t>Example: Carla sells glasses at an eyeglass store, and she earns a commission every time she sells a pair of glasses. </a:t>
            </a:r>
          </a:p>
          <a:p>
            <a:pPr lvl="1"/>
            <a:r>
              <a:rPr lang="en-US" dirty="0"/>
              <a:t>She always tries to sell people more pairs of glasses, including prescription sunglasses or a backup pair, so she can increase her commission. </a:t>
            </a:r>
          </a:p>
          <a:p>
            <a:pPr lvl="1"/>
            <a:r>
              <a:rPr lang="en-US" dirty="0"/>
              <a:t>She does not care if the person really needs the prescription sunglasses; Carla just wants her bonus. </a:t>
            </a:r>
          </a:p>
          <a:p>
            <a:pPr lvl="1"/>
            <a:r>
              <a:rPr lang="en-US" dirty="0"/>
              <a:t>The quality of what Carla sells does not matter because her commission is not based on quality; it's only based on the number of pairs sold. </a:t>
            </a:r>
          </a:p>
        </p:txBody>
      </p:sp>
    </p:spTree>
    <p:extLst>
      <p:ext uri="{BB962C8B-B14F-4D97-AF65-F5344CB8AC3E}">
        <p14:creationId xmlns:p14="http://schemas.microsoft.com/office/powerpoint/2010/main" val="3231461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96BD-6EA9-F6D6-1073-0FF3FDFF0789}"/>
              </a:ext>
            </a:extLst>
          </p:cNvPr>
          <p:cNvSpPr>
            <a:spLocks noGrp="1"/>
          </p:cNvSpPr>
          <p:nvPr>
            <p:ph type="title"/>
          </p:nvPr>
        </p:nvSpPr>
        <p:spPr/>
        <p:txBody>
          <a:bodyPr/>
          <a:lstStyle/>
          <a:p>
            <a:r>
              <a:rPr lang="en-US" dirty="0"/>
              <a:t>Variable Ratio Reinforcement Schedule</a:t>
            </a:r>
          </a:p>
        </p:txBody>
      </p:sp>
      <p:sp>
        <p:nvSpPr>
          <p:cNvPr id="3" name="Content Placeholder 2">
            <a:extLst>
              <a:ext uri="{FF2B5EF4-FFF2-40B4-BE49-F238E27FC236}">
                <a16:creationId xmlns:a16="http://schemas.microsoft.com/office/drawing/2014/main" id="{4140EE8D-2270-7D29-4066-3DF05B5E3823}"/>
              </a:ext>
            </a:extLst>
          </p:cNvPr>
          <p:cNvSpPr>
            <a:spLocks noGrp="1"/>
          </p:cNvSpPr>
          <p:nvPr>
            <p:ph idx="1"/>
          </p:nvPr>
        </p:nvSpPr>
        <p:spPr>
          <a:xfrm>
            <a:off x="132303" y="1097280"/>
            <a:ext cx="6649497" cy="4754880"/>
          </a:xfrm>
        </p:spPr>
        <p:txBody>
          <a:bodyPr>
            <a:normAutofit fontScale="77500" lnSpcReduction="20000"/>
          </a:bodyPr>
          <a:lstStyle/>
          <a:p>
            <a:r>
              <a:rPr lang="en-US" b="1" dirty="0"/>
              <a:t>Variable ratio reinforcement schedule: </a:t>
            </a:r>
            <a:r>
              <a:rPr lang="en-US" dirty="0"/>
              <a:t>number of responses differ before behavior is rewarded</a:t>
            </a:r>
          </a:p>
          <a:p>
            <a:r>
              <a:rPr lang="en-US" dirty="0"/>
              <a:t>This is the most powerful partial reinforcement schedule. </a:t>
            </a:r>
          </a:p>
          <a:p>
            <a:pPr lvl="1"/>
            <a:r>
              <a:rPr lang="en-US" u="sng" dirty="0"/>
              <a:t>Example</a:t>
            </a:r>
            <a:r>
              <a:rPr lang="en-US" dirty="0"/>
              <a:t>: gambling</a:t>
            </a:r>
          </a:p>
          <a:p>
            <a:pPr lvl="1"/>
            <a:r>
              <a:rPr lang="en-US" dirty="0"/>
              <a:t>Gabriela puts quarters into a slot machine out of curiosity.</a:t>
            </a:r>
          </a:p>
          <a:p>
            <a:pPr lvl="1"/>
            <a:r>
              <a:rPr lang="en-US" dirty="0"/>
              <a:t>The machine eventually pays out, reinforcing her behavior.</a:t>
            </a:r>
          </a:p>
          <a:p>
            <a:pPr lvl="1"/>
            <a:r>
              <a:rPr lang="en-US" dirty="0"/>
              <a:t>Despite losses, she continues gambling in hopes of a big win.</a:t>
            </a:r>
          </a:p>
          <a:p>
            <a:pPr lvl="1"/>
            <a:r>
              <a:rPr lang="en-US" dirty="0"/>
              <a:t>Gambling uses a variable ratio reinforcement schedule, which resists extinction.</a:t>
            </a:r>
          </a:p>
          <a:p>
            <a:pPr lvl="1"/>
            <a:r>
              <a:rPr lang="en-US" dirty="0"/>
              <a:t>The unpredictable payout schedule contributes to gambling's addictive nature.</a:t>
            </a:r>
          </a:p>
          <a:p>
            <a:endParaRPr lang="en-US" dirty="0"/>
          </a:p>
        </p:txBody>
      </p:sp>
      <p:pic>
        <p:nvPicPr>
          <p:cNvPr id="5" name="Content Placeholder 6" descr="A photograph shows a woman yelling and cheering in front of a slot machine.">
            <a:extLst>
              <a:ext uri="{FF2B5EF4-FFF2-40B4-BE49-F238E27FC236}">
                <a16:creationId xmlns:a16="http://schemas.microsoft.com/office/drawing/2014/main" id="{EC1753DF-A472-0E42-51BE-6D2776608270}"/>
              </a:ext>
            </a:extLst>
          </p:cNvPr>
          <p:cNvPicPr>
            <a:picLocks noChangeAspect="1"/>
          </p:cNvPicPr>
          <p:nvPr/>
        </p:nvPicPr>
        <p:blipFill rotWithShape="1">
          <a:blip r:embed="rId2"/>
          <a:srcRect l="18519" r="19200" b="1235"/>
          <a:stretch/>
        </p:blipFill>
        <p:spPr>
          <a:xfrm>
            <a:off x="6779288" y="1905000"/>
            <a:ext cx="2229591" cy="1988820"/>
          </a:xfrm>
          <a:prstGeom prst="rect">
            <a:avLst/>
          </a:prstGeom>
          <a:noFill/>
        </p:spPr>
      </p:pic>
      <p:sp>
        <p:nvSpPr>
          <p:cNvPr id="7" name="TextBox 6" descr="A graphic describing some primary reinforcers">
            <a:extLst>
              <a:ext uri="{FF2B5EF4-FFF2-40B4-BE49-F238E27FC236}">
                <a16:creationId xmlns:a16="http://schemas.microsoft.com/office/drawing/2014/main" id="{B3BB2DD8-479B-BB84-D101-AC4D6A110DC9}"/>
              </a:ext>
            </a:extLst>
          </p:cNvPr>
          <p:cNvSpPr txBox="1"/>
          <p:nvPr/>
        </p:nvSpPr>
        <p:spPr>
          <a:xfrm>
            <a:off x="7620000" y="3905543"/>
            <a:ext cx="694421" cy="253916"/>
          </a:xfrm>
          <a:prstGeom prst="rect">
            <a:avLst/>
          </a:prstGeom>
          <a:noFill/>
        </p:spPr>
        <p:txBody>
          <a:bodyPr wrap="square" rtlCol="0">
            <a:spAutoFit/>
          </a:bodyPr>
          <a:lstStyle/>
          <a:p>
            <a:r>
              <a:rPr lang="en-US" sz="1050" dirty="0">
                <a:solidFill>
                  <a:srgbClr val="182F58"/>
                </a:solidFill>
              </a:rPr>
              <a:t>Figure 11</a:t>
            </a:r>
          </a:p>
        </p:txBody>
      </p:sp>
    </p:spTree>
    <p:extLst>
      <p:ext uri="{BB962C8B-B14F-4D97-AF65-F5344CB8AC3E}">
        <p14:creationId xmlns:p14="http://schemas.microsoft.com/office/powerpoint/2010/main" val="2151338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0171-4FA5-9A9B-4C9F-D69795F08F8D}"/>
              </a:ext>
            </a:extLst>
          </p:cNvPr>
          <p:cNvSpPr>
            <a:spLocks noGrp="1"/>
          </p:cNvSpPr>
          <p:nvPr>
            <p:ph type="title"/>
          </p:nvPr>
        </p:nvSpPr>
        <p:spPr/>
        <p:txBody>
          <a:bodyPr/>
          <a:lstStyle/>
          <a:p>
            <a:r>
              <a:rPr lang="en-US" dirty="0"/>
              <a:t>Reinforcement Schedule Summary</a:t>
            </a:r>
          </a:p>
        </p:txBody>
      </p:sp>
      <p:sp>
        <p:nvSpPr>
          <p:cNvPr id="3" name="Content Placeholder 2">
            <a:extLst>
              <a:ext uri="{FF2B5EF4-FFF2-40B4-BE49-F238E27FC236}">
                <a16:creationId xmlns:a16="http://schemas.microsoft.com/office/drawing/2014/main" id="{211D1BAA-5942-85ED-ABD4-3BFE8344A51D}"/>
              </a:ext>
            </a:extLst>
          </p:cNvPr>
          <p:cNvSpPr>
            <a:spLocks noGrp="1"/>
          </p:cNvSpPr>
          <p:nvPr>
            <p:ph idx="1"/>
          </p:nvPr>
        </p:nvSpPr>
        <p:spPr/>
        <p:txBody>
          <a:bodyPr>
            <a:normAutofit lnSpcReduction="10000"/>
          </a:bodyPr>
          <a:lstStyle/>
          <a:p>
            <a:r>
              <a:rPr lang="en-US" dirty="0"/>
              <a:t>In operant conditioning, extinction occurs when reinforcement stops.</a:t>
            </a:r>
          </a:p>
          <a:p>
            <a:r>
              <a:rPr lang="en-US" dirty="0"/>
              <a:t>The speed of extinction depends on the reinforcement schedule.</a:t>
            </a:r>
          </a:p>
          <a:p>
            <a:r>
              <a:rPr lang="en-US" dirty="0"/>
              <a:t>With a variable ratio schedule, extinction occurs very slowly.</a:t>
            </a:r>
          </a:p>
          <a:p>
            <a:r>
              <a:rPr lang="en-US" dirty="0"/>
              <a:t>With other schedules like fixed interval, extinction occurs quickly.</a:t>
            </a:r>
          </a:p>
          <a:p>
            <a:r>
              <a:rPr lang="en-US" dirty="0"/>
              <a:t>Variable ratio is most resistant to extinction, while fixed interval is easiest to extinguish.</a:t>
            </a:r>
          </a:p>
        </p:txBody>
      </p:sp>
    </p:spTree>
    <p:extLst>
      <p:ext uri="{BB962C8B-B14F-4D97-AF65-F5344CB8AC3E}">
        <p14:creationId xmlns:p14="http://schemas.microsoft.com/office/powerpoint/2010/main" val="337835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0E4C-9CD8-CC65-C784-E39ACFB05D83}"/>
              </a:ext>
            </a:extLst>
          </p:cNvPr>
          <p:cNvSpPr>
            <a:spLocks noGrp="1"/>
          </p:cNvSpPr>
          <p:nvPr>
            <p:ph type="title"/>
          </p:nvPr>
        </p:nvSpPr>
        <p:spPr/>
        <p:txBody>
          <a:bodyPr/>
          <a:lstStyle/>
          <a:p>
            <a:r>
              <a:rPr lang="en-US" dirty="0"/>
              <a:t>Latent Learning</a:t>
            </a:r>
          </a:p>
        </p:txBody>
      </p:sp>
      <p:sp>
        <p:nvSpPr>
          <p:cNvPr id="3" name="Content Placeholder 2">
            <a:extLst>
              <a:ext uri="{FF2B5EF4-FFF2-40B4-BE49-F238E27FC236}">
                <a16:creationId xmlns:a16="http://schemas.microsoft.com/office/drawing/2014/main" id="{646FD4B3-3355-5CBD-0231-881BC739B0F8}"/>
              </a:ext>
            </a:extLst>
          </p:cNvPr>
          <p:cNvSpPr>
            <a:spLocks noGrp="1"/>
          </p:cNvSpPr>
          <p:nvPr>
            <p:ph idx="1"/>
          </p:nvPr>
        </p:nvSpPr>
        <p:spPr/>
        <p:txBody>
          <a:bodyPr/>
          <a:lstStyle/>
          <a:p>
            <a:r>
              <a:rPr lang="en-US" dirty="0"/>
              <a:t>Experiments by Edward C. Tolman showed organisms can learn without immediate reinforcement</a:t>
            </a:r>
          </a:p>
          <a:p>
            <a:r>
              <a:rPr lang="en-US" dirty="0"/>
              <a:t>Conflicted with the idea that reinforcement must be immediate for learning to occur</a:t>
            </a:r>
          </a:p>
          <a:p>
            <a:r>
              <a:rPr lang="en-US" dirty="0"/>
              <a:t>Suggested a </a:t>
            </a:r>
            <a:r>
              <a:rPr lang="en-US" b="1" dirty="0"/>
              <a:t>cognitive</a:t>
            </a:r>
            <a:r>
              <a:rPr lang="en-US" dirty="0"/>
              <a:t> aspect to learning</a:t>
            </a:r>
          </a:p>
        </p:txBody>
      </p:sp>
    </p:spTree>
    <p:extLst>
      <p:ext uri="{BB962C8B-B14F-4D97-AF65-F5344CB8AC3E}">
        <p14:creationId xmlns:p14="http://schemas.microsoft.com/office/powerpoint/2010/main" val="3414134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5735-B124-0641-D83C-62085724206E}"/>
              </a:ext>
            </a:extLst>
          </p:cNvPr>
          <p:cNvSpPr>
            <a:spLocks noGrp="1"/>
          </p:cNvSpPr>
          <p:nvPr>
            <p:ph type="title"/>
          </p:nvPr>
        </p:nvSpPr>
        <p:spPr/>
        <p:txBody>
          <a:bodyPr/>
          <a:lstStyle/>
          <a:p>
            <a:r>
              <a:rPr lang="en-US" dirty="0"/>
              <a:t>Cognitive Maps</a:t>
            </a:r>
          </a:p>
        </p:txBody>
      </p:sp>
      <p:sp>
        <p:nvSpPr>
          <p:cNvPr id="3" name="Content Placeholder 2">
            <a:extLst>
              <a:ext uri="{FF2B5EF4-FFF2-40B4-BE49-F238E27FC236}">
                <a16:creationId xmlns:a16="http://schemas.microsoft.com/office/drawing/2014/main" id="{B4F47386-71A1-6D26-C347-3EE0D5728293}"/>
              </a:ext>
            </a:extLst>
          </p:cNvPr>
          <p:cNvSpPr>
            <a:spLocks noGrp="1"/>
          </p:cNvSpPr>
          <p:nvPr>
            <p:ph idx="1"/>
          </p:nvPr>
        </p:nvSpPr>
        <p:spPr/>
        <p:txBody>
          <a:bodyPr/>
          <a:lstStyle/>
          <a:p>
            <a:r>
              <a:rPr lang="en-US" dirty="0"/>
              <a:t>In Tolman's experiments, unreinforced rats developed a </a:t>
            </a:r>
            <a:r>
              <a:rPr lang="en-US" b="1" dirty="0"/>
              <a:t>cognitive map,</a:t>
            </a:r>
            <a:r>
              <a:rPr lang="en-US" dirty="0"/>
              <a:t> a mental picture of the maze layout.</a:t>
            </a:r>
          </a:p>
          <a:p>
            <a:r>
              <a:rPr lang="en-US" dirty="0"/>
              <a:t>After 10 sessions with no reinforcement, rats given food could quickly navigate the maze.</a:t>
            </a:r>
          </a:p>
          <a:p>
            <a:r>
              <a:rPr lang="en-US" dirty="0"/>
              <a:t>This demonstrated latent learning.</a:t>
            </a:r>
          </a:p>
          <a:p>
            <a:pPr lvl="1"/>
            <a:r>
              <a:rPr lang="en-US" dirty="0"/>
              <a:t>Learning that occurs but is not observable until there is a reason to demonstrate it</a:t>
            </a:r>
          </a:p>
        </p:txBody>
      </p:sp>
    </p:spTree>
    <p:extLst>
      <p:ext uri="{BB962C8B-B14F-4D97-AF65-F5344CB8AC3E}">
        <p14:creationId xmlns:p14="http://schemas.microsoft.com/office/powerpoint/2010/main" val="1148619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0946-4B3F-F8EF-B564-989DCD60AAC3}"/>
              </a:ext>
            </a:extLst>
          </p:cNvPr>
          <p:cNvSpPr>
            <a:spLocks noGrp="1"/>
          </p:cNvSpPr>
          <p:nvPr>
            <p:ph type="title"/>
          </p:nvPr>
        </p:nvSpPr>
        <p:spPr/>
        <p:txBody>
          <a:bodyPr/>
          <a:lstStyle/>
          <a:p>
            <a:r>
              <a:rPr lang="en-US" dirty="0"/>
              <a:t>Latent Learning In Humans </a:t>
            </a:r>
          </a:p>
        </p:txBody>
      </p:sp>
      <p:sp>
        <p:nvSpPr>
          <p:cNvPr id="3" name="Content Placeholder 2">
            <a:extLst>
              <a:ext uri="{FF2B5EF4-FFF2-40B4-BE49-F238E27FC236}">
                <a16:creationId xmlns:a16="http://schemas.microsoft.com/office/drawing/2014/main" id="{47230F51-50CB-BC14-16CB-124714FF3412}"/>
              </a:ext>
            </a:extLst>
          </p:cNvPr>
          <p:cNvSpPr>
            <a:spLocks noGrp="1"/>
          </p:cNvSpPr>
          <p:nvPr>
            <p:ph idx="1"/>
          </p:nvPr>
        </p:nvSpPr>
        <p:spPr/>
        <p:txBody>
          <a:bodyPr/>
          <a:lstStyle/>
          <a:p>
            <a:r>
              <a:rPr lang="en-US" dirty="0"/>
              <a:t>Children may learn by watching parents but only demonstrate it later when needed.</a:t>
            </a:r>
          </a:p>
          <a:p>
            <a:pPr lvl="1"/>
            <a:r>
              <a:rPr lang="en-US" u="sng" dirty="0"/>
              <a:t>Example</a:t>
            </a:r>
            <a:r>
              <a:rPr lang="en-US" dirty="0"/>
              <a:t>: Ravi learns the route to school by being driven, then demonstrates knowledge by biking the same route.</a:t>
            </a:r>
          </a:p>
          <a:p>
            <a:pPr lvl="1"/>
            <a:r>
              <a:rPr lang="en-US" dirty="0"/>
              <a:t>Ravi had learned the route but had no need to demonstrate the knowledge earlier.</a:t>
            </a:r>
          </a:p>
        </p:txBody>
      </p:sp>
    </p:spTree>
    <p:extLst>
      <p:ext uri="{BB962C8B-B14F-4D97-AF65-F5344CB8AC3E}">
        <p14:creationId xmlns:p14="http://schemas.microsoft.com/office/powerpoint/2010/main" val="115843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9654-4B39-60CE-5926-D24B981677C1}"/>
              </a:ext>
            </a:extLst>
          </p:cNvPr>
          <p:cNvSpPr>
            <a:spLocks noGrp="1"/>
          </p:cNvSpPr>
          <p:nvPr>
            <p:ph type="title"/>
          </p:nvPr>
        </p:nvSpPr>
        <p:spPr/>
        <p:txBody>
          <a:bodyPr/>
          <a:lstStyle/>
          <a:p>
            <a:r>
              <a:rPr lang="en-US" dirty="0"/>
              <a:t>Law Of Effect</a:t>
            </a:r>
            <a:r>
              <a:rPr lang="en-US" baseline="-25000" dirty="0"/>
              <a:t>1</a:t>
            </a:r>
            <a:endParaRPr lang="en-US" dirty="0"/>
          </a:p>
        </p:txBody>
      </p:sp>
      <p:sp>
        <p:nvSpPr>
          <p:cNvPr id="3" name="Content Placeholder 2">
            <a:extLst>
              <a:ext uri="{FF2B5EF4-FFF2-40B4-BE49-F238E27FC236}">
                <a16:creationId xmlns:a16="http://schemas.microsoft.com/office/drawing/2014/main" id="{67BC6F7B-6E61-534F-D696-AEACCA55138D}"/>
              </a:ext>
            </a:extLst>
          </p:cNvPr>
          <p:cNvSpPr>
            <a:spLocks noGrp="1"/>
          </p:cNvSpPr>
          <p:nvPr>
            <p:ph idx="1"/>
          </p:nvPr>
        </p:nvSpPr>
        <p:spPr>
          <a:xfrm>
            <a:off x="457200" y="1280160"/>
            <a:ext cx="6019800" cy="4572000"/>
          </a:xfrm>
        </p:spPr>
        <p:txBody>
          <a:bodyPr>
            <a:normAutofit fontScale="85000" lnSpcReduction="10000"/>
          </a:bodyPr>
          <a:lstStyle/>
          <a:p>
            <a:r>
              <a:rPr lang="en-US" dirty="0"/>
              <a:t>Skinner believed that behavior is motivated by the consequences we receive for the behavior: the reinforcements and punishments.</a:t>
            </a:r>
          </a:p>
          <a:p>
            <a:r>
              <a:rPr lang="en-US" dirty="0"/>
              <a:t>His idea that learning is the result of consequences is based on the </a:t>
            </a:r>
            <a:r>
              <a:rPr lang="en-US" b="1" dirty="0"/>
              <a:t>law of effect</a:t>
            </a:r>
            <a:r>
              <a:rPr lang="en-US" dirty="0"/>
              <a:t>, which was first proposed by psychologist Edward Thorndike.</a:t>
            </a:r>
          </a:p>
          <a:p>
            <a:pPr lvl="1"/>
            <a:r>
              <a:rPr lang="en-US" b="1" dirty="0"/>
              <a:t>Law of effect: </a:t>
            </a:r>
            <a:r>
              <a:rPr lang="en-US" dirty="0"/>
              <a:t>behavior that is followed by consequences satisfying to the organism will be repeated, and behaviors that are followed by unpleasant consequences will be discouraged</a:t>
            </a:r>
          </a:p>
        </p:txBody>
      </p:sp>
      <p:pic>
        <p:nvPicPr>
          <p:cNvPr id="5" name="Content Placeholder 6" descr="A photograph of Edward Thorndike">
            <a:extLst>
              <a:ext uri="{FF2B5EF4-FFF2-40B4-BE49-F238E27FC236}">
                <a16:creationId xmlns:a16="http://schemas.microsoft.com/office/drawing/2014/main" id="{64A73C60-DF3F-EAF2-0CCB-553A77CE6F34}"/>
              </a:ext>
            </a:extLst>
          </p:cNvPr>
          <p:cNvPicPr>
            <a:picLocks noChangeAspect="1"/>
          </p:cNvPicPr>
          <p:nvPr/>
        </p:nvPicPr>
        <p:blipFill rotWithShape="1">
          <a:blip r:embed="rId2"/>
          <a:srcRect l="29630" r="29629" b="1235"/>
          <a:stretch/>
        </p:blipFill>
        <p:spPr>
          <a:xfrm>
            <a:off x="6553200" y="1752600"/>
            <a:ext cx="2133600" cy="2909455"/>
          </a:xfrm>
          <a:prstGeom prst="rect">
            <a:avLst/>
          </a:prstGeom>
          <a:noFill/>
        </p:spPr>
      </p:pic>
      <p:sp>
        <p:nvSpPr>
          <p:cNvPr id="6" name="TextBox 5">
            <a:extLst>
              <a:ext uri="{FF2B5EF4-FFF2-40B4-BE49-F238E27FC236}">
                <a16:creationId xmlns:a16="http://schemas.microsoft.com/office/drawing/2014/main" id="{B9FD7097-EF43-4E50-E0E2-EDFD93086922}"/>
              </a:ext>
            </a:extLst>
          </p:cNvPr>
          <p:cNvSpPr txBox="1"/>
          <p:nvPr/>
        </p:nvSpPr>
        <p:spPr>
          <a:xfrm>
            <a:off x="7391400" y="4662055"/>
            <a:ext cx="644728" cy="261610"/>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107546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160F-9466-B00A-44C6-2561B27C8B3D}"/>
              </a:ext>
            </a:extLst>
          </p:cNvPr>
          <p:cNvSpPr>
            <a:spLocks noGrp="1"/>
          </p:cNvSpPr>
          <p:nvPr>
            <p:ph type="title"/>
          </p:nvPr>
        </p:nvSpPr>
        <p:spPr/>
        <p:txBody>
          <a:bodyPr/>
          <a:lstStyle/>
          <a:p>
            <a:r>
              <a:rPr lang="en-US" dirty="0"/>
              <a:t>Figure 13</a:t>
            </a:r>
          </a:p>
        </p:txBody>
      </p:sp>
      <p:sp>
        <p:nvSpPr>
          <p:cNvPr id="3" name="Content Placeholder 2">
            <a:extLst>
              <a:ext uri="{FF2B5EF4-FFF2-40B4-BE49-F238E27FC236}">
                <a16:creationId xmlns:a16="http://schemas.microsoft.com/office/drawing/2014/main" id="{28DAEF1B-DD8E-F9F9-8A0C-3E61E15E7CE0}"/>
              </a:ext>
            </a:extLst>
          </p:cNvPr>
          <p:cNvSpPr>
            <a:spLocks noGrp="1"/>
          </p:cNvSpPr>
          <p:nvPr>
            <p:ph idx="1"/>
          </p:nvPr>
        </p:nvSpPr>
        <p:spPr>
          <a:xfrm>
            <a:off x="457200" y="5328892"/>
            <a:ext cx="8229600" cy="617220"/>
          </a:xfrm>
        </p:spPr>
        <p:txBody>
          <a:bodyPr>
            <a:normAutofit fontScale="47500" lnSpcReduction="20000"/>
          </a:bodyPr>
          <a:lstStyle/>
          <a:p>
            <a:pPr marL="0" indent="0">
              <a:buNone/>
            </a:pPr>
            <a:r>
              <a:rPr lang="en-US" dirty="0"/>
              <a:t>Caption: Psychologist Edward Tolman found that rats use cognitive maps to navigate through a maze. Have you ever worked your way through various levels on a video game? You learned when to turn left or right, move up or down. In that case, you were relying on a cognitive map, just like the rats in a maze.</a:t>
            </a:r>
          </a:p>
        </p:txBody>
      </p:sp>
      <p:pic>
        <p:nvPicPr>
          <p:cNvPr id="4" name="Content Placeholder 6" descr="An illustration shows three rats in a maze, with a starting point and food at the end.">
            <a:extLst>
              <a:ext uri="{FF2B5EF4-FFF2-40B4-BE49-F238E27FC236}">
                <a16:creationId xmlns:a16="http://schemas.microsoft.com/office/drawing/2014/main" id="{EE920DFC-993A-B087-68A2-9E03BBCBA65E}"/>
              </a:ext>
            </a:extLst>
          </p:cNvPr>
          <p:cNvPicPr>
            <a:picLocks noChangeAspect="1"/>
          </p:cNvPicPr>
          <p:nvPr/>
        </p:nvPicPr>
        <p:blipFill>
          <a:blip r:embed="rId2"/>
          <a:stretch>
            <a:fillRect/>
          </a:stretch>
        </p:blipFill>
        <p:spPr>
          <a:xfrm>
            <a:off x="838200" y="1085504"/>
            <a:ext cx="7543800" cy="4243388"/>
          </a:xfrm>
          <a:prstGeom prst="rect">
            <a:avLst/>
          </a:prstGeom>
          <a:noFill/>
        </p:spPr>
      </p:pic>
    </p:spTree>
    <p:extLst>
      <p:ext uri="{BB962C8B-B14F-4D97-AF65-F5344CB8AC3E}">
        <p14:creationId xmlns:p14="http://schemas.microsoft.com/office/powerpoint/2010/main" val="206050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AD04-4223-5076-4477-AAC65BDF3F9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D176B1D-A5D6-2956-61EB-D4B7463EFA39}"/>
              </a:ext>
            </a:extLst>
          </p:cNvPr>
          <p:cNvSpPr>
            <a:spLocks noGrp="1"/>
          </p:cNvSpPr>
          <p:nvPr>
            <p:ph idx="1"/>
          </p:nvPr>
        </p:nvSpPr>
        <p:spPr/>
        <p:txBody>
          <a:bodyPr>
            <a:normAutofit lnSpcReduction="10000"/>
          </a:bodyPr>
          <a:lstStyle/>
          <a:p>
            <a:r>
              <a:rPr lang="en-US" dirty="0"/>
              <a:t>Operant conditioning is based on B. F. Skinner's work.</a:t>
            </a:r>
          </a:p>
          <a:p>
            <a:r>
              <a:rPr lang="en-US" dirty="0"/>
              <a:t>It involves consequences (reinforcers or punishers) occurring after a behavior is demonstrated.</a:t>
            </a:r>
          </a:p>
          <a:p>
            <a:r>
              <a:rPr lang="en-US" dirty="0"/>
              <a:t>Reinforcement (positive or negative) increases the likelihood of a behavioral response.</a:t>
            </a:r>
          </a:p>
          <a:p>
            <a:r>
              <a:rPr lang="en-US" dirty="0"/>
              <a:t>Punishment (positive or negative) decreases the likelihood of a behavioral response.</a:t>
            </a:r>
          </a:p>
          <a:p>
            <a:r>
              <a:rPr lang="en-US" dirty="0"/>
              <a:t>Reinforcement schedules (set or variable) are used to reward behavior.</a:t>
            </a:r>
          </a:p>
        </p:txBody>
      </p:sp>
    </p:spTree>
    <p:extLst>
      <p:ext uri="{BB962C8B-B14F-4D97-AF65-F5344CB8AC3E}">
        <p14:creationId xmlns:p14="http://schemas.microsoft.com/office/powerpoint/2010/main" val="3148735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A790A-63B1-1E85-B11C-F3FD93A23097}"/>
              </a:ext>
            </a:extLst>
          </p:cNvPr>
          <p:cNvSpPr>
            <a:spLocks noGrp="1"/>
          </p:cNvSpPr>
          <p:nvPr>
            <p:ph type="title"/>
          </p:nvPr>
        </p:nvSpPr>
        <p:spPr/>
        <p:txBody>
          <a:bodyPr/>
          <a:lstStyle/>
          <a:p>
            <a:r>
              <a:rPr lang="en-US" dirty="0"/>
              <a:t>Law Of Effect</a:t>
            </a:r>
            <a:r>
              <a:rPr lang="en-US" baseline="-25000" dirty="0"/>
              <a:t>2</a:t>
            </a:r>
            <a:endParaRPr lang="en-US" dirty="0"/>
          </a:p>
        </p:txBody>
      </p:sp>
      <p:sp>
        <p:nvSpPr>
          <p:cNvPr id="3" name="Content Placeholder 2">
            <a:extLst>
              <a:ext uri="{FF2B5EF4-FFF2-40B4-BE49-F238E27FC236}">
                <a16:creationId xmlns:a16="http://schemas.microsoft.com/office/drawing/2014/main" id="{E380A723-8C81-0D78-14C0-A619A347B81E}"/>
              </a:ext>
            </a:extLst>
          </p:cNvPr>
          <p:cNvSpPr>
            <a:spLocks noGrp="1"/>
          </p:cNvSpPr>
          <p:nvPr>
            <p:ph idx="1"/>
          </p:nvPr>
        </p:nvSpPr>
        <p:spPr/>
        <p:txBody>
          <a:bodyPr>
            <a:normAutofit/>
          </a:bodyPr>
          <a:lstStyle/>
          <a:p>
            <a:r>
              <a:rPr lang="en-US" dirty="0"/>
              <a:t>Behaviors that are followed by consequences that are satisfying to the organism are more likely to be repeated.</a:t>
            </a:r>
          </a:p>
          <a:p>
            <a:pPr lvl="1"/>
            <a:r>
              <a:rPr lang="en-US" dirty="0"/>
              <a:t>If an organism does something that brings about a desired result, the organism is more likely to do it again.</a:t>
            </a:r>
          </a:p>
          <a:p>
            <a:pPr lvl="1"/>
            <a:r>
              <a:rPr lang="en-US" dirty="0"/>
              <a:t>If an organism does something that does not bring about a desired result, the organism is less likely to do it again.</a:t>
            </a:r>
          </a:p>
        </p:txBody>
      </p:sp>
    </p:spTree>
    <p:extLst>
      <p:ext uri="{BB962C8B-B14F-4D97-AF65-F5344CB8AC3E}">
        <p14:creationId xmlns:p14="http://schemas.microsoft.com/office/powerpoint/2010/main" val="264275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Edward Thorndike (1898) tested the law of effect by placing cats in puzzle boxes that had to be manipulated in order for the cat to escape. How do you think the cats' behaviors differed from the first time in the box, to the fifth, to the final trial?</a:t>
            </a:r>
          </a:p>
        </p:txBody>
      </p:sp>
    </p:spTree>
    <p:extLst>
      <p:ext uri="{BB962C8B-B14F-4D97-AF65-F5344CB8AC3E}">
        <p14:creationId xmlns:p14="http://schemas.microsoft.com/office/powerpoint/2010/main" val="302916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C455-79A9-B066-4558-4AEAB2CF0BDC}"/>
              </a:ext>
            </a:extLst>
          </p:cNvPr>
          <p:cNvSpPr>
            <a:spLocks noGrp="1"/>
          </p:cNvSpPr>
          <p:nvPr>
            <p:ph type="title"/>
          </p:nvPr>
        </p:nvSpPr>
        <p:spPr/>
        <p:txBody>
          <a:bodyPr/>
          <a:lstStyle/>
          <a:p>
            <a:r>
              <a:rPr lang="en-US" dirty="0">
                <a:solidFill>
                  <a:srgbClr val="182F58"/>
                </a:solidFill>
                <a:effectLst/>
                <a:latin typeface="Calibri" panose="020F0502020204030204" pitchFamily="34" charset="0"/>
              </a:rPr>
              <a:t>"</a:t>
            </a:r>
            <a:r>
              <a:rPr lang="en-US" dirty="0"/>
              <a:t>Skinner Box</a:t>
            </a:r>
            <a:r>
              <a:rPr lang="en-US" dirty="0">
                <a:solidFill>
                  <a:srgbClr val="182F58"/>
                </a:solidFill>
                <a:effectLst/>
                <a:latin typeface="Calibri" panose="020F0502020204030204" pitchFamily="34" charset="0"/>
              </a:rPr>
              <a:t>"</a:t>
            </a:r>
            <a:endParaRPr lang="en-US" dirty="0"/>
          </a:p>
        </p:txBody>
      </p:sp>
      <p:sp>
        <p:nvSpPr>
          <p:cNvPr id="3" name="Content Placeholder 2">
            <a:extLst>
              <a:ext uri="{FF2B5EF4-FFF2-40B4-BE49-F238E27FC236}">
                <a16:creationId xmlns:a16="http://schemas.microsoft.com/office/drawing/2014/main" id="{4081E650-0D73-1380-C9F9-E2C73784361C}"/>
              </a:ext>
            </a:extLst>
          </p:cNvPr>
          <p:cNvSpPr>
            <a:spLocks noGrp="1"/>
          </p:cNvSpPr>
          <p:nvPr>
            <p:ph idx="1"/>
          </p:nvPr>
        </p:nvSpPr>
        <p:spPr>
          <a:xfrm>
            <a:off x="228600" y="1219200"/>
            <a:ext cx="8686800" cy="4876800"/>
          </a:xfrm>
        </p:spPr>
        <p:txBody>
          <a:bodyPr>
            <a:normAutofit fontScale="92500" lnSpcReduction="20000"/>
          </a:bodyPr>
          <a:lstStyle/>
          <a:p>
            <a:r>
              <a:rPr lang="en-US" dirty="0"/>
              <a:t>Skinner began conducting scientific experiments on animals (mainly rats and pigeons) to determine how organisms learn through operant conditioning (Skinner, 1938).</a:t>
            </a:r>
          </a:p>
          <a:p>
            <a:r>
              <a:rPr lang="en-US" dirty="0"/>
              <a:t>He placed these animals inside an operant conditioning chamber, which has come to be known as a "Skinner box" (Figure 2).</a:t>
            </a:r>
          </a:p>
          <a:p>
            <a:r>
              <a:rPr lang="en-US" dirty="0"/>
              <a:t>A Skinner box contains a lever (for rats) or disk (for pigeons) that the animal can press or peck for a food reward via the dispenser.</a:t>
            </a:r>
          </a:p>
          <a:p>
            <a:r>
              <a:rPr lang="en-US" dirty="0"/>
              <a:t>Speakers and lights can be associated with certain behaviors.</a:t>
            </a:r>
          </a:p>
          <a:p>
            <a:r>
              <a:rPr lang="en-US" dirty="0"/>
              <a:t>A recorder counts the number of responses made by the animal.</a:t>
            </a:r>
          </a:p>
        </p:txBody>
      </p:sp>
    </p:spTree>
    <p:extLst>
      <p:ext uri="{BB962C8B-B14F-4D97-AF65-F5344CB8AC3E}">
        <p14:creationId xmlns:p14="http://schemas.microsoft.com/office/powerpoint/2010/main" val="147120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57D5-416F-3951-0FBE-41F58C48E664}"/>
              </a:ext>
            </a:extLst>
          </p:cNvPr>
          <p:cNvSpPr>
            <a:spLocks noGrp="1"/>
          </p:cNvSpPr>
          <p:nvPr>
            <p:ph type="title"/>
          </p:nvPr>
        </p:nvSpPr>
        <p:spPr/>
        <p:txBody>
          <a:bodyPr/>
          <a:lstStyle/>
          <a:p>
            <a:r>
              <a:rPr lang="en-US" dirty="0"/>
              <a:t>Lesson 5.3 Figure 2</a:t>
            </a:r>
          </a:p>
        </p:txBody>
      </p:sp>
      <p:sp>
        <p:nvSpPr>
          <p:cNvPr id="3" name="Content Placeholder 2">
            <a:extLst>
              <a:ext uri="{FF2B5EF4-FFF2-40B4-BE49-F238E27FC236}">
                <a16:creationId xmlns:a16="http://schemas.microsoft.com/office/drawing/2014/main" id="{282E4238-7A12-E281-0DFE-CC381CAE6032}"/>
              </a:ext>
            </a:extLst>
          </p:cNvPr>
          <p:cNvSpPr>
            <a:spLocks noGrp="1"/>
          </p:cNvSpPr>
          <p:nvPr>
            <p:ph idx="1"/>
          </p:nvPr>
        </p:nvSpPr>
        <p:spPr>
          <a:xfrm>
            <a:off x="457200" y="5246674"/>
            <a:ext cx="8229600" cy="773126"/>
          </a:xfrm>
        </p:spPr>
        <p:txBody>
          <a:bodyPr>
            <a:normAutofit fontScale="55000" lnSpcReduction="20000"/>
          </a:bodyPr>
          <a:lstStyle/>
          <a:p>
            <a:pPr marL="0" indent="0">
              <a:buNone/>
            </a:pPr>
            <a:r>
              <a:rPr lang="en-US" dirty="0"/>
              <a:t>Caption: B. F. Skinner developed operant conditioning for the systematic study of how behaviors are strengthened or weakened according to their consequences. In a Skinner box, a rat presses a lever in an operant conditioning chamber to receive a food reward.</a:t>
            </a:r>
          </a:p>
        </p:txBody>
      </p:sp>
      <p:pic>
        <p:nvPicPr>
          <p:cNvPr id="4" name="Content Placeholder 6" descr="An illustration of a Skinner box">
            <a:extLst>
              <a:ext uri="{FF2B5EF4-FFF2-40B4-BE49-F238E27FC236}">
                <a16:creationId xmlns:a16="http://schemas.microsoft.com/office/drawing/2014/main" id="{EB4CD430-F027-7609-C24E-EEE30C40DB3D}"/>
              </a:ext>
            </a:extLst>
          </p:cNvPr>
          <p:cNvPicPr>
            <a:picLocks noChangeAspect="1"/>
          </p:cNvPicPr>
          <p:nvPr/>
        </p:nvPicPr>
        <p:blipFill>
          <a:blip r:embed="rId2"/>
          <a:stretch>
            <a:fillRect/>
          </a:stretch>
        </p:blipFill>
        <p:spPr>
          <a:xfrm>
            <a:off x="1066800" y="1097280"/>
            <a:ext cx="7442200" cy="4186238"/>
          </a:xfrm>
          <a:prstGeom prst="rect">
            <a:avLst/>
          </a:prstGeom>
          <a:noFill/>
        </p:spPr>
      </p:pic>
    </p:spTree>
    <p:extLst>
      <p:ext uri="{BB962C8B-B14F-4D97-AF65-F5344CB8AC3E}">
        <p14:creationId xmlns:p14="http://schemas.microsoft.com/office/powerpoint/2010/main" val="415279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5.3 </a:t>
            </a:r>
            <a:r>
              <a:rPr lang="en-US" b="1" dirty="0"/>
              <a:t>Figure 3</a:t>
            </a:r>
            <a:endParaRPr lang="en-US" sz="3200" b="1" dirty="0">
              <a:solidFill>
                <a:schemeClr val="accent1"/>
              </a:solidFill>
            </a:endParaRPr>
          </a:p>
        </p:txBody>
      </p:sp>
      <p:sp>
        <p:nvSpPr>
          <p:cNvPr id="13315" name="Rectangle 3"/>
          <p:cNvSpPr>
            <a:spLocks noGrp="1"/>
          </p:cNvSpPr>
          <p:nvPr>
            <p:ph idx="1"/>
          </p:nvPr>
        </p:nvSpPr>
        <p:spPr>
          <a:xfrm>
            <a:off x="453013" y="5590857"/>
            <a:ext cx="8229600" cy="444817"/>
          </a:xfrm>
          <a:prstGeom prst="rect">
            <a:avLst/>
          </a:prstGeom>
        </p:spPr>
        <p:txBody>
          <a:bodyPr>
            <a:normAutofit/>
          </a:bodyPr>
          <a:lstStyle/>
          <a:p>
            <a:pPr marL="0" indent="0">
              <a:buNone/>
              <a:tabLst>
                <a:tab pos="461963" algn="l"/>
              </a:tabLst>
            </a:pPr>
            <a:r>
              <a:rPr lang="en-US" sz="1600" i="0" dirty="0"/>
              <a:t>Caption: It's important to grasp the specific vocabulary used in reference to operant conditioning.</a:t>
            </a:r>
          </a:p>
        </p:txBody>
      </p:sp>
      <p:pic>
        <p:nvPicPr>
          <p:cNvPr id="2" name="Content Placeholder 6" descr="A graphic describing the specifics of certain operant conditioning vocabulary">
            <a:extLst>
              <a:ext uri="{FF2B5EF4-FFF2-40B4-BE49-F238E27FC236}">
                <a16:creationId xmlns:a16="http://schemas.microsoft.com/office/drawing/2014/main" id="{CCEA45B9-4EE6-684B-C32F-9F7EE4BA7A3D}"/>
              </a:ext>
            </a:extLst>
          </p:cNvPr>
          <p:cNvPicPr>
            <a:picLocks noChangeAspect="1"/>
          </p:cNvPicPr>
          <p:nvPr/>
        </p:nvPicPr>
        <p:blipFill>
          <a:blip r:embed="rId2"/>
          <a:stretch>
            <a:fillRect/>
          </a:stretch>
        </p:blipFill>
        <p:spPr>
          <a:xfrm>
            <a:off x="1143000" y="1219200"/>
            <a:ext cx="7340600" cy="412908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1710</TotalTime>
  <Words>2511</Words>
  <Application>Microsoft Office PowerPoint</Application>
  <PresentationFormat>On-screen Show (4:3)</PresentationFormat>
  <Paragraphs>205</Paragraphs>
  <Slides>42</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Aptos</vt:lpstr>
      <vt:lpstr>Century Gothic</vt:lpstr>
      <vt:lpstr>Aptos Display</vt:lpstr>
      <vt:lpstr>Office Theme</vt:lpstr>
      <vt:lpstr>1_Office Theme</vt:lpstr>
      <vt:lpstr>Lesson 5.3</vt:lpstr>
      <vt:lpstr>Operant Conditioning</vt:lpstr>
      <vt:lpstr>Classical Conditioning Vs. Operant Conditioning</vt:lpstr>
      <vt:lpstr>Law Of Effect1</vt:lpstr>
      <vt:lpstr>Law Of Effect2</vt:lpstr>
      <vt:lpstr>Reflection Question1</vt:lpstr>
      <vt:lpstr>"Skinner Box"</vt:lpstr>
      <vt:lpstr>Lesson 5.3 Figure 2</vt:lpstr>
      <vt:lpstr>Lesson 5.3 Figure 3</vt:lpstr>
      <vt:lpstr>Reinforcement Vs. Punishment</vt:lpstr>
      <vt:lpstr>Positive And Negative Reinforcement</vt:lpstr>
      <vt:lpstr>Positive And Negative Punishment</vt:lpstr>
      <vt:lpstr>Reinforcement</vt:lpstr>
      <vt:lpstr>Positive Reinforcement</vt:lpstr>
      <vt:lpstr>Reflection Question2</vt:lpstr>
      <vt:lpstr>Negative Reinforcement</vt:lpstr>
      <vt:lpstr>On Your Own</vt:lpstr>
      <vt:lpstr>Punishment</vt:lpstr>
      <vt:lpstr>Positive Punishment</vt:lpstr>
      <vt:lpstr>Negative Punishment</vt:lpstr>
      <vt:lpstr>Shaping</vt:lpstr>
      <vt:lpstr>Process Of Shaping</vt:lpstr>
      <vt:lpstr>Group Activity</vt:lpstr>
      <vt:lpstr>Reflection Question3</vt:lpstr>
      <vt:lpstr>Primary Reinforcers1</vt:lpstr>
      <vt:lpstr>Primary Reinforcers2</vt:lpstr>
      <vt:lpstr>Secondary Reinforcers</vt:lpstr>
      <vt:lpstr>Everyday Connection: Behavior Modification In Children</vt:lpstr>
      <vt:lpstr>Reinforcement Schedules</vt:lpstr>
      <vt:lpstr>Continuous Reinforcement</vt:lpstr>
      <vt:lpstr>Partial Reinforcement</vt:lpstr>
      <vt:lpstr>Fixed Interval Reinforcement Schedule</vt:lpstr>
      <vt:lpstr>Variable Interval Reinforcement Schedule</vt:lpstr>
      <vt:lpstr>Fixed Ratio Reinforcement Schedule</vt:lpstr>
      <vt:lpstr>Variable Ratio Reinforcement Schedule</vt:lpstr>
      <vt:lpstr>Reinforcement Schedule Summary</vt:lpstr>
      <vt:lpstr>Latent Learning</vt:lpstr>
      <vt:lpstr>Cognitive Maps</vt:lpstr>
      <vt:lpstr>Latent Learning In Humans </vt:lpstr>
      <vt:lpstr>Figure 13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5.3 Operant Conditioning</dc:title>
  <dc:creator>Hawkes Learning</dc:creator>
  <cp:keywords>Psychology</cp:keywords>
  <cp:lastModifiedBy>Talissa Nahass</cp:lastModifiedBy>
  <cp:revision>193</cp:revision>
  <dcterms:created xsi:type="dcterms:W3CDTF">2013-04-26T14:43:13Z</dcterms:created>
  <dcterms:modified xsi:type="dcterms:W3CDTF">2024-07-23T19:50:40Z</dcterms:modified>
  <cp:category>Psychology</cp:category>
</cp:coreProperties>
</file>