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20"/>
  </p:notesMasterIdLst>
  <p:handoutMasterIdLst>
    <p:handoutMasterId r:id="rId21"/>
  </p:handoutMasterIdLst>
  <p:sldIdLst>
    <p:sldId id="272" r:id="rId3"/>
    <p:sldId id="273" r:id="rId4"/>
    <p:sldId id="274" r:id="rId5"/>
    <p:sldId id="275" r:id="rId6"/>
    <p:sldId id="284" r:id="rId7"/>
    <p:sldId id="271" r:id="rId8"/>
    <p:sldId id="276" r:id="rId9"/>
    <p:sldId id="277" r:id="rId10"/>
    <p:sldId id="278" r:id="rId11"/>
    <p:sldId id="279" r:id="rId12"/>
    <p:sldId id="280" r:id="rId13"/>
    <p:sldId id="281" r:id="rId14"/>
    <p:sldId id="270" r:id="rId15"/>
    <p:sldId id="282" r:id="rId16"/>
    <p:sldId id="285" r:id="rId17"/>
    <p:sldId id="283" r:id="rId18"/>
    <p:sldId id="318" r:id="rId19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F58"/>
    <a:srgbClr val="2B7799"/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97" autoAdjust="0"/>
    <p:restoredTop sz="86410" autoAdjust="0"/>
  </p:normalViewPr>
  <p:slideViewPr>
    <p:cSldViewPr>
      <p:cViewPr varScale="1">
        <p:scale>
          <a:sx n="95" d="100"/>
          <a:sy n="95" d="100"/>
        </p:scale>
        <p:origin x="158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5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235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2024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82F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  <p:pic>
        <p:nvPicPr>
          <p:cNvPr id="3" name="Picture 2" descr="A book cover of a book&#10;&#10;Description automatically generated">
            <a:extLst>
              <a:ext uri="{FF2B5EF4-FFF2-40B4-BE49-F238E27FC236}">
                <a16:creationId xmlns:a16="http://schemas.microsoft.com/office/drawing/2014/main" id="{A0688F18-C6B6-EA32-F6F2-79A59C173B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81000"/>
            <a:ext cx="440733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On Your Own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Dig Deeper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0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966751E-D7BB-F58F-6EF7-988C1DD7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1566" y="1981200"/>
            <a:ext cx="9144000" cy="2250283"/>
            <a:chOff x="1524000" y="1410227"/>
            <a:chExt cx="9144000" cy="225028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5745617-7817-BAD4-50DB-96682A18AA8C}"/>
                </a:ext>
              </a:extLst>
            </p:cNvPr>
            <p:cNvCxnSpPr/>
            <p:nvPr/>
          </p:nvCxnSpPr>
          <p:spPr>
            <a:xfrm>
              <a:off x="1859169" y="2729726"/>
              <a:ext cx="842962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4544EB-EC3E-1655-8249-41F759480F18}"/>
                </a:ext>
              </a:extLst>
            </p:cNvPr>
            <p:cNvSpPr txBox="1"/>
            <p:nvPr/>
          </p:nvSpPr>
          <p:spPr>
            <a:xfrm>
              <a:off x="1524000" y="141022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HAWKES</a:t>
              </a:r>
              <a:r>
                <a:rPr lang="en-US" sz="7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LEARNING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AE6A06-DC07-3D52-BB89-86F2EF077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108" y="3050910"/>
              <a:ext cx="609600" cy="609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522F05-C169-5A8E-BEE7-C2AF4A8B2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6179" y="3050910"/>
              <a:ext cx="609600" cy="609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87E3FD-08C2-8D03-8749-14D089268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122" y="3050910"/>
              <a:ext cx="609600" cy="6096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6388AC8-6D6B-52AD-1753-6A2F27A176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31" y="3621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F081F-48F3-8267-3057-5544357BE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33713-4DEA-1BFF-037C-ED269AF8B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07F6C-D326-3F27-7EAE-5BF868C7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77BFC-6D1D-7790-F568-DEDC1E5B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47BFD-8ACB-D117-DD6E-8C910642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401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38D66-2168-5395-E638-C563C5FCA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95709-6FBD-5A0B-E014-B76BE88C6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8B714-6F35-A8B9-B214-1E800CF20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ADD3B-EA6B-8E52-209F-DC060D852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5B957-CDD8-A1A1-036C-846EDDFB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542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1966E-AF61-4BAF-32F4-D64F7F137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52EE6-2FC4-FF10-FE8B-7B462A03D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3765-CFB8-3DB8-4530-40A91AA4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5BB5A-01A4-73B5-3458-1F4BF4FD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4B8BA-A6A0-FB9D-787C-C584FA63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826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6F029-D9A2-29CD-D92A-EA140BD93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ECE9F-4981-2D10-5FA3-9365F9EED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331FE-8241-9BF3-10DE-0A81E662F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D400E-FED1-430C-4090-DEDA45577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5812B-8595-572D-E9AA-8E222E27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EE0C1-6885-9A3F-C9C0-D4ABB4ADF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381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CE991-2CC7-8043-5043-30DFA781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533A0-4C38-7817-BC59-0E848EC3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4372E-6BD9-DFC5-026B-5B596518A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4EEDA2-7A44-4A85-E840-DB0F587C33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80F3DA-20DF-47C4-1238-09DB2721E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8F7FA1-21C2-F903-F10E-94D67334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BAF0D-C093-33EB-0FB5-1DEE5C1B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B7B6A-E322-6D06-1427-10A47C00D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D8880-42A0-105F-1181-F63CEB78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0DC5C-C6DF-6DA7-DB2D-0977A0C8D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A55FD-722C-86C4-FB61-0039EB9C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3D996-C02E-5BB5-CEEB-E7805FC3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502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65AE0E-18E4-7AD5-CB35-91EAF67B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4D172D-F1F5-FAB9-10AA-2898733E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9DEEB-5F88-A85E-677E-F3514428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177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182F58"/>
                </a:solidFill>
              </a:defRPr>
            </a:lvl1pPr>
            <a:lvl2pPr>
              <a:defRPr>
                <a:solidFill>
                  <a:srgbClr val="2B7799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insert example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54F2B-CEF7-34ED-3CBC-130FD3E3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02857-3189-6D0C-8942-BC5E624BC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50612-0EE6-D884-4964-770E86185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9F506-34FB-841B-2AB7-47A6DBC09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FFA8C-2DE3-D563-1DAC-E913F8A7D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6E7F7-542A-73E5-5C39-D3F7EA03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530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B185D-89FF-49DB-25B7-273E5CB9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510F5-A26E-6EB8-0770-7ADF0385E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DE380-D33B-1D6E-2C57-10D549F01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405F3-753B-17B1-949C-638C78CA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7BE86-94D6-AE37-EA09-617C083B1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9BDFD-566D-10E4-88AA-A2097149F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4700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38F8C-C2E8-3ED0-624C-F4D195FCE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B7C933-2DD2-67DA-1555-5CFA2EDB5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31696-6DCC-3D74-B964-C6A7CA82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4C985-0666-F247-F678-2B9D23EEC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F260B-18EF-E5A9-273D-75B09EF8E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2566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58D992-0865-8967-2916-0BE7BEE89F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26BEFF-3D23-B6C4-6EE0-EEFD8BAAA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1F246-1707-C02C-610E-845DF2128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800BD-0EDC-B130-57AA-E2E91AE75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04D67-EBF8-57F5-0B7F-3B24F83D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2985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9CDC15-C133-6A43-2AB0-D5FB639C2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29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2971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81400" y="1280160"/>
            <a:ext cx="5105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5257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67400" y="1280160"/>
            <a:ext cx="2819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835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What Do You Think?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61" r:id="rId5"/>
    <p:sldLayoutId id="2147483652" r:id="rId6"/>
    <p:sldLayoutId id="2147483653" r:id="rId7"/>
    <p:sldLayoutId id="2147483658" r:id="rId8"/>
    <p:sldLayoutId id="2147483656" r:id="rId9"/>
    <p:sldLayoutId id="2147483657" r:id="rId10"/>
    <p:sldLayoutId id="2147483660" r:id="rId11"/>
    <p:sldLayoutId id="214748365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8BF824-37E5-A46A-6320-EBA7FEE0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69F70-BC82-BDAE-32C6-8744D1218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25259-6911-78F4-049F-3E1160176E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E38D61-C232-40CB-A3E3-D66C18882333}" type="datetimeFigureOut">
              <a:rPr lang="en-US" smtClean="0"/>
              <a:t>7/23/2024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4B541-4E51-2197-9F9F-7D1C30B59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CF51B-67CB-17C0-C9E5-64AA1D8BC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4AA610-DF15-4A5A-A855-BD6093CAF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8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82F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5.4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Observational Learning (Modeling)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FD33E-133C-5355-AF15-D96D75108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Vicarious Punishment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C09F4-2E9E-1CA5-4925-81E028190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Vicarious punishment: </a:t>
            </a:r>
            <a:r>
              <a:rPr lang="en-US" dirty="0"/>
              <a:t>process where the observer sees the model punished, making the observer less likely to imitate the model</a:t>
            </a:r>
            <a:r>
              <a:rPr lang="en-US" dirty="0">
                <a:solidFill>
                  <a:srgbClr val="182F58"/>
                </a:solidFill>
                <a:effectLst/>
                <a:latin typeface="Calibri" panose="020F0502020204030204" pitchFamily="34" charset="0"/>
              </a:rPr>
              <a:t>'</a:t>
            </a:r>
            <a:r>
              <a:rPr lang="en-US" dirty="0"/>
              <a:t>s behavior</a:t>
            </a:r>
          </a:p>
        </p:txBody>
      </p:sp>
    </p:spTree>
    <p:extLst>
      <p:ext uri="{BB962C8B-B14F-4D97-AF65-F5344CB8AC3E}">
        <p14:creationId xmlns:p14="http://schemas.microsoft.com/office/powerpoint/2010/main" val="2982176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B3369-D8FF-BF6A-6BF2-F3E14069D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Behavior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FAA10-FEB1-5DDC-45AC-657356CF5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Bandura researched children's modeling of adults' aggressive/violent behaviors.</a:t>
            </a:r>
          </a:p>
          <a:p>
            <a:r>
              <a:rPr lang="en-US" dirty="0"/>
              <a:t>He conducted an experiment with a 5-foot inflatable Bobo doll.</a:t>
            </a:r>
          </a:p>
          <a:p>
            <a:r>
              <a:rPr lang="en-US" dirty="0"/>
              <a:t>Children's aggression was influenced by whether the teacher punished the behavior.</a:t>
            </a:r>
          </a:p>
          <a:p>
            <a:r>
              <a:rPr lang="en-US" dirty="0"/>
              <a:t>When the teacher punished, children decreased their aggressive tendency.</a:t>
            </a:r>
          </a:p>
          <a:p>
            <a:r>
              <a:rPr lang="en-US" dirty="0"/>
              <a:t>When the teacher praised or ignored, the children imitated the aggressive acts and language.</a:t>
            </a:r>
          </a:p>
        </p:txBody>
      </p:sp>
    </p:spTree>
    <p:extLst>
      <p:ext uri="{BB962C8B-B14F-4D97-AF65-F5344CB8AC3E}">
        <p14:creationId xmlns:p14="http://schemas.microsoft.com/office/powerpoint/2010/main" val="3610064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B3369-D8FF-BF6A-6BF2-F3E14069D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Behavior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FAA10-FEB1-5DDC-45AC-657356CF5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Bandura concluded that we watch and learn, with prosocial and antisocial effects.</a:t>
            </a:r>
          </a:p>
          <a:p>
            <a:r>
              <a:rPr lang="en-US" dirty="0"/>
              <a:t>Prosocial models can encourage socially acceptable behavior.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If you want children to read, read to them and have books.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If you want siblings healthy, let them see you eat healthy and exercise.</a:t>
            </a:r>
          </a:p>
        </p:txBody>
      </p:sp>
    </p:spTree>
    <p:extLst>
      <p:ext uri="{BB962C8B-B14F-4D97-AF65-F5344CB8AC3E}">
        <p14:creationId xmlns:p14="http://schemas.microsoft.com/office/powerpoint/2010/main" val="4124884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1310641"/>
          </a:xfrm>
        </p:spPr>
        <p:txBody>
          <a:bodyPr/>
          <a:lstStyle/>
          <a:p>
            <a:r>
              <a:rPr lang="en-US" dirty="0"/>
              <a:t>Who has been a prosocial model in your life? What kinds of behaviors did they model for you?</a:t>
            </a:r>
          </a:p>
        </p:txBody>
      </p:sp>
    </p:spTree>
    <p:extLst>
      <p:ext uri="{BB962C8B-B14F-4D97-AF65-F5344CB8AC3E}">
        <p14:creationId xmlns:p14="http://schemas.microsoft.com/office/powerpoint/2010/main" val="3029162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B3369-D8FF-BF6A-6BF2-F3E14069D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Behavior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FAA10-FEB1-5DDC-45AC-657356CF5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antisocial effects of observational learning are also important.</a:t>
            </a:r>
          </a:p>
          <a:p>
            <a:r>
              <a:rPr lang="en-US" dirty="0"/>
              <a:t>Research suggests that this may explain why abused children often grow up to be abusers themselves (Murrell et al., 2007).</a:t>
            </a:r>
          </a:p>
          <a:p>
            <a:r>
              <a:rPr lang="en-US" dirty="0"/>
              <a:t>About 51% of abused children are more likely to experience domestic abuse as adults (Office for National Statistics, 2017).</a:t>
            </a:r>
          </a:p>
          <a:p>
            <a:r>
              <a:rPr lang="en-US" dirty="0"/>
              <a:t>This demonstrates a vicious cycle of witnessing/learning violent behavior.</a:t>
            </a:r>
          </a:p>
        </p:txBody>
      </p:sp>
    </p:spTree>
    <p:extLst>
      <p:ext uri="{BB962C8B-B14F-4D97-AF65-F5344CB8AC3E}">
        <p14:creationId xmlns:p14="http://schemas.microsoft.com/office/powerpoint/2010/main" val="2985657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0E233-2076-9473-943C-75B7B4DCB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Media Violence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4348A-4461-2BF6-A0C6-FF6BEFDC8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80160"/>
            <a:ext cx="8382000" cy="283464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Studies suggest violent TV/movies/games may have antisocial effects.</a:t>
            </a:r>
          </a:p>
          <a:p>
            <a:r>
              <a:rPr lang="en-US" dirty="0"/>
              <a:t>The viewing of violence is linked to increased aggression in some children.</a:t>
            </a:r>
          </a:p>
          <a:p>
            <a:r>
              <a:rPr lang="en-US" dirty="0"/>
              <a:t>Repeated exposure may desensitize people to violent acts.</a:t>
            </a:r>
          </a:p>
          <a:p>
            <a:r>
              <a:rPr lang="en-US" dirty="0"/>
              <a:t>This is a complicated area needing more research by psychologists/organizations.</a:t>
            </a:r>
          </a:p>
        </p:txBody>
      </p:sp>
      <p:pic>
        <p:nvPicPr>
          <p:cNvPr id="4" name="Content Placeholder 10" descr="A photograph shows a teenager playing a first-person shooting game on the computer.">
            <a:extLst>
              <a:ext uri="{FF2B5EF4-FFF2-40B4-BE49-F238E27FC236}">
                <a16:creationId xmlns:a16="http://schemas.microsoft.com/office/drawing/2014/main" id="{4A895D3B-C448-5477-514A-4E674A53A9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5"/>
          <a:stretch/>
        </p:blipFill>
        <p:spPr>
          <a:xfrm>
            <a:off x="2743200" y="3810000"/>
            <a:ext cx="3505200" cy="194733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7FE74E-6440-DA1F-810C-0AF63B6D469A}"/>
              </a:ext>
            </a:extLst>
          </p:cNvPr>
          <p:cNvSpPr txBox="1"/>
          <p:nvPr/>
        </p:nvSpPr>
        <p:spPr>
          <a:xfrm>
            <a:off x="4259254" y="5757333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4</a:t>
            </a:r>
          </a:p>
        </p:txBody>
      </p:sp>
    </p:spTree>
    <p:extLst>
      <p:ext uri="{BB962C8B-B14F-4D97-AF65-F5344CB8AC3E}">
        <p14:creationId xmlns:p14="http://schemas.microsoft.com/office/powerpoint/2010/main" val="48225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17629-7155-B1F2-899E-C8E67675C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4F2BA-3892-6462-6780-7FE6110A7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According to Bandura, learning can occur by watching others and then modeling what they do or say. </a:t>
            </a:r>
          </a:p>
          <a:p>
            <a:r>
              <a:rPr lang="en-US" dirty="0"/>
              <a:t>This is known as observational learning.</a:t>
            </a:r>
          </a:p>
          <a:p>
            <a:r>
              <a:rPr lang="en-US" dirty="0"/>
              <a:t>There are specific steps in the process of modeling that must be followed if learning is to be successful.</a:t>
            </a:r>
          </a:p>
          <a:p>
            <a:pPr lvl="1"/>
            <a:r>
              <a:rPr lang="en-US" dirty="0"/>
              <a:t>These steps include attention, retention, reproduction, and motivation. </a:t>
            </a:r>
          </a:p>
          <a:p>
            <a:r>
              <a:rPr lang="en-US" dirty="0"/>
              <a:t>Through modeling, Bandura has shown that children learn many things both good and bad simply by watching their parents, siblings, and others.</a:t>
            </a:r>
          </a:p>
        </p:txBody>
      </p:sp>
    </p:spTree>
    <p:extLst>
      <p:ext uri="{BB962C8B-B14F-4D97-AF65-F5344CB8AC3E}">
        <p14:creationId xmlns:p14="http://schemas.microsoft.com/office/powerpoint/2010/main" val="431523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BA363-008A-9460-24DB-6A18281A28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14487" y="-994172"/>
            <a:ext cx="5915025" cy="994172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r>
              <a:rPr lang="en-US" dirty="0"/>
              <a:t>End of Hawkes Learning PowerPoint</a:t>
            </a:r>
          </a:p>
        </p:txBody>
      </p:sp>
    </p:spTree>
    <p:extLst>
      <p:ext uri="{BB962C8B-B14F-4D97-AF65-F5344CB8AC3E}">
        <p14:creationId xmlns:p14="http://schemas.microsoft.com/office/powerpoint/2010/main" val="1295064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Observational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Form of learning by watching others and imitating/modeling their behaviors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Going to YouTube to learn how to do something</a:t>
            </a:r>
          </a:p>
          <a:p>
            <a:r>
              <a:rPr lang="en-US" dirty="0"/>
              <a:t>Involves a specific type of neuron called mirror neurons</a:t>
            </a:r>
            <a:endParaRPr lang="en-US" dirty="0">
              <a:solidFill>
                <a:srgbClr val="2B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73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C5DB1-890B-77C7-7743-D649697E3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F982F-5F69-BDFD-D37D-2CE9C5ED0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5486400" cy="4572000"/>
          </a:xfrm>
        </p:spPr>
        <p:txBody>
          <a:bodyPr/>
          <a:lstStyle/>
          <a:p>
            <a:r>
              <a:rPr lang="en-US" dirty="0"/>
              <a:t>The individuals performing the imitated behavior are called </a:t>
            </a:r>
            <a:r>
              <a:rPr lang="en-US" b="1" dirty="0"/>
              <a:t>models</a:t>
            </a:r>
            <a:r>
              <a:rPr lang="en-US" dirty="0"/>
              <a:t>.</a:t>
            </a:r>
          </a:p>
          <a:p>
            <a:r>
              <a:rPr lang="en-US" dirty="0"/>
              <a:t>Humans and other animals are capable of observational learning.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chimpanzees learning efficient juice drinking by observing other chimps</a:t>
            </a:r>
          </a:p>
        </p:txBody>
      </p:sp>
      <p:pic>
        <p:nvPicPr>
          <p:cNvPr id="5" name="Content Placeholder 6" descr="A photograph shows a monkey drinking from a water bottle.">
            <a:extLst>
              <a:ext uri="{FF2B5EF4-FFF2-40B4-BE49-F238E27FC236}">
                <a16:creationId xmlns:a16="http://schemas.microsoft.com/office/drawing/2014/main" id="{235E295E-B424-19AC-6B8E-2299CD351C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63" r="12963" b="1235"/>
          <a:stretch/>
        </p:blipFill>
        <p:spPr>
          <a:xfrm>
            <a:off x="5941088" y="2057400"/>
            <a:ext cx="3050512" cy="2287884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3D72CB-D4B9-2D66-80C4-DBF0E6A403A1}"/>
              </a:ext>
            </a:extLst>
          </p:cNvPr>
          <p:cNvSpPr txBox="1"/>
          <p:nvPr/>
        </p:nvSpPr>
        <p:spPr>
          <a:xfrm>
            <a:off x="7239000" y="4419600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1</a:t>
            </a:r>
          </a:p>
        </p:txBody>
      </p:sp>
    </p:spTree>
    <p:extLst>
      <p:ext uri="{BB962C8B-B14F-4D97-AF65-F5344CB8AC3E}">
        <p14:creationId xmlns:p14="http://schemas.microsoft.com/office/powerpoint/2010/main" val="39481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4B776-17AA-95AC-AF52-B0059AF2A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A3702-AB26-D6A7-FD91-90BEB1055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Imitation is more obvious in humans than animals.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Claire's child Anna imitated the spanking of a teddy bear after seeing Claire spank Jay.</a:t>
            </a:r>
          </a:p>
          <a:p>
            <a:pPr lvl="1"/>
            <a:r>
              <a:rPr lang="en-US" dirty="0"/>
              <a:t>This made Claire realize she wanted to discipline her children differently.</a:t>
            </a:r>
          </a:p>
        </p:txBody>
      </p:sp>
    </p:spTree>
    <p:extLst>
      <p:ext uri="{BB962C8B-B14F-4D97-AF65-F5344CB8AC3E}">
        <p14:creationId xmlns:p14="http://schemas.microsoft.com/office/powerpoint/2010/main" val="2257002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67460-1D3C-C2AC-EC9C-B14140CDF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Albert Bandura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C0FC8-27B4-B16E-7F95-4DD4C0BAF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 proposed social learning theory, accounting for cognitive processes in learning.</a:t>
            </a:r>
          </a:p>
          <a:p>
            <a:r>
              <a:rPr lang="en-US" dirty="0"/>
              <a:t>Pure behaviorism could not explain learning without external reinforcement.</a:t>
            </a:r>
          </a:p>
          <a:p>
            <a:r>
              <a:rPr lang="en-US" dirty="0"/>
              <a:t>Observational learning involves more than just imitation.</a:t>
            </a:r>
          </a:p>
          <a:p>
            <a:r>
              <a:rPr lang="en-US" dirty="0"/>
              <a:t>He identified three kinds of models: live, verbal, and symbolic.</a:t>
            </a:r>
          </a:p>
        </p:txBody>
      </p:sp>
    </p:spTree>
    <p:extLst>
      <p:ext uri="{BB962C8B-B14F-4D97-AF65-F5344CB8AC3E}">
        <p14:creationId xmlns:p14="http://schemas.microsoft.com/office/powerpoint/2010/main" val="2422600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F1B4C-5AAA-83F0-C30B-42241B0F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On Your 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1AC4C-482E-02BD-BADA-C2D6C8D02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624840"/>
          </a:xfrm>
        </p:spPr>
        <p:txBody>
          <a:bodyPr/>
          <a:lstStyle/>
          <a:p>
            <a:r>
              <a:rPr lang="en-US" dirty="0"/>
              <a:t>List three examples of observational learning.</a:t>
            </a:r>
          </a:p>
        </p:txBody>
      </p:sp>
    </p:spTree>
    <p:extLst>
      <p:ext uri="{BB962C8B-B14F-4D97-AF65-F5344CB8AC3E}">
        <p14:creationId xmlns:p14="http://schemas.microsoft.com/office/powerpoint/2010/main" val="1933572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7A387-69A0-024B-14C2-6F63059BE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Kinds Of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B95C1-2A08-6EFE-6272-B6BB3494A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785" y="1143000"/>
            <a:ext cx="8229600" cy="2895600"/>
          </a:xfrm>
        </p:spPr>
        <p:txBody>
          <a:bodyPr/>
          <a:lstStyle/>
          <a:p>
            <a:r>
              <a:rPr lang="en-US" dirty="0"/>
              <a:t>Live model: demonstrates the behavior in person (e.g. surfing)</a:t>
            </a:r>
          </a:p>
          <a:p>
            <a:r>
              <a:rPr lang="en-US" dirty="0"/>
              <a:t>Verbal instructional model: explains/describes the behavior (e.g. soccer coach)</a:t>
            </a:r>
          </a:p>
          <a:p>
            <a:r>
              <a:rPr lang="en-US" dirty="0"/>
              <a:t>Symbolic model: models from media like books, movies, TV shows (fictional or real)</a:t>
            </a:r>
          </a:p>
        </p:txBody>
      </p:sp>
      <p:pic>
        <p:nvPicPr>
          <p:cNvPr id="5" name="Content Placeholder 6" descr="Two photographs of people observing others.">
            <a:extLst>
              <a:ext uri="{FF2B5EF4-FFF2-40B4-BE49-F238E27FC236}">
                <a16:creationId xmlns:a16="http://schemas.microsoft.com/office/drawing/2014/main" id="{8FB4CA35-E0AA-E4A4-6114-94B6EC0C5D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44" b="14074"/>
          <a:stretch/>
        </p:blipFill>
        <p:spPr>
          <a:xfrm>
            <a:off x="2514600" y="4038600"/>
            <a:ext cx="4495800" cy="1789995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477828-C50E-40D3-8B38-8C66393D7A0B}"/>
              </a:ext>
            </a:extLst>
          </p:cNvPr>
          <p:cNvSpPr txBox="1"/>
          <p:nvPr/>
        </p:nvSpPr>
        <p:spPr>
          <a:xfrm>
            <a:off x="4449754" y="5794263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2</a:t>
            </a:r>
          </a:p>
        </p:txBody>
      </p:sp>
    </p:spTree>
    <p:extLst>
      <p:ext uri="{BB962C8B-B14F-4D97-AF65-F5344CB8AC3E}">
        <p14:creationId xmlns:p14="http://schemas.microsoft.com/office/powerpoint/2010/main" val="2282820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3EB8E-BD9F-1B99-B162-140AF6BDB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In The Modeling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33F1F-DBBE-7974-3172-14AFCEF9C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Bandura argued that in order to learn the behavior you need to pay attention to the model, remember what the model did, and be motivated to copy the model.</a:t>
            </a:r>
          </a:p>
          <a:p>
            <a:r>
              <a:rPr lang="en-US" dirty="0"/>
              <a:t>Steps in the modeling process include:</a:t>
            </a:r>
          </a:p>
          <a:p>
            <a:pPr lvl="1"/>
            <a:r>
              <a:rPr lang="en-US" dirty="0"/>
              <a:t>Attention</a:t>
            </a:r>
          </a:p>
          <a:p>
            <a:pPr lvl="1"/>
            <a:r>
              <a:rPr lang="en-US" dirty="0"/>
              <a:t>Retention</a:t>
            </a:r>
          </a:p>
          <a:p>
            <a:pPr lvl="1"/>
            <a:r>
              <a:rPr lang="en-US" dirty="0"/>
              <a:t>Reproduction</a:t>
            </a:r>
          </a:p>
          <a:p>
            <a:pPr lvl="1"/>
            <a:r>
              <a:rPr lang="en-US" dirty="0"/>
              <a:t>Motivation </a:t>
            </a:r>
          </a:p>
        </p:txBody>
      </p:sp>
      <p:pic>
        <p:nvPicPr>
          <p:cNvPr id="5" name="Content Placeholder 6" descr="A photograph shows a young child surrounded by her mother's things, putting on her mother's lipstick.">
            <a:extLst>
              <a:ext uri="{FF2B5EF4-FFF2-40B4-BE49-F238E27FC236}">
                <a16:creationId xmlns:a16="http://schemas.microsoft.com/office/drawing/2014/main" id="{FA006C94-B832-F5C5-EE8B-27F8186BE8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85" t="1235" r="10185"/>
          <a:stretch/>
        </p:blipFill>
        <p:spPr>
          <a:xfrm>
            <a:off x="5181600" y="3557654"/>
            <a:ext cx="2895600" cy="2020186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369BDD-12A8-217E-083D-031E8FD0E287}"/>
              </a:ext>
            </a:extLst>
          </p:cNvPr>
          <p:cNvSpPr txBox="1"/>
          <p:nvPr/>
        </p:nvSpPr>
        <p:spPr>
          <a:xfrm>
            <a:off x="6477000" y="5548532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3</a:t>
            </a:r>
          </a:p>
        </p:txBody>
      </p:sp>
    </p:spTree>
    <p:extLst>
      <p:ext uri="{BB962C8B-B14F-4D97-AF65-F5344CB8AC3E}">
        <p14:creationId xmlns:p14="http://schemas.microsoft.com/office/powerpoint/2010/main" val="2508762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8D6FA-DE31-204A-1D8F-20BA3BBB4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Vicarious Reinforcement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90A1B-3BBB-2736-EC5E-5740FDC61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Vicarious reinforcement: </a:t>
            </a:r>
            <a:r>
              <a:rPr lang="en-US" dirty="0"/>
              <a:t>process where the observer sees the model rewarded, making the observer more likely to imitate the model</a:t>
            </a:r>
            <a:r>
              <a:rPr lang="en-US" dirty="0">
                <a:solidFill>
                  <a:srgbClr val="182F58"/>
                </a:solidFill>
                <a:effectLst/>
                <a:latin typeface="Calibri" panose="020F0502020204030204" pitchFamily="34" charset="0"/>
              </a:rPr>
              <a:t>'</a:t>
            </a:r>
            <a:r>
              <a:rPr lang="en-US" dirty="0"/>
              <a:t>s behavior</a:t>
            </a:r>
          </a:p>
        </p:txBody>
      </p:sp>
    </p:spTree>
    <p:extLst>
      <p:ext uri="{BB962C8B-B14F-4D97-AF65-F5344CB8AC3E}">
        <p14:creationId xmlns:p14="http://schemas.microsoft.com/office/powerpoint/2010/main" val="1944581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1600</TotalTime>
  <Words>684</Words>
  <Application>Microsoft Office PowerPoint</Application>
  <PresentationFormat>On-screen Show (4:3)</PresentationFormat>
  <Paragraphs>71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Aptos</vt:lpstr>
      <vt:lpstr>Century Gothic</vt:lpstr>
      <vt:lpstr>Aptos Display</vt:lpstr>
      <vt:lpstr>Office Theme</vt:lpstr>
      <vt:lpstr>1_Office Theme</vt:lpstr>
      <vt:lpstr>Lesson 5.4</vt:lpstr>
      <vt:lpstr>Observational Learning</vt:lpstr>
      <vt:lpstr>Models</vt:lpstr>
      <vt:lpstr>Imitation</vt:lpstr>
      <vt:lpstr>Albert Bandura</vt:lpstr>
      <vt:lpstr>On Your Own</vt:lpstr>
      <vt:lpstr>Three Kinds Of Models</vt:lpstr>
      <vt:lpstr>Steps In The Modeling Process</vt:lpstr>
      <vt:lpstr>Vicarious Reinforcement</vt:lpstr>
      <vt:lpstr>Vicarious Punishment</vt:lpstr>
      <vt:lpstr>Modeling Behavior1</vt:lpstr>
      <vt:lpstr>Modeling Behavior2</vt:lpstr>
      <vt:lpstr>Reflection Question</vt:lpstr>
      <vt:lpstr>Modeling Behavior3</vt:lpstr>
      <vt:lpstr>Potential Media Violence Effects</vt:lpstr>
      <vt:lpstr>Summary</vt:lpstr>
      <vt:lpstr>End of Hawkes Learning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Psychology, 2nd Edition</dc:title>
  <dc:creator>Hawkes Learning</dc:creator>
  <cp:keywords>Psychology</cp:keywords>
  <cp:lastModifiedBy>Talissa Nahass</cp:lastModifiedBy>
  <cp:revision>177</cp:revision>
  <dcterms:created xsi:type="dcterms:W3CDTF">2013-04-26T14:43:13Z</dcterms:created>
  <dcterms:modified xsi:type="dcterms:W3CDTF">2024-07-23T19:50:57Z</dcterms:modified>
  <cp:category>Psychology</cp:category>
</cp:coreProperties>
</file>