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6"/>
  </p:notesMasterIdLst>
  <p:handoutMasterIdLst>
    <p:handoutMasterId r:id="rId27"/>
  </p:handoutMasterIdLst>
  <p:sldIdLst>
    <p:sldId id="272" r:id="rId3"/>
    <p:sldId id="273" r:id="rId4"/>
    <p:sldId id="274" r:id="rId5"/>
    <p:sldId id="275" r:id="rId6"/>
    <p:sldId id="276" r:id="rId7"/>
    <p:sldId id="267" r:id="rId8"/>
    <p:sldId id="278" r:id="rId9"/>
    <p:sldId id="279" r:id="rId10"/>
    <p:sldId id="280" r:id="rId11"/>
    <p:sldId id="281" r:id="rId12"/>
    <p:sldId id="277" r:id="rId13"/>
    <p:sldId id="283" r:id="rId14"/>
    <p:sldId id="282" r:id="rId15"/>
    <p:sldId id="285" r:id="rId16"/>
    <p:sldId id="286" r:id="rId17"/>
    <p:sldId id="287" r:id="rId18"/>
    <p:sldId id="288" r:id="rId19"/>
    <p:sldId id="289" r:id="rId20"/>
    <p:sldId id="290" r:id="rId21"/>
    <p:sldId id="284" r:id="rId22"/>
    <p:sldId id="271" r:id="rId23"/>
    <p:sldId id="291" r:id="rId24"/>
    <p:sldId id="318" r:id="rId25"/>
  </p:sldIdLst>
  <p:sldSz cx="9144000" cy="6858000" type="screen4x3"/>
  <p:notesSz cx="6858000" cy="9144000"/>
  <p:embeddedFontLst>
    <p:embeddedFont>
      <p:font typeface="Century Gothic" panose="020B0502020202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799"/>
    <a:srgbClr val="182F58"/>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410" autoAdjust="0"/>
  </p:normalViewPr>
  <p:slideViewPr>
    <p:cSldViewPr>
      <p:cViewPr varScale="1">
        <p:scale>
          <a:sx n="95" d="100"/>
          <a:sy n="95" d="100"/>
        </p:scale>
        <p:origin x="158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15ED13-301A-4C0A-8C7F-A4982DED9D67}" type="slidenum">
              <a:rPr lang="en-US" smtClean="0"/>
              <a:pPr/>
              <a:t>1</a:t>
            </a:fld>
            <a:endParaRPr lang="en-US" dirty="0"/>
          </a:p>
        </p:txBody>
      </p:sp>
    </p:spTree>
    <p:extLst>
      <p:ext uri="{BB962C8B-B14F-4D97-AF65-F5344CB8AC3E}">
        <p14:creationId xmlns:p14="http://schemas.microsoft.com/office/powerpoint/2010/main" val="21278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8597F336-A1EA-1581-AFC0-D14C06BD42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200" y="381000"/>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40576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07014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53330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6891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95212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8729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7017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17086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62482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066396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24062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152311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33790866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6.1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What Is Cognition?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Prototypes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a:t>
            </a:r>
            <a:r>
              <a:rPr lang="en-US" b="1" dirty="0"/>
              <a:t>prototype</a:t>
            </a:r>
            <a:r>
              <a:rPr lang="en-US" dirty="0"/>
              <a:t> is the best example or representation of a concept.</a:t>
            </a:r>
          </a:p>
          <a:p>
            <a:pPr lvl="1"/>
            <a:r>
              <a:rPr lang="en-US" u="sng" dirty="0"/>
              <a:t>Example</a:t>
            </a:r>
            <a:r>
              <a:rPr lang="en-US" dirty="0"/>
              <a:t>: For the category of civil disobedience, your prototype could be Rosa Parks.</a:t>
            </a:r>
          </a:p>
          <a:p>
            <a:pPr lvl="1"/>
            <a:r>
              <a:rPr lang="en-US" dirty="0"/>
              <a:t>Parks</a:t>
            </a:r>
            <a:r>
              <a:rPr lang="en-US" dirty="0">
                <a:effectLst/>
                <a:latin typeface="Calibri" panose="020F0502020204030204" pitchFamily="34" charset="0"/>
              </a:rPr>
              <a:t>'</a:t>
            </a:r>
            <a:r>
              <a:rPr lang="en-US" dirty="0"/>
              <a:t> peaceful resistance to segregation on a city bus in Montgomery, Alabama, is a recognizable example of civil disobedience.</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860573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6.1 Figure 3</a:t>
            </a:r>
            <a:endParaRPr lang="en-US" sz="3200" b="1" dirty="0">
              <a:solidFill>
                <a:schemeClr val="accent1"/>
              </a:solidFill>
            </a:endParaRPr>
          </a:p>
        </p:txBody>
      </p:sp>
      <p:sp>
        <p:nvSpPr>
          <p:cNvPr id="13315" name="Rectangle 3"/>
          <p:cNvSpPr>
            <a:spLocks noGrp="1"/>
          </p:cNvSpPr>
          <p:nvPr>
            <p:ph idx="1"/>
          </p:nvPr>
        </p:nvSpPr>
        <p:spPr>
          <a:xfrm>
            <a:off x="457200" y="5334000"/>
            <a:ext cx="8229600" cy="518160"/>
          </a:xfrm>
          <a:prstGeom prst="rect">
            <a:avLst/>
          </a:prstGeom>
        </p:spPr>
        <p:txBody>
          <a:bodyPr>
            <a:normAutofit fontScale="55000" lnSpcReduction="20000"/>
          </a:bodyPr>
          <a:lstStyle/>
          <a:p>
            <a:pPr marL="0" indent="0">
              <a:buNone/>
              <a:tabLst>
                <a:tab pos="461963" algn="l"/>
              </a:tabLst>
            </a:pPr>
            <a:r>
              <a:rPr lang="en-US" i="0" dirty="0"/>
              <a:t>Caption: Rosa Parks and her peaceful resistance to segregation on a city bus could be understood as a prototype for civil disobedience.</a:t>
            </a:r>
          </a:p>
        </p:txBody>
      </p:sp>
      <p:pic>
        <p:nvPicPr>
          <p:cNvPr id="2" name="Content Placeholder 7" descr="A photograph of Rosa Parks">
            <a:extLst>
              <a:ext uri="{FF2B5EF4-FFF2-40B4-BE49-F238E27FC236}">
                <a16:creationId xmlns:a16="http://schemas.microsoft.com/office/drawing/2014/main" id="{F09B65F5-B4C4-4303-B573-C7EA654F1F18}"/>
              </a:ext>
            </a:extLst>
          </p:cNvPr>
          <p:cNvPicPr>
            <a:picLocks noChangeAspect="1"/>
          </p:cNvPicPr>
          <p:nvPr/>
        </p:nvPicPr>
        <p:blipFill rotWithShape="1">
          <a:blip r:embed="rId2"/>
          <a:srcRect t="395" b="840"/>
          <a:stretch/>
        </p:blipFill>
        <p:spPr>
          <a:xfrm>
            <a:off x="990600" y="1097280"/>
            <a:ext cx="7315200" cy="4064000"/>
          </a:xfrm>
          <a:prstGeom prst="rect">
            <a:avLst/>
          </a:prstGeom>
          <a:noFill/>
        </p:spPr>
      </p:pic>
    </p:spTree>
    <p:extLst>
      <p:ext uri="{BB962C8B-B14F-4D97-AF65-F5344CB8AC3E}">
        <p14:creationId xmlns:p14="http://schemas.microsoft.com/office/powerpoint/2010/main" val="328829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Natural Concepts</a:t>
            </a:r>
            <a:endParaRPr lang="en-US" sz="3200" b="1" dirty="0">
              <a:solidFill>
                <a:schemeClr val="accent1"/>
              </a:solidFill>
            </a:endParaRPr>
          </a:p>
        </p:txBody>
      </p:sp>
      <p:sp>
        <p:nvSpPr>
          <p:cNvPr id="13315" name="Rectangle 3"/>
          <p:cNvSpPr>
            <a:spLocks noGrp="1"/>
          </p:cNvSpPr>
          <p:nvPr>
            <p:ph idx="1"/>
          </p:nvPr>
        </p:nvSpPr>
        <p:spPr>
          <a:prstGeom prst="rect">
            <a:avLst/>
          </a:prstGeom>
        </p:spPr>
        <p:txBody>
          <a:bodyPr>
            <a:normAutofit fontScale="92500" lnSpcReduction="10000"/>
          </a:bodyPr>
          <a:lstStyle/>
          <a:p>
            <a:pPr>
              <a:tabLst>
                <a:tab pos="461963" algn="l"/>
              </a:tabLst>
            </a:pPr>
            <a:r>
              <a:rPr lang="en-US" i="0" dirty="0"/>
              <a:t>In psychology, concepts can be divided into two categories: natural and artificial.</a:t>
            </a:r>
          </a:p>
          <a:p>
            <a:pPr>
              <a:tabLst>
                <a:tab pos="461963" algn="l"/>
              </a:tabLst>
            </a:pPr>
            <a:r>
              <a:rPr lang="en-US" b="1" i="0" dirty="0"/>
              <a:t>Natural concepts </a:t>
            </a:r>
            <a:r>
              <a:rPr lang="en-US" i="0" dirty="0"/>
              <a:t>are created </a:t>
            </a:r>
            <a:r>
              <a:rPr lang="en-US" dirty="0">
                <a:solidFill>
                  <a:srgbClr val="182F58"/>
                </a:solidFill>
                <a:effectLst/>
                <a:latin typeface="Calibri" panose="020F0502020204030204" pitchFamily="34" charset="0"/>
              </a:rPr>
              <a:t>"</a:t>
            </a:r>
            <a:r>
              <a:rPr lang="en-US" i="0" dirty="0"/>
              <a:t>naturally</a:t>
            </a:r>
            <a:r>
              <a:rPr lang="en-US" dirty="0">
                <a:solidFill>
                  <a:srgbClr val="182F58"/>
                </a:solidFill>
                <a:effectLst/>
                <a:latin typeface="Calibri" panose="020F0502020204030204" pitchFamily="34" charset="0"/>
              </a:rPr>
              <a:t>"</a:t>
            </a:r>
            <a:r>
              <a:rPr lang="en-US" i="0" dirty="0"/>
              <a:t> through your experiences and can be developed from either direct or indirect experiences (Mareschal et al., 2010).</a:t>
            </a:r>
          </a:p>
          <a:p>
            <a:pPr lvl="1">
              <a:tabLst>
                <a:tab pos="461963" algn="l"/>
              </a:tabLst>
            </a:pPr>
            <a:r>
              <a:rPr lang="en-US" u="sng" dirty="0"/>
              <a:t>Example</a:t>
            </a:r>
            <a:r>
              <a:rPr lang="en-US" dirty="0"/>
              <a:t>: Snow is a natural concept because you can construct an understanding of it through direct observations or experiences of snow, whether you grew up in a snowy climate and have direct experience with it or grew up in a warm climate but understand snow through what you’ve seen depicted in movies, images, or stories.</a:t>
            </a:r>
            <a:endParaRPr lang="en-US" i="0" dirty="0"/>
          </a:p>
        </p:txBody>
      </p:sp>
    </p:spTree>
    <p:extLst>
      <p:ext uri="{BB962C8B-B14F-4D97-AF65-F5344CB8AC3E}">
        <p14:creationId xmlns:p14="http://schemas.microsoft.com/office/powerpoint/2010/main" val="54803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Figure 5</a:t>
            </a:r>
            <a:endParaRPr lang="en-US" sz="3200" b="1" dirty="0">
              <a:solidFill>
                <a:schemeClr val="accent1"/>
              </a:solidFill>
            </a:endParaRPr>
          </a:p>
        </p:txBody>
      </p:sp>
      <p:sp>
        <p:nvSpPr>
          <p:cNvPr id="13315" name="Rectangle 3"/>
          <p:cNvSpPr>
            <a:spLocks noGrp="1"/>
          </p:cNvSpPr>
          <p:nvPr>
            <p:ph idx="1"/>
          </p:nvPr>
        </p:nvSpPr>
        <p:spPr>
          <a:xfrm>
            <a:off x="381000" y="4724400"/>
            <a:ext cx="8229600" cy="774058"/>
          </a:xfrm>
          <a:prstGeom prst="rect">
            <a:avLst/>
          </a:prstGeom>
        </p:spPr>
        <p:txBody>
          <a:bodyPr>
            <a:normAutofit fontScale="55000" lnSpcReduction="20000"/>
          </a:bodyPr>
          <a:lstStyle/>
          <a:p>
            <a:pPr marL="0" indent="0">
              <a:buNone/>
              <a:tabLst>
                <a:tab pos="461963" algn="l"/>
              </a:tabLst>
            </a:pPr>
            <a:r>
              <a:rPr lang="en-US" i="0" dirty="0"/>
              <a:t>Caption: (a) Our concept of snow is an example of a natural concept—one that we understand through direct observation and experience. (b) In contrast, artificial concepts are ones that we know by a specific set of characteristics that they always exhibit, such as what defines different basic shapes.</a:t>
            </a:r>
          </a:p>
        </p:txBody>
      </p:sp>
      <p:pic>
        <p:nvPicPr>
          <p:cNvPr id="2" name="Content Placeholder 7" descr="A photograph of snow and a photograph of several wooden shapes">
            <a:extLst>
              <a:ext uri="{FF2B5EF4-FFF2-40B4-BE49-F238E27FC236}">
                <a16:creationId xmlns:a16="http://schemas.microsoft.com/office/drawing/2014/main" id="{73633FD3-C3D1-6AF3-2212-4623C4DA3AF3}"/>
              </a:ext>
            </a:extLst>
          </p:cNvPr>
          <p:cNvPicPr>
            <a:picLocks noChangeAspect="1"/>
          </p:cNvPicPr>
          <p:nvPr/>
        </p:nvPicPr>
        <p:blipFill rotWithShape="1">
          <a:blip r:embed="rId2"/>
          <a:srcRect t="12429" b="11852"/>
          <a:stretch/>
        </p:blipFill>
        <p:spPr>
          <a:xfrm>
            <a:off x="487345" y="1088069"/>
            <a:ext cx="8229600" cy="3505200"/>
          </a:xfrm>
          <a:prstGeom prst="rect">
            <a:avLst/>
          </a:prstGeom>
          <a:noFill/>
        </p:spPr>
      </p:pic>
    </p:spTree>
    <p:extLst>
      <p:ext uri="{BB962C8B-B14F-4D97-AF65-F5344CB8AC3E}">
        <p14:creationId xmlns:p14="http://schemas.microsoft.com/office/powerpoint/2010/main" val="3571555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Artificial Concepts</a:t>
            </a:r>
            <a:r>
              <a:rPr lang="en-US" b="1" baseline="-25000" dirty="0"/>
              <a:t>1</a:t>
            </a:r>
            <a:endParaRPr lang="en-US" sz="3200" b="1" baseline="-25000" dirty="0">
              <a:solidFill>
                <a:schemeClr val="accent1"/>
              </a:solidFill>
            </a:endParaRPr>
          </a:p>
        </p:txBody>
      </p:sp>
      <p:sp>
        <p:nvSpPr>
          <p:cNvPr id="13315" name="Rectangle 3"/>
          <p:cNvSpPr>
            <a:spLocks noGrp="1"/>
          </p:cNvSpPr>
          <p:nvPr>
            <p:ph idx="1"/>
          </p:nvPr>
        </p:nvSpPr>
        <p:spPr>
          <a:prstGeom prst="rect">
            <a:avLst/>
          </a:prstGeom>
        </p:spPr>
        <p:txBody>
          <a:bodyPr/>
          <a:lstStyle/>
          <a:p>
            <a:pPr>
              <a:tabLst>
                <a:tab pos="461963" algn="l"/>
              </a:tabLst>
            </a:pPr>
            <a:r>
              <a:rPr lang="en-US" i="0" dirty="0"/>
              <a:t>An </a:t>
            </a:r>
            <a:r>
              <a:rPr lang="en-US" b="1" i="0" dirty="0"/>
              <a:t>artificial concept</a:t>
            </a:r>
            <a:r>
              <a:rPr lang="en-US" i="0" dirty="0"/>
              <a:t>, on the other hand, is a concept that is defined by a specific set of characteristics</a:t>
            </a:r>
            <a:r>
              <a:rPr lang="en-US" dirty="0"/>
              <a:t>.</a:t>
            </a:r>
          </a:p>
          <a:p>
            <a:pPr lvl="1">
              <a:tabLst>
                <a:tab pos="461963" algn="l"/>
              </a:tabLst>
            </a:pPr>
            <a:r>
              <a:rPr lang="en-US" i="0" u="sng" dirty="0"/>
              <a:t>Examples</a:t>
            </a:r>
            <a:r>
              <a:rPr lang="en-US" i="0" dirty="0"/>
              <a:t>: Various properties of geometric shapes, like squares and triangles; mathematical formulas, like the equation for area (length x width)</a:t>
            </a:r>
          </a:p>
          <a:p>
            <a:pPr lvl="2">
              <a:tabLst>
                <a:tab pos="461963" algn="l"/>
              </a:tabLst>
            </a:pPr>
            <a:r>
              <a:rPr lang="en-US" dirty="0">
                <a:solidFill>
                  <a:srgbClr val="2B7799"/>
                </a:solidFill>
              </a:rPr>
              <a:t>These are artificial concepts defined by specific sets of characteristics that are always the same.</a:t>
            </a:r>
          </a:p>
        </p:txBody>
      </p:sp>
    </p:spTree>
    <p:extLst>
      <p:ext uri="{BB962C8B-B14F-4D97-AF65-F5344CB8AC3E}">
        <p14:creationId xmlns:p14="http://schemas.microsoft.com/office/powerpoint/2010/main" val="4108243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Artificial Concepts</a:t>
            </a:r>
            <a:r>
              <a:rPr lang="en-US" b="1" baseline="-25000" dirty="0"/>
              <a:t>2</a:t>
            </a:r>
            <a:endParaRPr lang="en-US" sz="3200" b="1" baseline="-25000" dirty="0">
              <a:solidFill>
                <a:schemeClr val="accent1"/>
              </a:solidFill>
            </a:endParaRPr>
          </a:p>
        </p:txBody>
      </p:sp>
      <p:sp>
        <p:nvSpPr>
          <p:cNvPr id="13315" name="Rectangle 3"/>
          <p:cNvSpPr>
            <a:spLocks noGrp="1"/>
          </p:cNvSpPr>
          <p:nvPr>
            <p:ph idx="1"/>
          </p:nvPr>
        </p:nvSpPr>
        <p:spPr>
          <a:prstGeom prst="rect">
            <a:avLst/>
          </a:prstGeom>
        </p:spPr>
        <p:txBody>
          <a:bodyPr/>
          <a:lstStyle/>
          <a:p>
            <a:pPr>
              <a:tabLst>
                <a:tab pos="461963" algn="l"/>
              </a:tabLst>
            </a:pPr>
            <a:r>
              <a:rPr lang="en-US" i="0" dirty="0"/>
              <a:t>Artificial concepts can enhance the understanding of a topi</a:t>
            </a:r>
            <a:r>
              <a:rPr lang="en-US" dirty="0"/>
              <a:t>c by building on one another.</a:t>
            </a:r>
          </a:p>
          <a:p>
            <a:pPr lvl="1">
              <a:tabLst>
                <a:tab pos="461963" algn="l"/>
              </a:tabLst>
            </a:pPr>
            <a:r>
              <a:rPr lang="en-US" u="sng" dirty="0">
                <a:solidFill>
                  <a:srgbClr val="2B7799"/>
                </a:solidFill>
              </a:rPr>
              <a:t>Example</a:t>
            </a:r>
            <a:r>
              <a:rPr lang="en-US" dirty="0">
                <a:solidFill>
                  <a:srgbClr val="2B7799"/>
                </a:solidFill>
              </a:rPr>
              <a:t>: Before learning the concept of </a:t>
            </a:r>
            <a:r>
              <a:rPr lang="en-US" dirty="0">
                <a:effectLst/>
                <a:latin typeface="Calibri" panose="020F0502020204030204" pitchFamily="34" charset="0"/>
              </a:rPr>
              <a:t>"</a:t>
            </a:r>
            <a:r>
              <a:rPr lang="en-US" dirty="0">
                <a:solidFill>
                  <a:srgbClr val="2B7799"/>
                </a:solidFill>
              </a:rPr>
              <a:t>area of a square</a:t>
            </a:r>
            <a:r>
              <a:rPr lang="en-US" dirty="0">
                <a:effectLst/>
                <a:latin typeface="Calibri" panose="020F0502020204030204" pitchFamily="34" charset="0"/>
              </a:rPr>
              <a:t>"</a:t>
            </a:r>
            <a:r>
              <a:rPr lang="en-US" dirty="0">
                <a:solidFill>
                  <a:srgbClr val="2B7799"/>
                </a:solidFill>
              </a:rPr>
              <a:t> and the formul</a:t>
            </a:r>
            <a:r>
              <a:rPr lang="en-US" dirty="0"/>
              <a:t>a to find it, you must understand what a square is. </a:t>
            </a:r>
          </a:p>
          <a:p>
            <a:pPr>
              <a:tabLst>
                <a:tab pos="461963" algn="l"/>
              </a:tabLst>
            </a:pPr>
            <a:r>
              <a:rPr lang="en-US" dirty="0"/>
              <a:t>The use of artificial concepts to define an idea is crucial to communicating with others and engaging in complex thought.</a:t>
            </a:r>
          </a:p>
        </p:txBody>
      </p:sp>
    </p:spTree>
    <p:extLst>
      <p:ext uri="{BB962C8B-B14F-4D97-AF65-F5344CB8AC3E}">
        <p14:creationId xmlns:p14="http://schemas.microsoft.com/office/powerpoint/2010/main" val="2739380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Schema</a:t>
            </a:r>
            <a:endParaRPr lang="en-US" sz="3200" b="1" dirty="0">
              <a:solidFill>
                <a:schemeClr val="accent1"/>
              </a:solidFill>
            </a:endParaRPr>
          </a:p>
        </p:txBody>
      </p:sp>
      <p:sp>
        <p:nvSpPr>
          <p:cNvPr id="13315" name="Rectangle 3"/>
          <p:cNvSpPr>
            <a:spLocks noGrp="1"/>
          </p:cNvSpPr>
          <p:nvPr>
            <p:ph idx="1"/>
          </p:nvPr>
        </p:nvSpPr>
        <p:spPr>
          <a:prstGeom prst="rect">
            <a:avLst/>
          </a:prstGeom>
        </p:spPr>
        <p:txBody>
          <a:bodyPr/>
          <a:lstStyle/>
          <a:p>
            <a:pPr>
              <a:tabLst>
                <a:tab pos="461963" algn="l"/>
              </a:tabLst>
            </a:pPr>
            <a:r>
              <a:rPr lang="en-US" i="0" dirty="0"/>
              <a:t>A </a:t>
            </a:r>
            <a:r>
              <a:rPr lang="en-US" b="1" i="0" dirty="0"/>
              <a:t>schema</a:t>
            </a:r>
            <a:r>
              <a:rPr lang="en-US" i="0" dirty="0"/>
              <a:t> is a mental construct consisting of a cluster or collection of related concepts.</a:t>
            </a:r>
          </a:p>
          <a:p>
            <a:pPr>
              <a:tabLst>
                <a:tab pos="461963" algn="l"/>
              </a:tabLst>
            </a:pPr>
            <a:r>
              <a:rPr lang="en-US" dirty="0"/>
              <a:t>When a schema is activated, you are more likely to recall or think about concepts, memories, and emotions that are related to that schema (Canevello, 2020).</a:t>
            </a:r>
          </a:p>
        </p:txBody>
      </p:sp>
    </p:spTree>
    <p:extLst>
      <p:ext uri="{BB962C8B-B14F-4D97-AF65-F5344CB8AC3E}">
        <p14:creationId xmlns:p14="http://schemas.microsoft.com/office/powerpoint/2010/main" val="1161979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Role Schema</a:t>
            </a:r>
            <a:endParaRPr lang="en-US" sz="3200" b="1" dirty="0">
              <a:solidFill>
                <a:schemeClr val="accent1"/>
              </a:solidFill>
            </a:endParaRPr>
          </a:p>
        </p:txBody>
      </p:sp>
      <p:sp>
        <p:nvSpPr>
          <p:cNvPr id="13315" name="Rectangle 3"/>
          <p:cNvSpPr>
            <a:spLocks noGrp="1"/>
          </p:cNvSpPr>
          <p:nvPr>
            <p:ph idx="1"/>
          </p:nvPr>
        </p:nvSpPr>
        <p:spPr>
          <a:prstGeom prst="rect">
            <a:avLst/>
          </a:prstGeom>
        </p:spPr>
        <p:txBody>
          <a:bodyPr/>
          <a:lstStyle/>
          <a:p>
            <a:pPr>
              <a:tabLst>
                <a:tab pos="461963" algn="l"/>
              </a:tabLst>
            </a:pPr>
            <a:r>
              <a:rPr lang="en-US" i="0" dirty="0"/>
              <a:t>A </a:t>
            </a:r>
            <a:r>
              <a:rPr lang="en-US" b="1" i="0" dirty="0"/>
              <a:t>role schema </a:t>
            </a:r>
            <a:r>
              <a:rPr lang="en-US" i="0" dirty="0"/>
              <a:t>makes assumptions about how individuals in certain roles will behave.</a:t>
            </a:r>
          </a:p>
          <a:p>
            <a:pPr lvl="1">
              <a:tabLst>
                <a:tab pos="461963" algn="l"/>
              </a:tabLst>
            </a:pPr>
            <a:r>
              <a:rPr lang="en-US" u="sng" dirty="0"/>
              <a:t>Example</a:t>
            </a:r>
            <a:r>
              <a:rPr lang="en-US" dirty="0"/>
              <a:t>: When you meet someone who introduces themselves as a firefighter, your brain automatically activates the </a:t>
            </a:r>
            <a:r>
              <a:rPr lang="en-US" dirty="0">
                <a:effectLst/>
                <a:latin typeface="Calibri" panose="020F0502020204030204" pitchFamily="34" charset="0"/>
              </a:rPr>
              <a:t>"</a:t>
            </a:r>
            <a:r>
              <a:rPr lang="en-US" dirty="0"/>
              <a:t>firefighter schema</a:t>
            </a:r>
            <a:r>
              <a:rPr lang="en-US" dirty="0">
                <a:effectLst/>
                <a:latin typeface="Calibri" panose="020F0502020204030204" pitchFamily="34" charset="0"/>
              </a:rPr>
              <a:t>"</a:t>
            </a:r>
            <a:r>
              <a:rPr lang="en-US" dirty="0"/>
              <a:t> and begins making assumptions based on your past encounters and experiences with information related to firefighters. </a:t>
            </a:r>
          </a:p>
          <a:p>
            <a:pPr lvl="1">
              <a:tabLst>
                <a:tab pos="461963" algn="l"/>
              </a:tabLst>
            </a:pPr>
            <a:r>
              <a:rPr lang="en-US" dirty="0"/>
              <a:t>However, this may not always be accurate or attributable to the person you’ve just met.</a:t>
            </a:r>
          </a:p>
        </p:txBody>
      </p:sp>
    </p:spTree>
    <p:extLst>
      <p:ext uri="{BB962C8B-B14F-4D97-AF65-F5344CB8AC3E}">
        <p14:creationId xmlns:p14="http://schemas.microsoft.com/office/powerpoint/2010/main" val="724651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Event Schema</a:t>
            </a:r>
            <a:r>
              <a:rPr lang="en-US" b="1" baseline="-25000" dirty="0"/>
              <a:t>1</a:t>
            </a:r>
            <a:endParaRPr lang="en-US" sz="3200" b="1" baseline="-25000" dirty="0">
              <a:solidFill>
                <a:schemeClr val="accent1"/>
              </a:solidFill>
            </a:endParaRPr>
          </a:p>
        </p:txBody>
      </p:sp>
      <p:sp>
        <p:nvSpPr>
          <p:cNvPr id="13315" name="Rectangle 3"/>
          <p:cNvSpPr>
            <a:spLocks noGrp="1"/>
          </p:cNvSpPr>
          <p:nvPr>
            <p:ph idx="1"/>
          </p:nvPr>
        </p:nvSpPr>
        <p:spPr>
          <a:prstGeom prst="rect">
            <a:avLst/>
          </a:prstGeom>
        </p:spPr>
        <p:txBody>
          <a:bodyPr>
            <a:normAutofit/>
          </a:bodyPr>
          <a:lstStyle/>
          <a:p>
            <a:pPr>
              <a:tabLst>
                <a:tab pos="461963" algn="l"/>
              </a:tabLst>
            </a:pPr>
            <a:r>
              <a:rPr lang="en-US" dirty="0"/>
              <a:t>An </a:t>
            </a:r>
            <a:r>
              <a:rPr lang="en-US" b="1" dirty="0"/>
              <a:t>event schema</a:t>
            </a:r>
            <a:r>
              <a:rPr lang="en-US" dirty="0"/>
              <a:t>, also known as a </a:t>
            </a:r>
            <a:r>
              <a:rPr lang="en-US" b="1" dirty="0"/>
              <a:t>cognitive script</a:t>
            </a:r>
            <a:r>
              <a:rPr lang="en-US" dirty="0"/>
              <a:t>, is a set of behaviors that often go in a specific order and can feel like a routine.</a:t>
            </a:r>
          </a:p>
          <a:p>
            <a:pPr lvl="1">
              <a:tabLst>
                <a:tab pos="461963" algn="l"/>
              </a:tabLst>
            </a:pPr>
            <a:r>
              <a:rPr lang="en-US" u="sng" dirty="0"/>
              <a:t>Example</a:t>
            </a:r>
            <a:r>
              <a:rPr lang="en-US" dirty="0"/>
              <a:t>: Think about what you do when you walk into an elevator. First, the doors open, and you wait for exiting passengers to leave. Then, you step into the elevator, turn around to face the doors, and find the correct button to push. Since you expect the behaviors to go in this order, this is your cognitive script for getting on an elevator.</a:t>
            </a:r>
          </a:p>
        </p:txBody>
      </p:sp>
    </p:spTree>
    <p:extLst>
      <p:ext uri="{BB962C8B-B14F-4D97-AF65-F5344CB8AC3E}">
        <p14:creationId xmlns:p14="http://schemas.microsoft.com/office/powerpoint/2010/main" val="2256845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Event Schema</a:t>
            </a:r>
            <a:r>
              <a:rPr lang="en-US" b="1" baseline="-25000" dirty="0"/>
              <a:t>2</a:t>
            </a:r>
            <a:endParaRPr lang="en-US" sz="3200" b="1" baseline="-25000" dirty="0">
              <a:solidFill>
                <a:schemeClr val="accent1"/>
              </a:solidFill>
            </a:endParaRPr>
          </a:p>
        </p:txBody>
      </p:sp>
      <p:sp>
        <p:nvSpPr>
          <p:cNvPr id="13315" name="Rectangle 3"/>
          <p:cNvSpPr>
            <a:spLocks noGrp="1"/>
          </p:cNvSpPr>
          <p:nvPr>
            <p:ph idx="1"/>
          </p:nvPr>
        </p:nvSpPr>
        <p:spPr>
          <a:prstGeom prst="rect">
            <a:avLst/>
          </a:prstGeom>
        </p:spPr>
        <p:txBody>
          <a:bodyPr>
            <a:normAutofit/>
          </a:bodyPr>
          <a:lstStyle/>
          <a:p>
            <a:pPr>
              <a:tabLst>
                <a:tab pos="461963" algn="l"/>
              </a:tabLst>
            </a:pPr>
            <a:r>
              <a:rPr lang="en-US" dirty="0"/>
              <a:t>Because event schemata are automatic, they can be difficult to change.</a:t>
            </a:r>
          </a:p>
          <a:p>
            <a:pPr lvl="1">
              <a:tabLst>
                <a:tab pos="461963" algn="l"/>
              </a:tabLst>
            </a:pPr>
            <a:r>
              <a:rPr lang="en-US" u="sng" dirty="0"/>
              <a:t>Example</a:t>
            </a:r>
            <a:r>
              <a:rPr lang="en-US" dirty="0"/>
              <a:t>: While you are driving, you hear your phone’s notification sound. Typically, the event schema for hearing your phone ring involves finding and opening your phone. Without thinking, you may reach for your phone to do this, even though it is unsafe and inadvisable based on the context of you driving a car. </a:t>
            </a:r>
          </a:p>
        </p:txBody>
      </p:sp>
    </p:spTree>
    <p:extLst>
      <p:ext uri="{BB962C8B-B14F-4D97-AF65-F5344CB8AC3E}">
        <p14:creationId xmlns:p14="http://schemas.microsoft.com/office/powerpoint/2010/main" val="267580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What Is Cognition?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Cognition</a:t>
            </a:r>
            <a:r>
              <a:rPr lang="en-US" dirty="0"/>
              <a:t> is thinking; it encompasses the processes associated with perception, knowledge, problem solving, judgement, language, and memory.</a:t>
            </a:r>
          </a:p>
          <a:p>
            <a:r>
              <a:rPr lang="en-US" dirty="0"/>
              <a:t>Scientists who study cognition are searching for ways to understand how we integrate, organize, and utilize our conscious cognitive experiences without being aware of all of the unconscious work that our brains are doing (Kahneman, 2011; APA, 2022).</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6.1 Figure 7</a:t>
            </a:r>
            <a:endParaRPr lang="en-US" sz="3200" b="1" dirty="0">
              <a:solidFill>
                <a:schemeClr val="accent1"/>
              </a:solidFill>
            </a:endParaRPr>
          </a:p>
        </p:txBody>
      </p:sp>
      <p:sp>
        <p:nvSpPr>
          <p:cNvPr id="13315" name="Rectangle 3"/>
          <p:cNvSpPr>
            <a:spLocks noGrp="1"/>
          </p:cNvSpPr>
          <p:nvPr>
            <p:ph idx="1"/>
          </p:nvPr>
        </p:nvSpPr>
        <p:spPr>
          <a:xfrm>
            <a:off x="461387" y="5410200"/>
            <a:ext cx="8611437" cy="441960"/>
          </a:xfrm>
          <a:prstGeom prst="rect">
            <a:avLst/>
          </a:prstGeom>
        </p:spPr>
        <p:txBody>
          <a:bodyPr>
            <a:normAutofit/>
          </a:bodyPr>
          <a:lstStyle/>
          <a:p>
            <a:pPr marL="0" indent="0">
              <a:buNone/>
              <a:tabLst>
                <a:tab pos="461963" algn="l"/>
              </a:tabLst>
            </a:pPr>
            <a:r>
              <a:rPr lang="en-US" sz="1400" i="0" dirty="0"/>
              <a:t>Caption: Using your phone while driving is dangerous, but it is a difficult event schema for some people to resist.</a:t>
            </a:r>
          </a:p>
        </p:txBody>
      </p:sp>
      <p:pic>
        <p:nvPicPr>
          <p:cNvPr id="3" name="Content Placeholder 7" descr="A person driving a car holds a cell phone in his right hand.">
            <a:extLst>
              <a:ext uri="{FF2B5EF4-FFF2-40B4-BE49-F238E27FC236}">
                <a16:creationId xmlns:a16="http://schemas.microsoft.com/office/drawing/2014/main" id="{DBC1CEA8-12B7-60D2-E417-72F15546FC0E}"/>
              </a:ext>
            </a:extLst>
          </p:cNvPr>
          <p:cNvPicPr>
            <a:picLocks noChangeAspect="1"/>
          </p:cNvPicPr>
          <p:nvPr/>
        </p:nvPicPr>
        <p:blipFill rotWithShape="1">
          <a:blip r:embed="rId2"/>
          <a:srcRect t="1235"/>
          <a:stretch/>
        </p:blipFill>
        <p:spPr>
          <a:xfrm>
            <a:off x="870019" y="1097280"/>
            <a:ext cx="7403123" cy="4112846"/>
          </a:xfrm>
          <a:prstGeom prst="rect">
            <a:avLst/>
          </a:prstGeom>
          <a:noFill/>
        </p:spPr>
      </p:pic>
    </p:spTree>
    <p:extLst>
      <p:ext uri="{BB962C8B-B14F-4D97-AF65-F5344CB8AC3E}">
        <p14:creationId xmlns:p14="http://schemas.microsoft.com/office/powerpoint/2010/main" val="4141018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358640"/>
          </a:xfrm>
        </p:spPr>
        <p:txBody>
          <a:bodyPr>
            <a:normAutofit/>
          </a:bodyPr>
          <a:lstStyle/>
          <a:p>
            <a:r>
              <a:rPr lang="en-US" dirty="0"/>
              <a:t>Which of the following </a:t>
            </a:r>
            <a:r>
              <a:rPr lang="en-US" i="1" dirty="0"/>
              <a:t>best</a:t>
            </a:r>
            <a:r>
              <a:rPr lang="en-US" dirty="0"/>
              <a:t> represents an event schema/cognitive script?</a:t>
            </a:r>
          </a:p>
          <a:p>
            <a:endParaRPr lang="en-US" dirty="0"/>
          </a:p>
          <a:p>
            <a:pPr marL="457200" indent="-457200">
              <a:buFont typeface="Courier New" panose="02070309020205020404" pitchFamily="49" charset="0"/>
              <a:buChar char="o"/>
            </a:pPr>
            <a:r>
              <a:rPr lang="en-US" dirty="0"/>
              <a:t>Jonte knows that a lizard is a reptile.</a:t>
            </a:r>
          </a:p>
          <a:p>
            <a:pPr marL="457200" indent="-457200">
              <a:buFont typeface="Courier New" panose="02070309020205020404" pitchFamily="49" charset="0"/>
              <a:buChar char="o"/>
            </a:pPr>
            <a:r>
              <a:rPr lang="en-US" dirty="0"/>
              <a:t>Homer thinks that a man he meets is not going to be talkative because he is an accountant.</a:t>
            </a:r>
          </a:p>
          <a:p>
            <a:pPr marL="457200" indent="-457200">
              <a:buFont typeface="Courier New" panose="02070309020205020404" pitchFamily="49" charset="0"/>
              <a:buChar char="o"/>
            </a:pPr>
            <a:r>
              <a:rPr lang="en-US" dirty="0"/>
              <a:t>Juan knows that he leaves for work after he finishes pouring his coffee.</a:t>
            </a:r>
          </a:p>
        </p:txBody>
      </p:sp>
    </p:spTree>
    <p:extLst>
      <p:ext uri="{BB962C8B-B14F-4D97-AF65-F5344CB8AC3E}">
        <p14:creationId xmlns:p14="http://schemas.microsoft.com/office/powerpoint/2010/main" val="1933572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Summary</a:t>
            </a:r>
            <a:endParaRPr lang="en-US" sz="3200" b="1" dirty="0">
              <a:solidFill>
                <a:schemeClr val="accent1"/>
              </a:solidFill>
            </a:endParaRPr>
          </a:p>
        </p:txBody>
      </p:sp>
      <p:sp>
        <p:nvSpPr>
          <p:cNvPr id="13315"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t>Cognitive psychology is the study of cognition, or the brain</a:t>
            </a:r>
            <a:r>
              <a:rPr lang="en-US" dirty="0">
                <a:solidFill>
                  <a:srgbClr val="182F58"/>
                </a:solidFill>
                <a:effectLst/>
                <a:latin typeface="Calibri" panose="020F0502020204030204" pitchFamily="34" charset="0"/>
              </a:rPr>
              <a:t>'</a:t>
            </a:r>
            <a:r>
              <a:rPr lang="en-US" dirty="0"/>
              <a:t>s ability to think, perceive, plan, analyze, and remember.</a:t>
            </a:r>
          </a:p>
          <a:p>
            <a:pPr>
              <a:tabLst>
                <a:tab pos="461963" algn="l"/>
              </a:tabLst>
            </a:pPr>
            <a:r>
              <a:rPr lang="en-US" dirty="0"/>
              <a:t>Concepts and their corresponding prototypes help us quickly organize our thinking by creating categories into which we can sort new information.</a:t>
            </a:r>
          </a:p>
          <a:p>
            <a:pPr>
              <a:tabLst>
                <a:tab pos="461963" algn="l"/>
              </a:tabLst>
            </a:pPr>
            <a:r>
              <a:rPr lang="en-US" dirty="0"/>
              <a:t>Schemata are clusters of related concepts; some involve routines of thought and behavior that help us function properly in various situations without having to actively think about them.</a:t>
            </a:r>
          </a:p>
          <a:p>
            <a:pPr>
              <a:tabLst>
                <a:tab pos="461963" algn="l"/>
              </a:tabLst>
            </a:pPr>
            <a:r>
              <a:rPr lang="en-US" dirty="0"/>
              <a:t>Schemata also show up in social situations and routines of daily behavior.</a:t>
            </a:r>
          </a:p>
        </p:txBody>
      </p:sp>
    </p:spTree>
    <p:extLst>
      <p:ext uri="{BB962C8B-B14F-4D97-AF65-F5344CB8AC3E}">
        <p14:creationId xmlns:p14="http://schemas.microsoft.com/office/powerpoint/2010/main" val="3546045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Cognition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Exceptionally complex, cognition is an essential feature of human consciousness, yet not all aspects of cognition are consciously experienced.</a:t>
            </a:r>
          </a:p>
          <a:p>
            <a:pPr lvl="1"/>
            <a:r>
              <a:rPr lang="en-US" u="sng" dirty="0"/>
              <a:t>Example</a:t>
            </a:r>
            <a:r>
              <a:rPr lang="en-US" dirty="0"/>
              <a:t>: Upon waking each morning, you begin contemplating the tasks you must complete that day. In what order should you run your errands? Should you go to the gym, the grocery store, or the library first? Can you get these things done before class, or will they need to wait? These thoughts are one example of cognition at work.</a:t>
            </a:r>
          </a:p>
        </p:txBody>
      </p:sp>
    </p:spTree>
    <p:extLst>
      <p:ext uri="{BB962C8B-B14F-4D97-AF65-F5344CB8AC3E}">
        <p14:creationId xmlns:p14="http://schemas.microsoft.com/office/powerpoint/2010/main" val="127972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Cognitive Psychology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b="1" dirty="0"/>
              <a:t>Cognitive psychology </a:t>
            </a:r>
            <a:r>
              <a:rPr lang="en-US" dirty="0"/>
              <a:t>is the field of psychology dedicated to examining how people think.</a:t>
            </a:r>
          </a:p>
          <a:p>
            <a:pPr lvl="1"/>
            <a:r>
              <a:rPr lang="en-US" dirty="0"/>
              <a:t>It attempts to explain how and why we think the way we do by studying the interactions among human thinking, emotion, creativity, language, and problem solving, in addition to other cognitive processes.</a:t>
            </a:r>
          </a:p>
          <a:p>
            <a:pPr marL="457200" lvl="1" indent="-457200">
              <a:buFont typeface="Arial" panose="020B0604020202020204" pitchFamily="34" charset="0"/>
              <a:buChar char="•"/>
            </a:pPr>
            <a:r>
              <a:rPr lang="en-US" dirty="0">
                <a:solidFill>
                  <a:srgbClr val="182F58"/>
                </a:solidFill>
              </a:rPr>
              <a:t>Cognitive psychologists strive to determine and measure different types of intelligence, why some people are better at problem solving than others, how emotional intelligence affects success in the workplace, and how we organize information gathered from our environments into meaningful categories of thought.</a:t>
            </a:r>
          </a:p>
        </p:txBody>
      </p:sp>
    </p:spTree>
    <p:extLst>
      <p:ext uri="{BB962C8B-B14F-4D97-AF65-F5344CB8AC3E}">
        <p14:creationId xmlns:p14="http://schemas.microsoft.com/office/powerpoint/2010/main" val="2610934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Sensations, Emotions, Memories, And Thoughts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The human senses serve as the interface between the mind and the external environment, receiving stimuli and translating it into nervous impulses that are processed in the brain.</a:t>
            </a:r>
          </a:p>
          <a:p>
            <a:pPr lvl="1"/>
            <a:r>
              <a:rPr lang="en-US" dirty="0"/>
              <a:t>The brain uses the relevant pieces to create sensory memory, which can lead to thoughts.</a:t>
            </a:r>
          </a:p>
          <a:p>
            <a:pPr lvl="1"/>
            <a:r>
              <a:rPr lang="en-US" dirty="0"/>
              <a:t>Thoughts can be expressed or stored in memory for future use. </a:t>
            </a:r>
          </a:p>
          <a:p>
            <a:pPr lvl="1"/>
            <a:r>
              <a:rPr lang="en-US" dirty="0"/>
              <a:t>When thoughts are formed, the brain also pulls information from emotions and memories to bring into consciousness.</a:t>
            </a:r>
          </a:p>
        </p:txBody>
      </p:sp>
    </p:spTree>
    <p:extLst>
      <p:ext uri="{BB962C8B-B14F-4D97-AF65-F5344CB8AC3E}">
        <p14:creationId xmlns:p14="http://schemas.microsoft.com/office/powerpoint/2010/main" val="112468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6.1 Figure 2</a:t>
            </a:r>
            <a:endParaRPr lang="en-US" sz="3200" b="1" dirty="0">
              <a:solidFill>
                <a:schemeClr val="accent1"/>
              </a:solidFill>
            </a:endParaRPr>
          </a:p>
        </p:txBody>
      </p:sp>
      <p:sp>
        <p:nvSpPr>
          <p:cNvPr id="13315" name="Rectangle 3"/>
          <p:cNvSpPr>
            <a:spLocks noGrp="1"/>
          </p:cNvSpPr>
          <p:nvPr>
            <p:ph idx="1"/>
          </p:nvPr>
        </p:nvSpPr>
        <p:spPr>
          <a:xfrm>
            <a:off x="457200" y="5486400"/>
            <a:ext cx="8229600" cy="365760"/>
          </a:xfrm>
          <a:prstGeom prst="rect">
            <a:avLst/>
          </a:prstGeom>
        </p:spPr>
        <p:txBody>
          <a:bodyPr>
            <a:normAutofit fontScale="40000" lnSpcReduction="20000"/>
          </a:bodyPr>
          <a:lstStyle/>
          <a:p>
            <a:pPr marL="0" indent="0">
              <a:buNone/>
              <a:tabLst>
                <a:tab pos="461963" algn="l"/>
              </a:tabLst>
            </a:pPr>
            <a:r>
              <a:rPr lang="en-US" i="0" dirty="0"/>
              <a:t>Caption: Sensations and information are received by our brains, filtered through emotions and memories, and processed to become thoughts.</a:t>
            </a:r>
          </a:p>
        </p:txBody>
      </p:sp>
      <p:pic>
        <p:nvPicPr>
          <p:cNvPr id="2" name="Content Placeholder 9" descr="A graphic showing that information/sensations inform emotions/memories which inform thoughts">
            <a:extLst>
              <a:ext uri="{FF2B5EF4-FFF2-40B4-BE49-F238E27FC236}">
                <a16:creationId xmlns:a16="http://schemas.microsoft.com/office/drawing/2014/main" id="{83116D07-63C0-E33C-4B66-1E640298086D}"/>
              </a:ext>
            </a:extLst>
          </p:cNvPr>
          <p:cNvPicPr>
            <a:picLocks noChangeAspect="1"/>
          </p:cNvPicPr>
          <p:nvPr/>
        </p:nvPicPr>
        <p:blipFill>
          <a:blip r:embed="rId2"/>
          <a:stretch>
            <a:fillRect/>
          </a:stretch>
        </p:blipFill>
        <p:spPr>
          <a:xfrm>
            <a:off x="838200" y="1097280"/>
            <a:ext cx="7569200" cy="425767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Concepts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Concepts</a:t>
            </a:r>
            <a:r>
              <a:rPr lang="en-US" dirty="0"/>
              <a:t> are categories or groupings of linguistic information, images, ideas, or memories, such as life experiences. </a:t>
            </a:r>
          </a:p>
          <a:p>
            <a:pPr marL="457200" lvl="1" indent="-457200">
              <a:buFont typeface="Arial" panose="020B0604020202020204" pitchFamily="34" charset="0"/>
              <a:buChar char="•"/>
            </a:pPr>
            <a:r>
              <a:rPr lang="en-US" dirty="0">
                <a:solidFill>
                  <a:srgbClr val="182F58"/>
                </a:solidFill>
              </a:rPr>
              <a:t>Like </a:t>
            </a:r>
            <a:r>
              <a:rPr lang="en-US" dirty="0">
                <a:solidFill>
                  <a:srgbClr val="182F58"/>
                </a:solidFill>
                <a:effectLst/>
                <a:latin typeface="Calibri" panose="020F0502020204030204" pitchFamily="34" charset="0"/>
              </a:rPr>
              <a:t>"</a:t>
            </a:r>
            <a:r>
              <a:rPr lang="en-US" dirty="0">
                <a:solidFill>
                  <a:srgbClr val="182F58"/>
                </a:solidFill>
              </a:rPr>
              <a:t>big ideas,</a:t>
            </a:r>
            <a:r>
              <a:rPr lang="en-US" dirty="0">
                <a:solidFill>
                  <a:srgbClr val="182F58"/>
                </a:solidFill>
                <a:effectLst/>
                <a:latin typeface="Calibri" panose="020F0502020204030204" pitchFamily="34" charset="0"/>
              </a:rPr>
              <a:t>"</a:t>
            </a:r>
            <a:r>
              <a:rPr lang="en-US" dirty="0">
                <a:solidFill>
                  <a:srgbClr val="182F58"/>
                </a:solidFill>
              </a:rPr>
              <a:t> we use concepts to see relationships among different elements of our experiences and keep the information organized and accessible in our minds.</a:t>
            </a:r>
          </a:p>
          <a:p>
            <a:pPr lvl="1"/>
            <a:r>
              <a:rPr lang="en-US" u="sng" dirty="0"/>
              <a:t>Example</a:t>
            </a:r>
            <a:r>
              <a:rPr lang="en-US" dirty="0"/>
              <a:t>: Mammals are a group of animals that have fur, produce milk, and the females carry the species.</a:t>
            </a:r>
          </a:p>
        </p:txBody>
      </p:sp>
    </p:spTree>
    <p:extLst>
      <p:ext uri="{BB962C8B-B14F-4D97-AF65-F5344CB8AC3E}">
        <p14:creationId xmlns:p14="http://schemas.microsoft.com/office/powerpoint/2010/main" val="4212054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Concepts</a:t>
            </a:r>
            <a:r>
              <a:rPr lang="en-US" dirty="0"/>
              <a:t> And Semantic Memory</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dirty="0"/>
              <a:t>Concepts are informed by our semantic memory and are present in every aspect of our lives. They are discussed explicitly in the classroom. </a:t>
            </a:r>
          </a:p>
          <a:p>
            <a:pPr lvl="1"/>
            <a:r>
              <a:rPr lang="en-US" u="sng" dirty="0"/>
              <a:t>Example</a:t>
            </a:r>
            <a:r>
              <a:rPr lang="en-US" dirty="0"/>
              <a:t>: When you study U.S. history, you learn about more than just individual events that occurred in the past; you absorb a large quantity of information by listening to and participating in discussions, examining maps, and reading first-hand accounts of people</a:t>
            </a:r>
            <a:r>
              <a:rPr lang="en-US" dirty="0">
                <a:effectLst/>
                <a:latin typeface="Calibri" panose="020F0502020204030204" pitchFamily="34" charset="0"/>
              </a:rPr>
              <a:t>'</a:t>
            </a:r>
            <a:r>
              <a:rPr lang="en-US" dirty="0"/>
              <a:t>s lives.</a:t>
            </a:r>
          </a:p>
          <a:p>
            <a:pPr lvl="2"/>
            <a:r>
              <a:rPr lang="en-US" dirty="0">
                <a:solidFill>
                  <a:srgbClr val="2B7799"/>
                </a:solidFill>
              </a:rPr>
              <a:t>In the process, your brain gathers details that inform and refine your understanding of related concepts, like democracy, power, and freedom.</a:t>
            </a:r>
          </a:p>
        </p:txBody>
      </p:sp>
    </p:spTree>
    <p:extLst>
      <p:ext uri="{BB962C8B-B14F-4D97-AF65-F5344CB8AC3E}">
        <p14:creationId xmlns:p14="http://schemas.microsoft.com/office/powerpoint/2010/main" val="130136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Concept Types And Prevalence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10000"/>
          </a:bodyPr>
          <a:lstStyle/>
          <a:p>
            <a:r>
              <a:rPr lang="en-US" dirty="0"/>
              <a:t>Concepts can be complex and abstract or more concrete.</a:t>
            </a:r>
          </a:p>
          <a:p>
            <a:pPr lvl="1"/>
            <a:r>
              <a:rPr lang="en-US" dirty="0"/>
              <a:t>Complex/abstract: justice; Piaget</a:t>
            </a:r>
            <a:r>
              <a:rPr lang="en-US" dirty="0">
                <a:effectLst/>
                <a:latin typeface="Calibri" panose="020F0502020204030204" pitchFamily="34" charset="0"/>
              </a:rPr>
              <a:t>'</a:t>
            </a:r>
            <a:r>
              <a:rPr lang="en-US" dirty="0"/>
              <a:t>s stages of development</a:t>
            </a:r>
          </a:p>
          <a:p>
            <a:pPr lvl="1"/>
            <a:r>
              <a:rPr lang="en-US" dirty="0"/>
              <a:t>Concrete: types of birds</a:t>
            </a:r>
          </a:p>
          <a:p>
            <a:r>
              <a:rPr lang="en-US" dirty="0"/>
              <a:t>Some concepts are agreed upon by many people; others are personal and individualized.</a:t>
            </a:r>
          </a:p>
          <a:p>
            <a:pPr lvl="1"/>
            <a:r>
              <a:rPr lang="en-US" dirty="0"/>
              <a:t>Collective agreement: tolerance</a:t>
            </a:r>
          </a:p>
          <a:p>
            <a:pPr lvl="1"/>
            <a:r>
              <a:rPr lang="en-US" dirty="0"/>
              <a:t>Individual: characteristics of your ideal friend, or your family</a:t>
            </a:r>
            <a:r>
              <a:rPr lang="en-US" dirty="0">
                <a:effectLst/>
                <a:latin typeface="Calibri" panose="020F0502020204030204" pitchFamily="34" charset="0"/>
              </a:rPr>
              <a:t>'</a:t>
            </a:r>
            <a:r>
              <a:rPr lang="en-US" dirty="0"/>
              <a:t>s birthday traditions</a:t>
            </a:r>
          </a:p>
          <a:p>
            <a:r>
              <a:rPr lang="en-US" dirty="0"/>
              <a:t>Concepts touch every aspect of our lives, from daily routines to guiding principles behind how governments function.</a:t>
            </a:r>
          </a:p>
        </p:txBody>
      </p:sp>
    </p:spTree>
    <p:extLst>
      <p:ext uri="{BB962C8B-B14F-4D97-AF65-F5344CB8AC3E}">
        <p14:creationId xmlns:p14="http://schemas.microsoft.com/office/powerpoint/2010/main" val="234290616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1599</TotalTime>
  <Words>1505</Words>
  <Application>Microsoft Office PowerPoint</Application>
  <PresentationFormat>On-screen Show (4:3)</PresentationFormat>
  <Paragraphs>84</Paragraphs>
  <Slides>23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Aptos</vt:lpstr>
      <vt:lpstr>Century Gothic</vt:lpstr>
      <vt:lpstr>Courier New</vt:lpstr>
      <vt:lpstr>Aptos Display</vt:lpstr>
      <vt:lpstr>Office Theme</vt:lpstr>
      <vt:lpstr>1_Office Theme</vt:lpstr>
      <vt:lpstr>Lesson 6.1</vt:lpstr>
      <vt:lpstr>What Is Cognition?</vt:lpstr>
      <vt:lpstr>Cognition</vt:lpstr>
      <vt:lpstr>Cognitive Psychology</vt:lpstr>
      <vt:lpstr>Sensations, Emotions, Memories, And Thoughts</vt:lpstr>
      <vt:lpstr>Lesson 6.1 Figure 2</vt:lpstr>
      <vt:lpstr>Concepts</vt:lpstr>
      <vt:lpstr>Concepts And Semantic Memory</vt:lpstr>
      <vt:lpstr>Concept Types And Prevalence</vt:lpstr>
      <vt:lpstr>Prototypes</vt:lpstr>
      <vt:lpstr>Lesson 6.1 Figure 3</vt:lpstr>
      <vt:lpstr>Natural Concepts</vt:lpstr>
      <vt:lpstr>Figure 5</vt:lpstr>
      <vt:lpstr>Artificial Concepts1</vt:lpstr>
      <vt:lpstr>Artificial Concepts2</vt:lpstr>
      <vt:lpstr>Schema</vt:lpstr>
      <vt:lpstr>Role Schema</vt:lpstr>
      <vt:lpstr>Event Schema1</vt:lpstr>
      <vt:lpstr>Event Schema2</vt:lpstr>
      <vt:lpstr>Lesson 6.1 Figure 7</vt:lpstr>
      <vt:lpstr>On Your Own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6.1 What is Cognition</dc:title>
  <dc:creator>Hawkes Learning</dc:creator>
  <cp:keywords>Psychology</cp:keywords>
  <cp:lastModifiedBy>Talissa Nahass</cp:lastModifiedBy>
  <cp:revision>180</cp:revision>
  <dcterms:created xsi:type="dcterms:W3CDTF">2013-04-26T14:43:13Z</dcterms:created>
  <dcterms:modified xsi:type="dcterms:W3CDTF">2024-07-23T19:51:20Z</dcterms:modified>
  <cp:category>Psychology</cp:category>
</cp:coreProperties>
</file>