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2"/>
  </p:notesMasterIdLst>
  <p:handoutMasterIdLst>
    <p:handoutMasterId r:id="rId23"/>
  </p:handoutMasterIdLst>
  <p:sldIdLst>
    <p:sldId id="272" r:id="rId3"/>
    <p:sldId id="273" r:id="rId4"/>
    <p:sldId id="274" r:id="rId5"/>
    <p:sldId id="275" r:id="rId6"/>
    <p:sldId id="276" r:id="rId7"/>
    <p:sldId id="278" r:id="rId8"/>
    <p:sldId id="279" r:id="rId9"/>
    <p:sldId id="280" r:id="rId10"/>
    <p:sldId id="282" r:id="rId11"/>
    <p:sldId id="281" r:id="rId12"/>
    <p:sldId id="285" r:id="rId13"/>
    <p:sldId id="268" r:id="rId14"/>
    <p:sldId id="284" r:id="rId15"/>
    <p:sldId id="283" r:id="rId16"/>
    <p:sldId id="287" r:id="rId17"/>
    <p:sldId id="286" r:id="rId18"/>
    <p:sldId id="289" r:id="rId19"/>
    <p:sldId id="288" r:id="rId20"/>
    <p:sldId id="318"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99"/>
    <a:srgbClr val="182F58"/>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ECD59712-5913-2397-5A3A-5BE729DA77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200" y="326885"/>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1522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85233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60677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85477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83367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0282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9146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2107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01074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13043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54007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75883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25736958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6.2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Language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Language And Thought</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600" dirty="0"/>
              <a:t>When we speak one language, we agree that words are representations of ideas, people, places, and events. </a:t>
            </a:r>
          </a:p>
          <a:p>
            <a:r>
              <a:rPr lang="en-US" sz="2600" dirty="0"/>
              <a:t>The given language that children learn is connected to their culture and surroundings.</a:t>
            </a:r>
          </a:p>
          <a:p>
            <a:pPr lvl="1"/>
            <a:r>
              <a:rPr lang="en-US" sz="2400" dirty="0"/>
              <a:t>But can words themselves shape the way we think about things?</a:t>
            </a:r>
          </a:p>
        </p:txBody>
      </p:sp>
    </p:spTree>
    <p:extLst>
      <p:ext uri="{BB962C8B-B14F-4D97-AF65-F5344CB8AC3E}">
        <p14:creationId xmlns:p14="http://schemas.microsoft.com/office/powerpoint/2010/main" val="255106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615441"/>
          </a:xfrm>
        </p:spPr>
        <p:txBody>
          <a:bodyPr/>
          <a:lstStyle/>
          <a:p>
            <a:r>
              <a:rPr lang="en-US" dirty="0"/>
              <a:t>What are your thoughts on if language can limit thought?</a:t>
            </a:r>
          </a:p>
          <a:p>
            <a:r>
              <a:rPr lang="en-US" dirty="0"/>
              <a:t>Do you think this is possible? Why or why not?</a:t>
            </a:r>
          </a:p>
        </p:txBody>
      </p:sp>
    </p:spTree>
    <p:extLst>
      <p:ext uri="{BB962C8B-B14F-4D97-AF65-F5344CB8AC3E}">
        <p14:creationId xmlns:p14="http://schemas.microsoft.com/office/powerpoint/2010/main" val="349278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What Do You Think?</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5181600" cy="4434840"/>
          </a:xfrm>
        </p:spPr>
        <p:txBody>
          <a:bodyPr>
            <a:normAutofit fontScale="70000" lnSpcReduction="20000"/>
          </a:bodyPr>
          <a:lstStyle/>
          <a:p>
            <a:r>
              <a:rPr lang="en-US" dirty="0"/>
              <a:t>Think about what you know of other languages; perhaps you even speak multiple languages. You may know a few words that are not translatable from their original language into English. </a:t>
            </a:r>
          </a:p>
          <a:p>
            <a:endParaRPr lang="en-US" dirty="0"/>
          </a:p>
          <a:p>
            <a:r>
              <a:rPr lang="en-US" dirty="0"/>
              <a:t>For example, the Japanese word </a:t>
            </a:r>
            <a:r>
              <a:rPr lang="en-US" i="1" dirty="0"/>
              <a:t>age-otori: </a:t>
            </a:r>
            <a:r>
              <a:rPr lang="en-US" dirty="0"/>
              <a:t>to look worse after a haircut. The word expresses many meanings/feelings, including regret, sadness, yearning, and self-doubt. There is no single word in English that includes all of those emotions in a single description.</a:t>
            </a:r>
          </a:p>
          <a:p>
            <a:endParaRPr lang="en-US" dirty="0"/>
          </a:p>
          <a:p>
            <a:r>
              <a:rPr lang="en-US" dirty="0"/>
              <a:t>What do you think? Do words such as </a:t>
            </a:r>
            <a:r>
              <a:rPr lang="en-US" i="1" dirty="0"/>
              <a:t>age-otori</a:t>
            </a:r>
            <a:r>
              <a:rPr lang="en-US" dirty="0"/>
              <a:t> indicate that different languages produce different patterns of thought in people? </a:t>
            </a:r>
          </a:p>
        </p:txBody>
      </p:sp>
      <p:pic>
        <p:nvPicPr>
          <p:cNvPr id="4" name="Picture 3" descr="Two paintings depict the concept of saudade">
            <a:extLst>
              <a:ext uri="{FF2B5EF4-FFF2-40B4-BE49-F238E27FC236}">
                <a16:creationId xmlns:a16="http://schemas.microsoft.com/office/drawing/2014/main" id="{729DD17E-0406-C4A6-770C-CBC9DDDC2B93}"/>
              </a:ext>
            </a:extLst>
          </p:cNvPr>
          <p:cNvPicPr>
            <a:picLocks noChangeAspect="1"/>
          </p:cNvPicPr>
          <p:nvPr/>
        </p:nvPicPr>
        <p:blipFill rotWithShape="1">
          <a:blip r:embed="rId3"/>
          <a:srcRect l="19081" r="18144"/>
          <a:stretch/>
        </p:blipFill>
        <p:spPr>
          <a:xfrm>
            <a:off x="5791200" y="1828800"/>
            <a:ext cx="3233361" cy="2895798"/>
          </a:xfrm>
          <a:prstGeom prst="rect">
            <a:avLst/>
          </a:prstGeom>
        </p:spPr>
      </p:pic>
      <p:sp>
        <p:nvSpPr>
          <p:cNvPr id="5" name="TextBox 4">
            <a:extLst>
              <a:ext uri="{FF2B5EF4-FFF2-40B4-BE49-F238E27FC236}">
                <a16:creationId xmlns:a16="http://schemas.microsoft.com/office/drawing/2014/main" id="{007BA34C-DB0D-7243-B94E-57152DDF642C}"/>
              </a:ext>
            </a:extLst>
          </p:cNvPr>
          <p:cNvSpPr txBox="1"/>
          <p:nvPr/>
        </p:nvSpPr>
        <p:spPr>
          <a:xfrm>
            <a:off x="7162800" y="4711200"/>
            <a:ext cx="625492" cy="253916"/>
          </a:xfrm>
          <a:prstGeom prst="rect">
            <a:avLst/>
          </a:prstGeom>
          <a:noFill/>
        </p:spPr>
        <p:txBody>
          <a:bodyPr wrap="none" rtlCol="0">
            <a:spAutoFit/>
          </a:bodyPr>
          <a:lstStyle/>
          <a:p>
            <a:r>
              <a:rPr lang="en-US" sz="1050" dirty="0">
                <a:solidFill>
                  <a:srgbClr val="182F58"/>
                </a:solidFill>
              </a:rPr>
              <a:t>Figure 3</a:t>
            </a:r>
          </a:p>
        </p:txBody>
      </p:sp>
    </p:spTree>
    <p:extLst>
      <p:ext uri="{BB962C8B-B14F-4D97-AF65-F5344CB8AC3E}">
        <p14:creationId xmlns:p14="http://schemas.microsoft.com/office/powerpoint/2010/main" val="20696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Edward Sapir and Benjamin Lee </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dirty="0"/>
              <a:t>Edward Sapir and Benjamin Lee wanted to understand how the language habits of a community encourage members of that community to interpret language in a particular manner.</a:t>
            </a:r>
          </a:p>
          <a:p>
            <a:pPr lvl="1"/>
            <a:r>
              <a:rPr lang="en-US" sz="2400" dirty="0"/>
              <a:t>They proposed that language determines thought, suggesting, for example, that a person whose community language did not have past-tense verbs would have difficulty thinking about the past (Whorf, 1956).</a:t>
            </a:r>
          </a:p>
          <a:p>
            <a:pPr lvl="1"/>
            <a:r>
              <a:rPr lang="en-US" sz="2400" dirty="0"/>
              <a:t>Researchers have since identified this view as too absolute, pointing out a lack of empiricism (Abler, 2013; Boroditsky, 2011; van Troyer, 1994).</a:t>
            </a:r>
          </a:p>
        </p:txBody>
      </p:sp>
    </p:spTree>
    <p:extLst>
      <p:ext uri="{BB962C8B-B14F-4D97-AF65-F5344CB8AC3E}">
        <p14:creationId xmlns:p14="http://schemas.microsoft.com/office/powerpoint/2010/main" val="250206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Linguistic</a:t>
            </a:r>
            <a:r>
              <a:rPr lang="en-US" b="1" baseline="30000" dirty="0"/>
              <a:t> </a:t>
            </a:r>
            <a:r>
              <a:rPr lang="en-US" dirty="0"/>
              <a:t>Determinism</a:t>
            </a:r>
            <a:r>
              <a:rPr lang="en-US"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sz="2400" dirty="0"/>
              <a:t>Language may indeed influence the way that we think, an idea known as linguistic determinism. </a:t>
            </a:r>
          </a:p>
          <a:p>
            <a:r>
              <a:rPr lang="en-US" sz="2400" dirty="0"/>
              <a:t>One recent demonstration of this phenomenon involved differences in the way that English and Mandarin Chinese speakers talk and think about time.</a:t>
            </a:r>
          </a:p>
          <a:p>
            <a:pPr lvl="1"/>
            <a:r>
              <a:rPr lang="en-US" sz="2400" dirty="0"/>
              <a:t>English speakers tend to use terms that describe changes along a horizontal dimension ("I</a:t>
            </a:r>
            <a:r>
              <a:rPr lang="en-US" sz="2400" dirty="0">
                <a:effectLst/>
                <a:latin typeface="Calibri" panose="020F0502020204030204" pitchFamily="34" charset="0"/>
              </a:rPr>
              <a:t>'</a:t>
            </a:r>
            <a:r>
              <a:rPr lang="en-US" sz="2400" dirty="0"/>
              <a:t>m running behind"; "Don't get ahead of yourself").</a:t>
            </a:r>
          </a:p>
          <a:p>
            <a:pPr lvl="1"/>
            <a:r>
              <a:rPr lang="en-US" sz="2400" dirty="0"/>
              <a:t>Mandarin Chinese speakers also describe time in horizontal terms, but it is not uncommon to also use terms associated with a vertical arrangement (the past might be described as being "up" and the future as being "down").</a:t>
            </a:r>
          </a:p>
          <a:p>
            <a:pPr lvl="1"/>
            <a:endParaRPr lang="en-US" sz="2400" dirty="0"/>
          </a:p>
        </p:txBody>
      </p:sp>
    </p:spTree>
    <p:extLst>
      <p:ext uri="{BB962C8B-B14F-4D97-AF65-F5344CB8AC3E}">
        <p14:creationId xmlns:p14="http://schemas.microsoft.com/office/powerpoint/2010/main" val="277598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Linguistic</a:t>
            </a:r>
            <a:r>
              <a:rPr lang="en-US" b="1" baseline="30000" dirty="0"/>
              <a:t> </a:t>
            </a:r>
            <a:r>
              <a:rPr lang="en-US" dirty="0"/>
              <a:t>Determinism</a:t>
            </a:r>
            <a:r>
              <a:rPr lang="en-US"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dirty="0"/>
              <a:t>It turns out that these differences in language translate into differences in performance on cognitive tests designed to measure how quickly an individual can recognize temporal relationships.</a:t>
            </a:r>
          </a:p>
          <a:p>
            <a:pPr lvl="1"/>
            <a:r>
              <a:rPr lang="en-US" sz="2400" dirty="0"/>
              <a:t>Specifically, when given a series of tasks with vertical priming, Mandarin Chinese speakers were faster at recognizing temporal relationships between months.</a:t>
            </a:r>
          </a:p>
          <a:p>
            <a:pPr lvl="1"/>
            <a:r>
              <a:rPr lang="en-US" sz="2400" dirty="0"/>
              <a:t>Indeed, Boroditsky (2001) sees these results as suggesting that "habits in language encourage habits in thought" (p. 12).</a:t>
            </a:r>
          </a:p>
        </p:txBody>
      </p:sp>
    </p:spTree>
    <p:extLst>
      <p:ext uri="{BB962C8B-B14F-4D97-AF65-F5344CB8AC3E}">
        <p14:creationId xmlns:p14="http://schemas.microsoft.com/office/powerpoint/2010/main" val="189816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How Language Influences Thought: The Dani</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dirty="0"/>
              <a:t>The Dani language of the people of Papua New Guinea differentiates only two basic colors: </a:t>
            </a:r>
            <a:r>
              <a:rPr lang="en-US" sz="2400" i="1" dirty="0"/>
              <a:t>mili</a:t>
            </a:r>
            <a:r>
              <a:rPr lang="en-US" sz="2400" dirty="0"/>
              <a:t> for cool/dark shades such as blue, green, and black, and </a:t>
            </a:r>
            <a:r>
              <a:rPr lang="en-US" sz="2400" i="1" dirty="0"/>
              <a:t>mola</a:t>
            </a:r>
            <a:r>
              <a:rPr lang="en-US" sz="2400" dirty="0"/>
              <a:t> for warm/light colors such as red, yellow, and white.</a:t>
            </a:r>
          </a:p>
          <a:p>
            <a:pPr lvl="1"/>
            <a:r>
              <a:rPr lang="en-US" sz="2400" dirty="0"/>
              <a:t>Researchers hypothesized that the number of color terms could limit the ways that the Dani people conceptualized color. However, the Dani were able to distinguish colors with the same ability as English speakers despite having fewer words at their disposal (Berlin &amp; Kay, 1969).</a:t>
            </a:r>
          </a:p>
        </p:txBody>
      </p:sp>
    </p:spTree>
    <p:extLst>
      <p:ext uri="{BB962C8B-B14F-4D97-AF65-F5344CB8AC3E}">
        <p14:creationId xmlns:p14="http://schemas.microsoft.com/office/powerpoint/2010/main" val="95633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How Language Influences Perception</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dirty="0"/>
              <a:t>A review of research aimed at determining how language might affect something like color perception suggested that language can influence perceptual phenomena, especially in the left hemisphere of the brain (He et al., 2019)</a:t>
            </a:r>
          </a:p>
          <a:p>
            <a:r>
              <a:rPr lang="en-US" sz="2400" dirty="0"/>
              <a:t>The left hemisphere is associated with language for most people. However, the right (less linguistic hemisphere) of the brain is less affected by linguistic influences on perception (Regier &amp; Kay, 2009).</a:t>
            </a:r>
          </a:p>
        </p:txBody>
      </p:sp>
    </p:spTree>
    <p:extLst>
      <p:ext uri="{BB962C8B-B14F-4D97-AF65-F5344CB8AC3E}">
        <p14:creationId xmlns:p14="http://schemas.microsoft.com/office/powerpoint/2010/main" val="295270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400" dirty="0"/>
              <a:t>Language is a communication system that has both a lexicon and a system of grammar.</a:t>
            </a:r>
          </a:p>
          <a:p>
            <a:r>
              <a:rPr lang="en-US" sz="2400" dirty="0"/>
              <a:t>Language acquisition occurs naturally and effortlessly during the early stages of life, and this acquisition occurs in a predictable sequence for individuals around the world. </a:t>
            </a:r>
          </a:p>
          <a:p>
            <a:r>
              <a:rPr lang="en-US" sz="2400" dirty="0"/>
              <a:t>Language has a strong influence on thought, and the concept of how language may influence cognition remains an area of study and debate in psychology.</a:t>
            </a:r>
          </a:p>
        </p:txBody>
      </p:sp>
    </p:spTree>
    <p:extLst>
      <p:ext uri="{BB962C8B-B14F-4D97-AF65-F5344CB8AC3E}">
        <p14:creationId xmlns:p14="http://schemas.microsoft.com/office/powerpoint/2010/main" val="131930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Language</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121731"/>
            <a:ext cx="8229600" cy="2764469"/>
          </a:xfrm>
        </p:spPr>
        <p:txBody>
          <a:bodyPr>
            <a:normAutofit fontScale="92500" lnSpcReduction="10000"/>
          </a:bodyPr>
          <a:lstStyle/>
          <a:p>
            <a:r>
              <a:rPr lang="en-US" b="1" dirty="0"/>
              <a:t>Language</a:t>
            </a:r>
            <a:r>
              <a:rPr lang="en-US" dirty="0"/>
              <a:t> is a communication system that involves using words and systematic rules to organize those words to transmit information from one individual to another. </a:t>
            </a:r>
          </a:p>
          <a:p>
            <a:pPr lvl="1"/>
            <a:r>
              <a:rPr lang="en-US" i="1" dirty="0">
                <a:solidFill>
                  <a:srgbClr val="2B7799"/>
                </a:solidFill>
              </a:rPr>
              <a:t>Lexicon</a:t>
            </a:r>
            <a:r>
              <a:rPr lang="en-US" dirty="0">
                <a:solidFill>
                  <a:srgbClr val="2B7799"/>
                </a:solidFill>
              </a:rPr>
              <a:t> refers to the words of a given language or its vocabulary.</a:t>
            </a:r>
          </a:p>
          <a:p>
            <a:pPr lvl="1"/>
            <a:r>
              <a:rPr lang="en-US" i="1" dirty="0"/>
              <a:t>Grammar</a:t>
            </a:r>
            <a:r>
              <a:rPr lang="en-US" dirty="0"/>
              <a:t> refers to the set of rules that are used to convey meaning by use of the lexicon.</a:t>
            </a:r>
            <a:endParaRPr lang="en-US" dirty="0">
              <a:solidFill>
                <a:srgbClr val="2B7799"/>
              </a:solidFill>
            </a:endParaRPr>
          </a:p>
        </p:txBody>
      </p:sp>
      <p:pic>
        <p:nvPicPr>
          <p:cNvPr id="4" name="Content Placeholder 7" descr="An illustration shows the symbol for 'ama-gi' written in classical Sumerian cuneiform.">
            <a:extLst>
              <a:ext uri="{FF2B5EF4-FFF2-40B4-BE49-F238E27FC236}">
                <a16:creationId xmlns:a16="http://schemas.microsoft.com/office/drawing/2014/main" id="{4410B52C-B520-CD27-32BD-DC67C1EB6526}"/>
              </a:ext>
            </a:extLst>
          </p:cNvPr>
          <p:cNvPicPr>
            <a:picLocks noChangeAspect="1"/>
          </p:cNvPicPr>
          <p:nvPr/>
        </p:nvPicPr>
        <p:blipFill rotWithShape="1">
          <a:blip r:embed="rId2"/>
          <a:srcRect t="22014" b="22986"/>
          <a:stretch/>
        </p:blipFill>
        <p:spPr>
          <a:xfrm>
            <a:off x="1905000" y="4053986"/>
            <a:ext cx="5486400" cy="1697356"/>
          </a:xfrm>
          <a:prstGeom prst="rect">
            <a:avLst/>
          </a:prstGeom>
          <a:noFill/>
        </p:spPr>
      </p:pic>
      <p:sp>
        <p:nvSpPr>
          <p:cNvPr id="5" name="TextBox 4">
            <a:extLst>
              <a:ext uri="{FF2B5EF4-FFF2-40B4-BE49-F238E27FC236}">
                <a16:creationId xmlns:a16="http://schemas.microsoft.com/office/drawing/2014/main" id="{3C26D5B6-5DCF-018D-E3F0-AC2811E306AA}"/>
              </a:ext>
            </a:extLst>
          </p:cNvPr>
          <p:cNvSpPr txBox="1"/>
          <p:nvPr/>
        </p:nvSpPr>
        <p:spPr>
          <a:xfrm>
            <a:off x="4335454" y="5751342"/>
            <a:ext cx="625492" cy="253916"/>
          </a:xfrm>
          <a:prstGeom prst="rect">
            <a:avLst/>
          </a:prstGeom>
          <a:noFill/>
        </p:spPr>
        <p:txBody>
          <a:bodyPr wrap="none" rtlCol="0">
            <a:spAutoFit/>
          </a:bodyPr>
          <a:lstStyle/>
          <a:p>
            <a:r>
              <a:rPr lang="en-US" sz="1050" dirty="0">
                <a:solidFill>
                  <a:srgbClr val="182F58"/>
                </a:solidFill>
              </a:rPr>
              <a:t>Figure 1</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Language</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A </a:t>
            </a:r>
            <a:r>
              <a:rPr lang="en-US" b="1" dirty="0"/>
              <a:t>phoneme</a:t>
            </a:r>
            <a:r>
              <a:rPr lang="en-US" dirty="0"/>
              <a:t> (e.g., the sounds </a:t>
            </a:r>
            <a:r>
              <a:rPr lang="en-US" dirty="0">
                <a:solidFill>
                  <a:srgbClr val="182F58"/>
                </a:solidFill>
                <a:effectLst/>
                <a:latin typeface="Calibri" panose="020F0502020204030204" pitchFamily="34" charset="0"/>
              </a:rPr>
              <a:t>"</a:t>
            </a:r>
            <a:r>
              <a:rPr lang="en-US" dirty="0"/>
              <a:t>ah</a:t>
            </a:r>
            <a:r>
              <a:rPr lang="en-US" dirty="0">
                <a:solidFill>
                  <a:srgbClr val="182F58"/>
                </a:solidFill>
                <a:effectLst/>
                <a:latin typeface="Calibri" panose="020F0502020204030204" pitchFamily="34" charset="0"/>
              </a:rPr>
              <a:t>"</a:t>
            </a:r>
            <a:r>
              <a:rPr lang="en-US" dirty="0"/>
              <a:t> vs. </a:t>
            </a:r>
            <a:r>
              <a:rPr lang="en-US" dirty="0">
                <a:solidFill>
                  <a:srgbClr val="182F58"/>
                </a:solidFill>
                <a:effectLst/>
                <a:latin typeface="Calibri" panose="020F0502020204030204" pitchFamily="34" charset="0"/>
              </a:rPr>
              <a:t>"</a:t>
            </a:r>
            <a:r>
              <a:rPr lang="en-US" dirty="0"/>
              <a:t>eh</a:t>
            </a:r>
            <a:r>
              <a:rPr lang="en-US" dirty="0">
                <a:solidFill>
                  <a:srgbClr val="182F58"/>
                </a:solidFill>
                <a:effectLst/>
                <a:latin typeface="Calibri" panose="020F0502020204030204" pitchFamily="34" charset="0"/>
              </a:rPr>
              <a:t>"</a:t>
            </a:r>
            <a:r>
              <a:rPr lang="en-US" dirty="0"/>
              <a:t>) is a basic sound unit of a given language, and different languages have different sets of phonemes. </a:t>
            </a:r>
          </a:p>
          <a:p>
            <a:r>
              <a:rPr lang="en-US" dirty="0"/>
              <a:t>Phonemes are combined to form </a:t>
            </a:r>
            <a:r>
              <a:rPr lang="en-US" b="1" dirty="0"/>
              <a:t>morphemes</a:t>
            </a:r>
            <a:r>
              <a:rPr lang="en-US" dirty="0"/>
              <a:t>, which are the smallest units of language that convey some type of meaning (e.g. </a:t>
            </a:r>
            <a:r>
              <a:rPr lang="en-US" dirty="0">
                <a:solidFill>
                  <a:srgbClr val="182F58"/>
                </a:solidFill>
                <a:effectLst/>
                <a:latin typeface="Calibri" panose="020F0502020204030204" pitchFamily="34" charset="0"/>
              </a:rPr>
              <a:t>"</a:t>
            </a:r>
            <a:r>
              <a:rPr lang="en-US" dirty="0"/>
              <a:t>I</a:t>
            </a:r>
            <a:r>
              <a:rPr lang="en-US" dirty="0">
                <a:solidFill>
                  <a:srgbClr val="182F58"/>
                </a:solidFill>
                <a:effectLst/>
                <a:latin typeface="Calibri" panose="020F0502020204030204" pitchFamily="34" charset="0"/>
              </a:rPr>
              <a:t>"</a:t>
            </a:r>
            <a:r>
              <a:rPr lang="en-US" dirty="0"/>
              <a:t> is both a phoneme and a morpheme).</a:t>
            </a:r>
          </a:p>
          <a:p>
            <a:r>
              <a:rPr lang="en-US" b="1" dirty="0"/>
              <a:t>Semantics</a:t>
            </a:r>
            <a:r>
              <a:rPr lang="en-US" dirty="0"/>
              <a:t> refers to the process by which we derive meaning from morphemes and words.</a:t>
            </a:r>
          </a:p>
          <a:p>
            <a:r>
              <a:rPr lang="en-US" b="1" dirty="0"/>
              <a:t>Syntax</a:t>
            </a:r>
            <a:r>
              <a:rPr lang="en-US" dirty="0"/>
              <a:t> refers to the way words are organized into sentences.</a:t>
            </a:r>
          </a:p>
        </p:txBody>
      </p:sp>
    </p:spTree>
    <p:extLst>
      <p:ext uri="{BB962C8B-B14F-4D97-AF65-F5344CB8AC3E}">
        <p14:creationId xmlns:p14="http://schemas.microsoft.com/office/powerpoint/2010/main" val="32409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Theories Of Language Development</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B. F. Skinner (1957) proposed that language is learned through reinforcement. </a:t>
            </a:r>
          </a:p>
          <a:p>
            <a:r>
              <a:rPr lang="en-US" dirty="0"/>
              <a:t>Noam Chomsky (1965) criticized this behaviorist approach, asserting instead that the mechanisms underlying language acquisition are biologically determined. </a:t>
            </a:r>
          </a:p>
          <a:p>
            <a:pPr lvl="1"/>
            <a:r>
              <a:rPr lang="en-US" dirty="0"/>
              <a:t>One of Chomsky</a:t>
            </a:r>
            <a:r>
              <a:rPr lang="en-US" sz="1800" dirty="0">
                <a:solidFill>
                  <a:srgbClr val="182F58"/>
                </a:solidFill>
                <a:effectLst/>
                <a:latin typeface="Calibri" panose="020F0502020204030204" pitchFamily="34" charset="0"/>
              </a:rPr>
              <a:t> </a:t>
            </a:r>
            <a:r>
              <a:rPr lang="en-US" dirty="0">
                <a:effectLst/>
                <a:latin typeface="Calibri" panose="020F0502020204030204" pitchFamily="34" charset="0"/>
              </a:rPr>
              <a:t>'</a:t>
            </a:r>
            <a:r>
              <a:rPr lang="en-US" dirty="0"/>
              <a:t>s arguments is that regardless of culture or the type of language spoken, it is more easily learned in early childhood than at any other point in the lifespan.</a:t>
            </a:r>
          </a:p>
        </p:txBody>
      </p:sp>
    </p:spTree>
    <p:extLst>
      <p:ext uri="{BB962C8B-B14F-4D97-AF65-F5344CB8AC3E}">
        <p14:creationId xmlns:p14="http://schemas.microsoft.com/office/powerpoint/2010/main" val="51176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Language Development</a:t>
            </a:r>
            <a:endParaRPr lang="en-US" b="1" baseline="30000" dirty="0"/>
          </a:p>
        </p:txBody>
      </p:sp>
      <p:pic>
        <p:nvPicPr>
          <p:cNvPr id="4" name="Content Placeholder 7" descr="A photo of a family sitting at a table, talking to each other">
            <a:extLst>
              <a:ext uri="{FF2B5EF4-FFF2-40B4-BE49-F238E27FC236}">
                <a16:creationId xmlns:a16="http://schemas.microsoft.com/office/drawing/2014/main" id="{389FBC63-AF5C-A397-9EF0-D7E1B4920D6F}"/>
              </a:ext>
            </a:extLst>
          </p:cNvPr>
          <p:cNvPicPr>
            <a:picLocks noChangeAspect="1"/>
          </p:cNvPicPr>
          <p:nvPr/>
        </p:nvPicPr>
        <p:blipFill rotWithShape="1">
          <a:blip r:embed="rId2"/>
          <a:srcRect l="25926" r="25000" b="1235"/>
          <a:stretch/>
        </p:blipFill>
        <p:spPr>
          <a:xfrm>
            <a:off x="423705" y="1752600"/>
            <a:ext cx="2590800" cy="2932981"/>
          </a:xfrm>
          <a:prstGeom prst="rect">
            <a:avLst/>
          </a:prstGeom>
          <a:noFill/>
        </p:spPr>
      </p:pic>
      <p:sp>
        <p:nvSpPr>
          <p:cNvPr id="5" name="TextBox 4">
            <a:extLst>
              <a:ext uri="{FF2B5EF4-FFF2-40B4-BE49-F238E27FC236}">
                <a16:creationId xmlns:a16="http://schemas.microsoft.com/office/drawing/2014/main" id="{4349CCD7-D05D-C5D4-A603-ABE0B8432FAA}"/>
              </a:ext>
            </a:extLst>
          </p:cNvPr>
          <p:cNvSpPr txBox="1"/>
          <p:nvPr/>
        </p:nvSpPr>
        <p:spPr>
          <a:xfrm>
            <a:off x="1295400" y="4685581"/>
            <a:ext cx="625492" cy="253916"/>
          </a:xfrm>
          <a:prstGeom prst="rect">
            <a:avLst/>
          </a:prstGeom>
          <a:noFill/>
        </p:spPr>
        <p:txBody>
          <a:bodyPr wrap="none" rtlCol="0">
            <a:spAutoFit/>
          </a:bodyPr>
          <a:lstStyle/>
          <a:p>
            <a:r>
              <a:rPr lang="en-US" sz="1050" dirty="0">
                <a:solidFill>
                  <a:srgbClr val="182F58"/>
                </a:solidFill>
              </a:rPr>
              <a:t>Figure 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3048000" y="1280160"/>
            <a:ext cx="5638800" cy="4739640"/>
          </a:xfrm>
        </p:spPr>
        <p:txBody>
          <a:bodyPr>
            <a:normAutofit fontScale="85000" lnSpcReduction="20000"/>
          </a:bodyPr>
          <a:lstStyle/>
          <a:p>
            <a:r>
              <a:rPr lang="en-US" dirty="0"/>
              <a:t>Babies are born being able to discriminate sounds of all human languages. </a:t>
            </a:r>
          </a:p>
          <a:p>
            <a:pPr lvl="1"/>
            <a:r>
              <a:rPr lang="en-US" dirty="0"/>
              <a:t>However, by the time they are 1 year old, they can only discriminate among the phonemes that are used in the languages that they are exposed to.</a:t>
            </a:r>
          </a:p>
          <a:p>
            <a:r>
              <a:rPr lang="en-US" dirty="0"/>
              <a:t>The use of language develops in the absence of formal instruction and appears to follow a very similar pattern in children from vastly different cultures and backgrounds.</a:t>
            </a:r>
          </a:p>
          <a:p>
            <a:pPr lvl="1"/>
            <a:r>
              <a:rPr lang="en-US" dirty="0"/>
              <a:t>It would seem, therefore, that we are born with a biological predisposition to acquire a language.</a:t>
            </a:r>
          </a:p>
        </p:txBody>
      </p:sp>
    </p:spTree>
    <p:extLst>
      <p:ext uri="{BB962C8B-B14F-4D97-AF65-F5344CB8AC3E}">
        <p14:creationId xmlns:p14="http://schemas.microsoft.com/office/powerpoint/2010/main" val="182786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Language Development In Babies</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Children begin to learn about language from a very early age. In fact, it appears that this is occurring even before we are born (Adam-Darque et al., 2020).</a:t>
            </a:r>
          </a:p>
          <a:p>
            <a:r>
              <a:rPr lang="en-US" dirty="0"/>
              <a:t>Newborns show preference for their mothers</a:t>
            </a:r>
            <a:r>
              <a:rPr lang="en-US" dirty="0">
                <a:solidFill>
                  <a:srgbClr val="182F58"/>
                </a:solidFill>
                <a:effectLst/>
                <a:latin typeface="Calibri" panose="020F0502020204030204" pitchFamily="34" charset="0"/>
              </a:rPr>
              <a:t>'</a:t>
            </a:r>
            <a:r>
              <a:rPr lang="en-US" dirty="0"/>
              <a:t> voice.</a:t>
            </a:r>
          </a:p>
          <a:p>
            <a:pPr lvl="1"/>
            <a:r>
              <a:rPr lang="en-US" dirty="0"/>
              <a:t>Babies are also attuned to the languages being used around them and show preferences for videos of faces that are moving in synchrony with the audio of spoken language.</a:t>
            </a:r>
          </a:p>
        </p:txBody>
      </p:sp>
    </p:spTree>
    <p:extLst>
      <p:ext uri="{BB962C8B-B14F-4D97-AF65-F5344CB8AC3E}">
        <p14:creationId xmlns:p14="http://schemas.microsoft.com/office/powerpoint/2010/main" val="164556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Stages Of Language Development</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After the first few months of life, babies enter the babbling stage.</a:t>
            </a:r>
          </a:p>
          <a:p>
            <a:pPr lvl="1"/>
            <a:r>
              <a:rPr lang="en-US" dirty="0"/>
              <a:t>Tend to produce single syllables that are repeated over and over </a:t>
            </a:r>
          </a:p>
          <a:p>
            <a:r>
              <a:rPr lang="en-US" dirty="0"/>
              <a:t>As time passes, more variation appears in the syllables, and in many cases a child’s first word is uttered some time between the ages of 1 year to 18 months.</a:t>
            </a:r>
          </a:p>
        </p:txBody>
      </p:sp>
    </p:spTree>
    <p:extLst>
      <p:ext uri="{BB962C8B-B14F-4D97-AF65-F5344CB8AC3E}">
        <p14:creationId xmlns:p14="http://schemas.microsoft.com/office/powerpoint/2010/main" val="7310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Stages Of Language Development</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Around age 18 to 36 months, 75% of children are able to use simple sentences of two or three words. </a:t>
            </a:r>
          </a:p>
          <a:p>
            <a:r>
              <a:rPr lang="en-US" dirty="0"/>
              <a:t>After age three, many children are able to speak in complex sentences and have regular everyday conversations</a:t>
            </a:r>
          </a:p>
          <a:p>
            <a:pPr lvl="1"/>
            <a:r>
              <a:rPr lang="en-US" dirty="0"/>
              <a:t>During this time, children often commit an error called </a:t>
            </a:r>
            <a:r>
              <a:rPr lang="en-US" b="1" dirty="0"/>
              <a:t>overgeneralization</a:t>
            </a:r>
            <a:r>
              <a:rPr lang="en-US" dirty="0"/>
              <a:t>, which is an extension of a language rule to an exception to the rule. </a:t>
            </a:r>
          </a:p>
          <a:p>
            <a:pPr lvl="2"/>
            <a:r>
              <a:rPr lang="en-US" dirty="0">
                <a:solidFill>
                  <a:srgbClr val="2B7799"/>
                </a:solidFill>
              </a:rPr>
              <a:t>We add an </a:t>
            </a:r>
            <a:r>
              <a:rPr lang="en-US" i="1" dirty="0">
                <a:solidFill>
                  <a:srgbClr val="2B7799"/>
                </a:solidFill>
              </a:rPr>
              <a:t>–s </a:t>
            </a:r>
            <a:r>
              <a:rPr lang="en-US" dirty="0">
                <a:solidFill>
                  <a:srgbClr val="2B7799"/>
                </a:solidFill>
              </a:rPr>
              <a:t>to the end of most animals to indicate more than one. A child may refer to more than one mouse as </a:t>
            </a:r>
            <a:r>
              <a:rPr lang="en-US" i="1" dirty="0">
                <a:solidFill>
                  <a:srgbClr val="2B7799"/>
                </a:solidFill>
              </a:rPr>
              <a:t>mouses</a:t>
            </a:r>
            <a:r>
              <a:rPr lang="en-US" dirty="0">
                <a:solidFill>
                  <a:srgbClr val="2B7799"/>
                </a:solidFill>
              </a:rPr>
              <a:t> instead of </a:t>
            </a:r>
            <a:r>
              <a:rPr lang="en-US" i="1" dirty="0">
                <a:solidFill>
                  <a:srgbClr val="2B7799"/>
                </a:solidFill>
              </a:rPr>
              <a:t>mice</a:t>
            </a:r>
            <a:r>
              <a:rPr lang="en-US" dirty="0">
                <a:solidFill>
                  <a:srgbClr val="2B7799"/>
                </a:solidFill>
              </a:rPr>
              <a:t>.</a:t>
            </a:r>
          </a:p>
        </p:txBody>
      </p:sp>
    </p:spTree>
    <p:extLst>
      <p:ext uri="{BB962C8B-B14F-4D97-AF65-F5344CB8AC3E}">
        <p14:creationId xmlns:p14="http://schemas.microsoft.com/office/powerpoint/2010/main" val="77814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Sound Discrimination In Babies</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dirty="0"/>
              <a:t>Babies can discriminate among the sounds that make up a language. </a:t>
            </a:r>
          </a:p>
          <a:p>
            <a:pPr lvl="1"/>
            <a:r>
              <a:rPr lang="en-US" u="sng" dirty="0"/>
              <a:t>Example</a:t>
            </a:r>
            <a:r>
              <a:rPr lang="en-US" dirty="0"/>
              <a:t>: They can tell the difference between the </a:t>
            </a:r>
            <a:r>
              <a:rPr lang="en-US" i="1" dirty="0"/>
              <a:t>s</a:t>
            </a:r>
            <a:r>
              <a:rPr lang="en-US" dirty="0"/>
              <a:t> in </a:t>
            </a:r>
            <a:r>
              <a:rPr lang="en-US" i="1" dirty="0"/>
              <a:t>vision</a:t>
            </a:r>
            <a:r>
              <a:rPr lang="en-US" dirty="0"/>
              <a:t> and the </a:t>
            </a:r>
            <a:r>
              <a:rPr lang="en-US" i="1" dirty="0"/>
              <a:t>ss</a:t>
            </a:r>
            <a:r>
              <a:rPr lang="en-US" dirty="0"/>
              <a:t> in </a:t>
            </a:r>
            <a:r>
              <a:rPr lang="en-US" i="1" dirty="0"/>
              <a:t>fission</a:t>
            </a:r>
            <a:r>
              <a:rPr lang="en-US" dirty="0"/>
              <a:t>.</a:t>
            </a:r>
          </a:p>
          <a:p>
            <a:r>
              <a:rPr lang="en-US" dirty="0"/>
              <a:t>Early on, they can differentiate between the sounds of all human languages, even those that do not occur in the languages that are used in their environments.</a:t>
            </a:r>
          </a:p>
          <a:p>
            <a:pPr lvl="1"/>
            <a:r>
              <a:rPr lang="en-US" dirty="0"/>
              <a:t>However, by the time they are about 1 year old, they can only discriminate among those phonemes that are used in the language or languages they hear most often.</a:t>
            </a:r>
          </a:p>
        </p:txBody>
      </p:sp>
    </p:spTree>
    <p:extLst>
      <p:ext uri="{BB962C8B-B14F-4D97-AF65-F5344CB8AC3E}">
        <p14:creationId xmlns:p14="http://schemas.microsoft.com/office/powerpoint/2010/main" val="358052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1407</Words>
  <Application>Microsoft Office PowerPoint</Application>
  <PresentationFormat>On-screen Show (4:3)</PresentationFormat>
  <Paragraphs>79</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Aptos</vt:lpstr>
      <vt:lpstr>Century Gothic</vt:lpstr>
      <vt:lpstr>Aptos Display</vt:lpstr>
      <vt:lpstr>Office Theme</vt:lpstr>
      <vt:lpstr>1_Office Theme</vt:lpstr>
      <vt:lpstr>Lesson 6.2</vt:lpstr>
      <vt:lpstr>Language1</vt:lpstr>
      <vt:lpstr>Language2</vt:lpstr>
      <vt:lpstr>Theories Of Language Development</vt:lpstr>
      <vt:lpstr>Language Development</vt:lpstr>
      <vt:lpstr>Language Development In Babies</vt:lpstr>
      <vt:lpstr>Stages Of Language Development1</vt:lpstr>
      <vt:lpstr>Stages Of Language Development2</vt:lpstr>
      <vt:lpstr>Sound Discrimination In Babies</vt:lpstr>
      <vt:lpstr>Language And Thought</vt:lpstr>
      <vt:lpstr>Reflection Question</vt:lpstr>
      <vt:lpstr>What Do You Think?</vt:lpstr>
      <vt:lpstr>Edward Sapir and Benjamin Lee </vt:lpstr>
      <vt:lpstr>Linguistic Determinism1</vt:lpstr>
      <vt:lpstr>Linguistic Determinism2</vt:lpstr>
      <vt:lpstr>How Language Influences Thought: The Dani</vt:lpstr>
      <vt:lpstr>How Language Influences Perception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6.2 Language</dc:title>
  <dc:creator>Hawkes Learning</dc:creator>
  <cp:keywords>Psychology</cp:keywords>
  <cp:lastModifiedBy>Talissa Nahass</cp:lastModifiedBy>
  <cp:revision>182</cp:revision>
  <dcterms:created xsi:type="dcterms:W3CDTF">2013-04-26T14:43:13Z</dcterms:created>
  <dcterms:modified xsi:type="dcterms:W3CDTF">2024-07-23T19:51:45Z</dcterms:modified>
  <cp:category>Psychology</cp:category>
</cp:coreProperties>
</file>