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72" r:id="rId3"/>
    <p:sldId id="273" r:id="rId4"/>
    <p:sldId id="275" r:id="rId5"/>
    <p:sldId id="274" r:id="rId6"/>
    <p:sldId id="277" r:id="rId7"/>
    <p:sldId id="278" r:id="rId8"/>
    <p:sldId id="279" r:id="rId9"/>
    <p:sldId id="276" r:id="rId10"/>
    <p:sldId id="281" r:id="rId11"/>
    <p:sldId id="282" r:id="rId12"/>
    <p:sldId id="280" r:id="rId13"/>
    <p:sldId id="284" r:id="rId14"/>
    <p:sldId id="286" r:id="rId15"/>
    <p:sldId id="285" r:id="rId16"/>
    <p:sldId id="288" r:id="rId17"/>
    <p:sldId id="283" r:id="rId18"/>
    <p:sldId id="289" r:id="rId19"/>
    <p:sldId id="292" r:id="rId20"/>
    <p:sldId id="293" r:id="rId21"/>
    <p:sldId id="291" r:id="rId22"/>
    <p:sldId id="318" r:id="rId2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799"/>
    <a:srgbClr val="182F58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9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5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9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1B4F09B4-1F3C-8151-DD2A-0C0F1AE224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3" y="320223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9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94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25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7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0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78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8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6.3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of the following is </a:t>
            </a:r>
            <a:r>
              <a:rPr lang="en-US" i="1" dirty="0"/>
              <a:t>not</a:t>
            </a:r>
            <a:r>
              <a:rPr lang="en-US" dirty="0"/>
              <a:t> an example of a mental set that causes functional fixedness?</a:t>
            </a:r>
          </a:p>
          <a:p>
            <a:endParaRPr lang="en-US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only using a water bottle to store water that you drink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only using a hammer to drive a nail into a surface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using water from a water bottle to clean a stain on a shirt</a:t>
            </a:r>
          </a:p>
        </p:txBody>
      </p:sp>
    </p:spTree>
    <p:extLst>
      <p:ext uri="{BB962C8B-B14F-4D97-AF65-F5344CB8AC3E}">
        <p14:creationId xmlns:p14="http://schemas.microsoft.com/office/powerpoint/2010/main" val="24525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and Anchoring Bias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order to make good decisions, we use our knowledge and our reasoning. </a:t>
            </a:r>
          </a:p>
          <a:p>
            <a:r>
              <a:rPr lang="en-US" dirty="0"/>
              <a:t>Often, this knowledge and reasoning is sound and solid. </a:t>
            </a:r>
          </a:p>
          <a:p>
            <a:r>
              <a:rPr lang="en-US" dirty="0"/>
              <a:t>Sometimes we are swayed by biases or by others manipulating a situation.</a:t>
            </a:r>
            <a:endParaRPr lang="en-US" dirty="0">
              <a:solidFill>
                <a:srgbClr val="2B7799"/>
              </a:solidFill>
            </a:endParaRPr>
          </a:p>
          <a:p>
            <a:r>
              <a:rPr lang="en-US" dirty="0"/>
              <a:t>An </a:t>
            </a:r>
            <a:r>
              <a:rPr lang="en-US" b="1" dirty="0"/>
              <a:t>anchoring bias </a:t>
            </a:r>
            <a:r>
              <a:rPr lang="en-US" dirty="0"/>
              <a:t>occurs when you focus on one piece of information when making a decision or solving a problem.</a:t>
            </a:r>
          </a:p>
          <a:p>
            <a:pPr lvl="1"/>
            <a:r>
              <a:rPr lang="en-US" dirty="0"/>
              <a:t>If you first see a t-shirt that costs $400—then see a second one that costs $100—you’re prone to see the second shirt as 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cheap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 even though you would normally consider $100 a high price for a t-shirt.</a:t>
            </a:r>
          </a:p>
        </p:txBody>
      </p:sp>
    </p:spTree>
    <p:extLst>
      <p:ext uri="{BB962C8B-B14F-4D97-AF65-F5344CB8AC3E}">
        <p14:creationId xmlns:p14="http://schemas.microsoft.com/office/powerpoint/2010/main" val="354129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158241"/>
          </a:xfrm>
        </p:spPr>
        <p:txBody>
          <a:bodyPr/>
          <a:lstStyle/>
          <a:p>
            <a:r>
              <a:rPr lang="en-US" dirty="0"/>
              <a:t>In your opinion, how can salespeople use the anchoring bias to their advantage?</a:t>
            </a:r>
          </a:p>
        </p:txBody>
      </p:sp>
    </p:spTree>
    <p:extLst>
      <p:ext uri="{BB962C8B-B14F-4D97-AF65-F5344CB8AC3E}">
        <p14:creationId xmlns:p14="http://schemas.microsoft.com/office/powerpoint/2010/main" val="273275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Confirmation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Confirmation bias </a:t>
            </a:r>
            <a:r>
              <a:rPr lang="en-US" dirty="0"/>
              <a:t>is the tendency to focus on information that confirms your existing beliefs.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 medical practitioner may prematurely focus on a particular disorder early in a diagnostic session, and then seek only confirming evidence.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If you are trying to prove that Michael Jordan was the greatest basketball player of all time (over Lebron James), you may only reference statistica</a:t>
            </a:r>
            <a:r>
              <a:rPr lang="en-US" dirty="0"/>
              <a:t>l categories where Jordan outperformed James (vs. vice versa).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1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2987041"/>
          </a:xfrm>
        </p:spPr>
        <p:txBody>
          <a:bodyPr/>
          <a:lstStyle/>
          <a:p>
            <a:r>
              <a:rPr lang="en-US" dirty="0"/>
              <a:t>Think of a time when you or someone you know committed confirmation bias. </a:t>
            </a:r>
          </a:p>
          <a:p>
            <a:endParaRPr lang="en-US" dirty="0"/>
          </a:p>
          <a:p>
            <a:r>
              <a:rPr lang="en-US" dirty="0"/>
              <a:t>What was the situation, and why do you think you or the other person ignored the other facts of the argument?</a:t>
            </a:r>
          </a:p>
        </p:txBody>
      </p:sp>
    </p:spTree>
    <p:extLst>
      <p:ext uri="{BB962C8B-B14F-4D97-AF65-F5344CB8AC3E}">
        <p14:creationId xmlns:p14="http://schemas.microsoft.com/office/powerpoint/2010/main" val="208957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Hindsight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Hindsight bias </a:t>
            </a:r>
            <a:r>
              <a:rPr lang="en-US" dirty="0"/>
              <a:t>leads you to believe that the event you just experienced was predictable even though it really wasn’t (sometimes called the 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knew-it-all-along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 effect). 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 spectator claiming, 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I knew they were going to win!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 after the game was over.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An investor thinking, 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I knew that stock was going to go up!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 after the stock had already increased in value.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 person stating, 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I knew that relationship wasn't going to work out!</a:t>
            </a:r>
            <a:r>
              <a:rPr lang="en-US" dirty="0">
                <a:effectLst/>
                <a:latin typeface="Calibri" panose="020F0502020204030204" pitchFamily="34" charset="0"/>
              </a:rPr>
              <a:t>"</a:t>
            </a:r>
            <a:r>
              <a:rPr lang="en-US" dirty="0">
                <a:solidFill>
                  <a:srgbClr val="2B7799"/>
                </a:solidFill>
              </a:rPr>
              <a:t> after a couple breaks up.</a:t>
            </a:r>
          </a:p>
        </p:txBody>
      </p:sp>
    </p:spTree>
    <p:extLst>
      <p:ext uri="{BB962C8B-B14F-4D97-AF65-F5344CB8AC3E}">
        <p14:creationId xmlns:p14="http://schemas.microsoft.com/office/powerpoint/2010/main" val="19573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Representative Bias</a:t>
            </a:r>
          </a:p>
        </p:txBody>
      </p:sp>
      <p:pic>
        <p:nvPicPr>
          <p:cNvPr id="5" name="Content Placeholder 7" descr="A photograph of a hockey puck and stick on the ice with the Canadian maple leaf superimposed onto the ice several times.">
            <a:extLst>
              <a:ext uri="{FF2B5EF4-FFF2-40B4-BE49-F238E27FC236}">
                <a16:creationId xmlns:a16="http://schemas.microsoft.com/office/drawing/2014/main" id="{A7E3CAAC-F3D7-8787-BC94-71AC2BED5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2" r="19062"/>
          <a:stretch/>
        </p:blipFill>
        <p:spPr>
          <a:xfrm>
            <a:off x="388330" y="2133600"/>
            <a:ext cx="2580958" cy="234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3382F-9DAF-E9B2-0EED-E0A0D38E5468}"/>
              </a:ext>
            </a:extLst>
          </p:cNvPr>
          <p:cNvSpPr txBox="1"/>
          <p:nvPr/>
        </p:nvSpPr>
        <p:spPr>
          <a:xfrm>
            <a:off x="1366063" y="447992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2B7799"/>
                </a:solidFill>
              </a:rPr>
              <a:t>Figure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1143000"/>
            <a:ext cx="5715000" cy="4572000"/>
          </a:xfrm>
        </p:spPr>
        <p:txBody>
          <a:bodyPr/>
          <a:lstStyle/>
          <a:p>
            <a:r>
              <a:rPr lang="en-US" b="1" dirty="0"/>
              <a:t>Representative bias </a:t>
            </a:r>
            <a:r>
              <a:rPr lang="en-US" dirty="0"/>
              <a:t>is when you unintentionally stereotype someone or something without a valid basis.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You assume someone is a hockey fan because they live in Canada (and hockey is popular in Canada).</a:t>
            </a:r>
          </a:p>
          <a:p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67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Availability Heuristic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b="1" dirty="0"/>
              <a:t>availability heuristic </a:t>
            </a:r>
            <a:r>
              <a:rPr lang="en-US" dirty="0"/>
              <a:t>is a heuristic in which you make a decision based on information that is readily available (Aronson, 1994; Kahneman, 2011; Redelmeier &amp; Ng, 2020).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If you consume a lot of media about home break-ins, you may think the odds of your house getting broken into are much higher than they really are. </a:t>
            </a:r>
          </a:p>
          <a:p>
            <a:pPr lvl="1"/>
            <a:r>
              <a:rPr lang="en-US" dirty="0"/>
              <a:t>The reason is that you can easily recall many examples of when people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homes have been broken into.</a:t>
            </a:r>
          </a:p>
          <a:p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5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aseline="-25000" dirty="0"/>
              <a:t>3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130040"/>
          </a:xfrm>
        </p:spPr>
        <p:txBody>
          <a:bodyPr/>
          <a:lstStyle/>
          <a:p>
            <a:r>
              <a:rPr lang="en-US" dirty="0"/>
              <a:t>Describe each of the following biases in your own words.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Confirmation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Hindsight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Representative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Availability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Anchoring</a:t>
            </a:r>
          </a:p>
        </p:txBody>
      </p:sp>
    </p:spTree>
    <p:extLst>
      <p:ext uri="{BB962C8B-B14F-4D97-AF65-F5344CB8AC3E}">
        <p14:creationId xmlns:p14="http://schemas.microsoft.com/office/powerpoint/2010/main" val="94221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D919-84F5-6B0A-9AC5-DFB48FC1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051"/>
            <a:ext cx="8229600" cy="914400"/>
          </a:xfrm>
        </p:spPr>
        <p:txBody>
          <a:bodyPr/>
          <a:lstStyle/>
          <a:p>
            <a:r>
              <a:rPr lang="en-US" dirty="0"/>
              <a:t>Lesson 6.3 Figure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52F9-94CD-838E-CE1C-F953B4038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6" y="5594279"/>
            <a:ext cx="8229600" cy="3938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Caption: Here are the solutions to the puzzles in Figure 2 and Figure 3.</a:t>
            </a:r>
          </a:p>
        </p:txBody>
      </p:sp>
      <p:pic>
        <p:nvPicPr>
          <p:cNvPr id="4" name="Content Placeholder 7" descr="A two-part illustration represents the concept of intelligence.">
            <a:extLst>
              <a:ext uri="{FF2B5EF4-FFF2-40B4-BE49-F238E27FC236}">
                <a16:creationId xmlns:a16="http://schemas.microsoft.com/office/drawing/2014/main" id="{4A23E276-DD47-8C5A-C65C-79D1F5A80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066800"/>
            <a:ext cx="7747000" cy="435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81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life, some problems are easy to solve, and some are harder.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No matter what the problem is, you first need to identify it—and potentially its many parts—and then apply a strategy for solving the problem.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different strategies exist for solving problems. </a:t>
            </a:r>
          </a:p>
          <a:p>
            <a:r>
              <a:rPr lang="en-US" dirty="0"/>
              <a:t>Typical strategies include trial and error, applying algorithms, and using heuristics. </a:t>
            </a:r>
          </a:p>
          <a:p>
            <a:r>
              <a:rPr lang="en-US" dirty="0"/>
              <a:t>To solve a large, complicated problem, it often helps to break the problem into smaller steps that can be accomplished individually, leading to an overall solution. </a:t>
            </a:r>
          </a:p>
          <a:p>
            <a:r>
              <a:rPr lang="en-US" dirty="0"/>
              <a:t>Roadblocks to problem solving include mental sets, functional fixedness, and various biases that can cloud decision-making skills.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26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102013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Problem-Solving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problem-solving strategy </a:t>
            </a:r>
            <a:r>
              <a:rPr lang="en-US" dirty="0"/>
              <a:t>is a plan of action used to find a solution. Different strategies have different action plans associated with them.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</a:t>
            </a:r>
            <a:r>
              <a:rPr lang="en-US" dirty="0"/>
              <a:t>A</a:t>
            </a:r>
            <a:r>
              <a:rPr lang="en-US" dirty="0">
                <a:solidFill>
                  <a:srgbClr val="2B7799"/>
                </a:solidFill>
              </a:rPr>
              <a:t> well-known strategy is </a:t>
            </a:r>
            <a:r>
              <a:rPr lang="en-US" b="1" dirty="0">
                <a:solidFill>
                  <a:srgbClr val="2B7799"/>
                </a:solidFill>
              </a:rPr>
              <a:t>trial and error</a:t>
            </a:r>
            <a:r>
              <a:rPr lang="en-US" dirty="0">
                <a:solidFill>
                  <a:srgbClr val="2B7799"/>
                </a:solidFill>
              </a:rPr>
              <a:t>, which means to continue trying different solutions until the problem is solved.</a:t>
            </a:r>
          </a:p>
        </p:txBody>
      </p:sp>
    </p:spTree>
    <p:extLst>
      <p:ext uri="{BB962C8B-B14F-4D97-AF65-F5344CB8AC3E}">
        <p14:creationId xmlns:p14="http://schemas.microsoft.com/office/powerpoint/2010/main" val="358530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algorithm</a:t>
            </a:r>
            <a:r>
              <a:rPr lang="en-US" dirty="0"/>
              <a:t> is a problem-solving formula that provides you with step-by-step instructions used to achieve a desired outcome (Kahneman, 2011; Kovari, 2020)</a:t>
            </a:r>
            <a:r>
              <a:rPr lang="en-US" dirty="0">
                <a:solidFill>
                  <a:srgbClr val="2B7799"/>
                </a:solidFill>
              </a:rPr>
              <a:t>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a recipe with highly detailed instructions that produces the same results every time it is performed</a:t>
            </a:r>
          </a:p>
          <a:p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30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Heuristics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67818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b="1" dirty="0"/>
              <a:t>heuristic</a:t>
            </a:r>
            <a:r>
              <a:rPr lang="en-US" dirty="0"/>
              <a:t> is a mental shortcut that is used to help us solve problems. Although heuristics may help us save time, they are not always the best for making rational decisions.</a:t>
            </a:r>
          </a:p>
          <a:p>
            <a:r>
              <a:rPr lang="en-US" b="1" dirty="0"/>
              <a:t>Working backwards </a:t>
            </a:r>
            <a:r>
              <a:rPr lang="en-US" dirty="0"/>
              <a:t>is a useful heuristic in which you begin solving the problem by focusing on the result.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when doing your math homework, you may look up the answer in the back of the book and use that to help you figure out how the problem was solved</a:t>
            </a:r>
          </a:p>
        </p:txBody>
      </p:sp>
      <p:pic>
        <p:nvPicPr>
          <p:cNvPr id="4" name="Content Placeholder 7" descr="A photograph shows a paved walking trail through the woods.">
            <a:extLst>
              <a:ext uri="{FF2B5EF4-FFF2-40B4-BE49-F238E27FC236}">
                <a16:creationId xmlns:a16="http://schemas.microsoft.com/office/drawing/2014/main" id="{CFA7A48B-5443-CDDE-BB14-FDCCF3A05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1" t="1235" r="20371"/>
          <a:stretch/>
        </p:blipFill>
        <p:spPr>
          <a:xfrm>
            <a:off x="6979418" y="2572378"/>
            <a:ext cx="1990020" cy="186564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A4B4A-97CF-5725-34EB-B4FD3861D801}"/>
              </a:ext>
            </a:extLst>
          </p:cNvPr>
          <p:cNvSpPr txBox="1"/>
          <p:nvPr/>
        </p:nvSpPr>
        <p:spPr>
          <a:xfrm>
            <a:off x="7681360" y="443802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35148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Heuristics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Different types of heuristics are used in different types of situations, but the impulse to use a heuristic occurs when one of five conditions is met (Pratkanis, 1989):</a:t>
            </a:r>
          </a:p>
          <a:p>
            <a:pPr lvl="1"/>
            <a:r>
              <a:rPr lang="en-US" dirty="0"/>
              <a:t>When one is faced with too much information</a:t>
            </a:r>
          </a:p>
          <a:p>
            <a:pPr lvl="1"/>
            <a:r>
              <a:rPr lang="en-US" dirty="0"/>
              <a:t>When the time is limited</a:t>
            </a:r>
          </a:p>
          <a:p>
            <a:pPr lvl="1"/>
            <a:r>
              <a:rPr lang="en-US" dirty="0"/>
              <a:t>When the decision to be made isn’t important</a:t>
            </a:r>
          </a:p>
          <a:p>
            <a:pPr lvl="1"/>
            <a:r>
              <a:rPr lang="en-US" dirty="0"/>
              <a:t>When there is access to very little information to use in making the decision</a:t>
            </a:r>
          </a:p>
          <a:p>
            <a:pPr lvl="1"/>
            <a:r>
              <a:rPr lang="en-US" dirty="0"/>
              <a:t>When an appropriate heuristic happens to come to mind in the same moment</a:t>
            </a:r>
          </a:p>
        </p:txBody>
      </p:sp>
    </p:spTree>
    <p:extLst>
      <p:ext uri="{BB962C8B-B14F-4D97-AF65-F5344CB8AC3E}">
        <p14:creationId xmlns:p14="http://schemas.microsoft.com/office/powerpoint/2010/main" val="395555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Keisha has a leak in her kitchen sink. She finds and watches a YouTube video that demonstrates the instructions for how to fix the leak. </a:t>
            </a:r>
          </a:p>
          <a:p>
            <a:r>
              <a:rPr lang="en-US" dirty="0"/>
              <a:t>This best exemplifies which of the following?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algorithm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trial and error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dirty="0"/>
              <a:t>heuristic</a:t>
            </a:r>
          </a:p>
        </p:txBody>
      </p:sp>
    </p:spTree>
    <p:extLst>
      <p:ext uri="{BB962C8B-B14F-4D97-AF65-F5344CB8AC3E}">
        <p14:creationId xmlns:p14="http://schemas.microsoft.com/office/powerpoint/2010/main" val="428509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Puzzles Increasing Problem-Solving Ability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Problem-solving abilities can improve with practice. </a:t>
            </a:r>
          </a:p>
          <a:p>
            <a:pPr lvl="1"/>
            <a:r>
              <a:rPr lang="en-US" dirty="0"/>
              <a:t>Many people challenge themselves every day with puzzles and other mental exercises to sharpen their problem-solving skills, such as Sudoku or word puzzles.</a:t>
            </a:r>
            <a:endParaRPr lang="en-US" dirty="0">
              <a:solidFill>
                <a:srgbClr val="2B7799"/>
              </a:solidFill>
            </a:endParaRPr>
          </a:p>
        </p:txBody>
      </p:sp>
      <p:pic>
        <p:nvPicPr>
          <p:cNvPr id="4" name="Content Placeholder 7" descr="A sudoku grid">
            <a:extLst>
              <a:ext uri="{FF2B5EF4-FFF2-40B4-BE49-F238E27FC236}">
                <a16:creationId xmlns:a16="http://schemas.microsoft.com/office/drawing/2014/main" id="{7E6D587D-FDEB-F785-7B80-2073E93A4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56965"/>
            <a:ext cx="3414889" cy="19208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24FD2-E8ED-4791-DF28-CDAF04A0F49A}"/>
              </a:ext>
            </a:extLst>
          </p:cNvPr>
          <p:cNvSpPr txBox="1"/>
          <p:nvPr/>
        </p:nvSpPr>
        <p:spPr>
          <a:xfrm>
            <a:off x="2080498" y="55778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pic>
        <p:nvPicPr>
          <p:cNvPr id="6" name="Content Placeholder 7" descr="A square shaped outline contains three rows and three columns of dots with equal space between them.">
            <a:extLst>
              <a:ext uri="{FF2B5EF4-FFF2-40B4-BE49-F238E27FC236}">
                <a16:creationId xmlns:a16="http://schemas.microsoft.com/office/drawing/2014/main" id="{F173F8A8-B21D-657C-C9EF-5292DD83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142" y="3597142"/>
            <a:ext cx="3414889" cy="19208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98C1CB-3106-51C6-2560-DD7F58CDEFF8}"/>
              </a:ext>
            </a:extLst>
          </p:cNvPr>
          <p:cNvSpPr txBox="1"/>
          <p:nvPr/>
        </p:nvSpPr>
        <p:spPr>
          <a:xfrm>
            <a:off x="6402840" y="551801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31737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 to Problem Solving</a:t>
            </a:r>
            <a:endParaRPr lang="en-US" b="1" dirty="0"/>
          </a:p>
        </p:txBody>
      </p:sp>
      <p:pic>
        <p:nvPicPr>
          <p:cNvPr id="4" name="Content Placeholder 7" descr="A puzzle involving a scale is shown.">
            <a:extLst>
              <a:ext uri="{FF2B5EF4-FFF2-40B4-BE49-F238E27FC236}">
                <a16:creationId xmlns:a16="http://schemas.microsoft.com/office/drawing/2014/main" id="{D8C23F4D-13A6-96D6-9097-76B230549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r="30313"/>
          <a:stretch/>
        </p:blipFill>
        <p:spPr>
          <a:xfrm>
            <a:off x="304800" y="2667000"/>
            <a:ext cx="1931353" cy="27590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1C701-4A85-1D9E-706B-72C8CE70CA25}"/>
              </a:ext>
            </a:extLst>
          </p:cNvPr>
          <p:cNvSpPr txBox="1"/>
          <p:nvPr/>
        </p:nvSpPr>
        <p:spPr>
          <a:xfrm>
            <a:off x="957730" y="538520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280160"/>
            <a:ext cx="6934200" cy="46634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b="1" dirty="0"/>
              <a:t>mental set </a:t>
            </a:r>
            <a:r>
              <a:rPr lang="en-US" dirty="0"/>
              <a:t>is where you persist in approaching a problem in a way that has worked in the past but is clearly not working now.</a:t>
            </a:r>
          </a:p>
          <a:p>
            <a:r>
              <a:rPr lang="en-US" b="1" dirty="0"/>
              <a:t>Functional fixedness </a:t>
            </a:r>
            <a:r>
              <a:rPr lang="en-US" dirty="0"/>
              <a:t>is a type of mental set where you cannot perceive an object being used for something other than what it was designed for.</a:t>
            </a:r>
          </a:p>
          <a:p>
            <a:pPr lvl="1"/>
            <a:r>
              <a:rPr lang="en-US" dirty="0"/>
              <a:t>During the </a:t>
            </a:r>
            <a:r>
              <a:rPr lang="en-US" i="1" dirty="0"/>
              <a:t>Apollo 13 </a:t>
            </a:r>
            <a:r>
              <a:rPr lang="en-US" dirty="0"/>
              <a:t>mission to the moon, NASA engineers had to overcome functional fixedness to save the lives of the astronauts aboard the spacecraft. 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The astronauts were in danger of being poisoned by rising levels of carbon dioxide because of problems with the carbon dioxide filters. 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The engineers found a way for the astronauts to use spare plastic bags, tape, and air hoses to create a makeshift air filter, which saved the lives of the astronauts.</a:t>
            </a:r>
          </a:p>
        </p:txBody>
      </p:sp>
    </p:spTree>
    <p:extLst>
      <p:ext uri="{BB962C8B-B14F-4D97-AF65-F5344CB8AC3E}">
        <p14:creationId xmlns:p14="http://schemas.microsoft.com/office/powerpoint/2010/main" val="2268940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1191</Words>
  <Application>Microsoft Office PowerPoint</Application>
  <PresentationFormat>On-screen Show (4:3)</PresentationFormat>
  <Paragraphs>95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Aptos</vt:lpstr>
      <vt:lpstr>Century Gothic</vt:lpstr>
      <vt:lpstr>Courier New</vt:lpstr>
      <vt:lpstr>Aptos Display</vt:lpstr>
      <vt:lpstr>Office Theme</vt:lpstr>
      <vt:lpstr>1_Office Theme</vt:lpstr>
      <vt:lpstr>Lesson 6.3</vt:lpstr>
      <vt:lpstr>Problems</vt:lpstr>
      <vt:lpstr>Problem-Solving Strategies</vt:lpstr>
      <vt:lpstr>Algorithms</vt:lpstr>
      <vt:lpstr>Heuristics1</vt:lpstr>
      <vt:lpstr>Heuristics2</vt:lpstr>
      <vt:lpstr>On Your Own1</vt:lpstr>
      <vt:lpstr>Puzzles Increasing Problem-Solving Ability</vt:lpstr>
      <vt:lpstr>Pitfalls to Problem Solving</vt:lpstr>
      <vt:lpstr>On Your Own2</vt:lpstr>
      <vt:lpstr>Decision-Making and Anchoring Bias</vt:lpstr>
      <vt:lpstr>Reflection Question1</vt:lpstr>
      <vt:lpstr>Confirmation Bias</vt:lpstr>
      <vt:lpstr>Reflection Question2</vt:lpstr>
      <vt:lpstr>Hindsight Bias</vt:lpstr>
      <vt:lpstr>Representative Bias</vt:lpstr>
      <vt:lpstr>Availability Heuristic</vt:lpstr>
      <vt:lpstr>On Your Own3</vt:lpstr>
      <vt:lpstr>Lesson 6.3 Figure 6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6.3 Problem Solving</dc:title>
  <dc:creator>Hawkes Learning</dc:creator>
  <cp:keywords>Psychology</cp:keywords>
  <cp:lastModifiedBy>Talissa Nahass</cp:lastModifiedBy>
  <cp:revision>179</cp:revision>
  <dcterms:created xsi:type="dcterms:W3CDTF">2013-04-26T14:43:13Z</dcterms:created>
  <dcterms:modified xsi:type="dcterms:W3CDTF">2024-07-23T19:52:00Z</dcterms:modified>
  <cp:category>Psychology</cp:category>
</cp:coreProperties>
</file>