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7"/>
  </p:notesMasterIdLst>
  <p:handoutMasterIdLst>
    <p:handoutMasterId r:id="rId28"/>
  </p:handoutMasterIdLst>
  <p:sldIdLst>
    <p:sldId id="272" r:id="rId3"/>
    <p:sldId id="273" r:id="rId4"/>
    <p:sldId id="278" r:id="rId5"/>
    <p:sldId id="279" r:id="rId6"/>
    <p:sldId id="277" r:id="rId7"/>
    <p:sldId id="276" r:id="rId8"/>
    <p:sldId id="280" r:id="rId9"/>
    <p:sldId id="275" r:id="rId10"/>
    <p:sldId id="282" r:id="rId11"/>
    <p:sldId id="281" r:id="rId12"/>
    <p:sldId id="283" r:id="rId13"/>
    <p:sldId id="284" r:id="rId14"/>
    <p:sldId id="274" r:id="rId15"/>
    <p:sldId id="288" r:id="rId16"/>
    <p:sldId id="290" r:id="rId17"/>
    <p:sldId id="287" r:id="rId18"/>
    <p:sldId id="291" r:id="rId19"/>
    <p:sldId id="286" r:id="rId20"/>
    <p:sldId id="292" r:id="rId21"/>
    <p:sldId id="293" r:id="rId22"/>
    <p:sldId id="294" r:id="rId23"/>
    <p:sldId id="285" r:id="rId24"/>
    <p:sldId id="296" r:id="rId25"/>
    <p:sldId id="318" r:id="rId26"/>
  </p:sldIdLst>
  <p:sldSz cx="9144000" cy="6858000" type="screen4x3"/>
  <p:notesSz cx="6858000" cy="9144000"/>
  <p:embeddedFontLst>
    <p:embeddedFont>
      <p:font typeface="Century Gothic" panose="020B050202020202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97" autoAdjust="0"/>
    <p:restoredTop sz="86410" autoAdjust="0"/>
  </p:normalViewPr>
  <p:slideViewPr>
    <p:cSldViewPr>
      <p:cViewPr varScale="1">
        <p:scale>
          <a:sx n="95" d="100"/>
          <a:sy n="95" d="100"/>
        </p:scale>
        <p:origin x="158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B57C8C11-93A2-4314-DC9D-3001F794C2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662" y="344664"/>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dirty="0"/>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dirty="0"/>
          </a:p>
        </p:txBody>
      </p:sp>
    </p:spTree>
    <p:extLst>
      <p:ext uri="{BB962C8B-B14F-4D97-AF65-F5344CB8AC3E}">
        <p14:creationId xmlns:p14="http://schemas.microsoft.com/office/powerpoint/2010/main" val="2220949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dirty="0"/>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dirty="0"/>
          </a:p>
        </p:txBody>
      </p:sp>
    </p:spTree>
    <p:extLst>
      <p:ext uri="{BB962C8B-B14F-4D97-AF65-F5344CB8AC3E}">
        <p14:creationId xmlns:p14="http://schemas.microsoft.com/office/powerpoint/2010/main" val="1625066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dirty="0"/>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dirty="0"/>
          </a:p>
        </p:txBody>
      </p:sp>
    </p:spTree>
    <p:extLst>
      <p:ext uri="{BB962C8B-B14F-4D97-AF65-F5344CB8AC3E}">
        <p14:creationId xmlns:p14="http://schemas.microsoft.com/office/powerpoint/2010/main" val="2859280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dirty="0"/>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dirty="0"/>
          </a:p>
        </p:txBody>
      </p:sp>
    </p:spTree>
    <p:extLst>
      <p:ext uri="{BB962C8B-B14F-4D97-AF65-F5344CB8AC3E}">
        <p14:creationId xmlns:p14="http://schemas.microsoft.com/office/powerpoint/2010/main" val="303543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dirty="0"/>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dirty="0"/>
          </a:p>
        </p:txBody>
      </p:sp>
    </p:spTree>
    <p:extLst>
      <p:ext uri="{BB962C8B-B14F-4D97-AF65-F5344CB8AC3E}">
        <p14:creationId xmlns:p14="http://schemas.microsoft.com/office/powerpoint/2010/main" val="3826813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dirty="0"/>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dirty="0"/>
          </a:p>
        </p:txBody>
      </p:sp>
    </p:spTree>
    <p:extLst>
      <p:ext uri="{BB962C8B-B14F-4D97-AF65-F5344CB8AC3E}">
        <p14:creationId xmlns:p14="http://schemas.microsoft.com/office/powerpoint/2010/main" val="1457506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dirty="0"/>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dirty="0"/>
          </a:p>
        </p:txBody>
      </p:sp>
    </p:spTree>
    <p:extLst>
      <p:ext uri="{BB962C8B-B14F-4D97-AF65-F5344CB8AC3E}">
        <p14:creationId xmlns:p14="http://schemas.microsoft.com/office/powerpoint/2010/main" val="166930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dirty="0"/>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dirty="0"/>
          </a:p>
        </p:txBody>
      </p:sp>
    </p:spTree>
    <p:extLst>
      <p:ext uri="{BB962C8B-B14F-4D97-AF65-F5344CB8AC3E}">
        <p14:creationId xmlns:p14="http://schemas.microsoft.com/office/powerpoint/2010/main" val="1289016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dirty="0"/>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dirty="0"/>
          </a:p>
        </p:txBody>
      </p:sp>
    </p:spTree>
    <p:extLst>
      <p:ext uri="{BB962C8B-B14F-4D97-AF65-F5344CB8AC3E}">
        <p14:creationId xmlns:p14="http://schemas.microsoft.com/office/powerpoint/2010/main" val="1822186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dirty="0"/>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dirty="0"/>
          </a:p>
        </p:txBody>
      </p:sp>
    </p:spTree>
    <p:extLst>
      <p:ext uri="{BB962C8B-B14F-4D97-AF65-F5344CB8AC3E}">
        <p14:creationId xmlns:p14="http://schemas.microsoft.com/office/powerpoint/2010/main" val="2660452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dirty="0"/>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dirty="0"/>
          </a:p>
        </p:txBody>
      </p:sp>
    </p:spTree>
    <p:extLst>
      <p:ext uri="{BB962C8B-B14F-4D97-AF65-F5344CB8AC3E}">
        <p14:creationId xmlns:p14="http://schemas.microsoft.com/office/powerpoint/2010/main" val="3760355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729284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dirty="0"/>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dirty="0"/>
          </a:p>
        </p:txBody>
      </p:sp>
    </p:spTree>
    <p:extLst>
      <p:ext uri="{BB962C8B-B14F-4D97-AF65-F5344CB8AC3E}">
        <p14:creationId xmlns:p14="http://schemas.microsoft.com/office/powerpoint/2010/main" val="32720350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6.4</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What Are Intelligence and Creativity?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Practical Intelligence</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pPr marL="0" indent="0">
              <a:buNone/>
            </a:pPr>
            <a:r>
              <a:rPr lang="en-US" dirty="0"/>
              <a:t>Practical intelligence:</a:t>
            </a:r>
          </a:p>
          <a:p>
            <a:r>
              <a:rPr lang="en-US" dirty="0"/>
              <a:t>Sometimes compared to </a:t>
            </a:r>
            <a:r>
              <a:rPr lang="en-US" dirty="0">
                <a:solidFill>
                  <a:srgbClr val="182F58"/>
                </a:solidFill>
                <a:effectLst/>
                <a:latin typeface="Calibri" panose="020F0502020204030204" pitchFamily="34" charset="0"/>
              </a:rPr>
              <a:t>"</a:t>
            </a:r>
            <a:r>
              <a:rPr lang="en-US" dirty="0"/>
              <a:t>street smarts</a:t>
            </a:r>
            <a:r>
              <a:rPr lang="en-US" dirty="0">
                <a:solidFill>
                  <a:srgbClr val="182F58"/>
                </a:solidFill>
                <a:effectLst/>
                <a:latin typeface="Calibri" panose="020F0502020204030204" pitchFamily="34" charset="0"/>
              </a:rPr>
              <a:t>"</a:t>
            </a:r>
            <a:endParaRPr lang="en-US" dirty="0"/>
          </a:p>
          <a:p>
            <a:r>
              <a:rPr lang="en-US" dirty="0"/>
              <a:t>Finding solutions that work in your everyday life by applying knowledge based on your experiences</a:t>
            </a:r>
          </a:p>
          <a:p>
            <a:r>
              <a:rPr lang="en-US" dirty="0"/>
              <a:t>Appears to be separate from traditional understanding of IQ; individuals who score high in practical intelligence may or may not have comparable scores in creative and analytical intelligence (Sternberg, 1988)</a:t>
            </a:r>
          </a:p>
          <a:p>
            <a:pPr lvl="1"/>
            <a:r>
              <a:rPr lang="en-US" dirty="0">
                <a:solidFill>
                  <a:srgbClr val="2B7799"/>
                </a:solidFill>
              </a:rPr>
              <a:t>When your friends want to find something to eat in a new city, you use an app to find locations and reviews for restaurants closest to you.</a:t>
            </a:r>
          </a:p>
        </p:txBody>
      </p:sp>
    </p:spTree>
    <p:extLst>
      <p:ext uri="{BB962C8B-B14F-4D97-AF65-F5344CB8AC3E}">
        <p14:creationId xmlns:p14="http://schemas.microsoft.com/office/powerpoint/2010/main" val="928907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Analytical Intelligence</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pPr marL="0" indent="0">
              <a:buNone/>
            </a:pPr>
            <a:r>
              <a:rPr lang="en-US" dirty="0"/>
              <a:t>Analytical intelligence:</a:t>
            </a:r>
          </a:p>
          <a:p>
            <a:r>
              <a:rPr lang="en-US" dirty="0"/>
              <a:t>Closely aligned with academic problem solving and computations</a:t>
            </a:r>
          </a:p>
          <a:p>
            <a:r>
              <a:rPr lang="en-US" dirty="0"/>
              <a:t>Demonstrated by an ability to analyze, evaluate, judge, compare, and contrast</a:t>
            </a:r>
            <a:endParaRPr lang="en-US" dirty="0">
              <a:solidFill>
                <a:srgbClr val="2B7799"/>
              </a:solidFill>
            </a:endParaRPr>
          </a:p>
          <a:p>
            <a:pPr lvl="1"/>
            <a:r>
              <a:rPr lang="en-US" dirty="0">
                <a:solidFill>
                  <a:srgbClr val="2B7799"/>
                </a:solidFill>
              </a:rPr>
              <a:t>When solving a challenging math problem, you analyze different aspects of the problem and then solve it section by section.</a:t>
            </a:r>
          </a:p>
        </p:txBody>
      </p:sp>
    </p:spTree>
    <p:extLst>
      <p:ext uri="{BB962C8B-B14F-4D97-AF65-F5344CB8AC3E}">
        <p14:creationId xmlns:p14="http://schemas.microsoft.com/office/powerpoint/2010/main" val="2276256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Creative Intelligence</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pPr marL="0" indent="0">
              <a:buNone/>
            </a:pPr>
            <a:r>
              <a:rPr lang="en-US" dirty="0"/>
              <a:t>Creative intelligence:</a:t>
            </a:r>
          </a:p>
          <a:p>
            <a:r>
              <a:rPr lang="en-US" dirty="0"/>
              <a:t>marked by inventing or imagining a solution to a problem or situation</a:t>
            </a:r>
          </a:p>
          <a:p>
            <a:r>
              <a:rPr lang="en-US" dirty="0"/>
              <a:t>can include finding a novel solution to an unexpected problem or producing a beautiful work of art or a well-developed short story</a:t>
            </a:r>
            <a:endParaRPr lang="en-US" dirty="0">
              <a:solidFill>
                <a:srgbClr val="2B7799"/>
              </a:solidFill>
            </a:endParaRPr>
          </a:p>
          <a:p>
            <a:pPr lvl="1"/>
            <a:r>
              <a:rPr lang="en-US" dirty="0">
                <a:solidFill>
                  <a:srgbClr val="2B7799"/>
                </a:solidFill>
              </a:rPr>
              <a:t>When camping, you figure out a way to brew coffee even though your friend forgot to bring the coffee pot.</a:t>
            </a:r>
          </a:p>
        </p:txBody>
      </p:sp>
    </p:spTree>
    <p:extLst>
      <p:ext uri="{BB962C8B-B14F-4D97-AF65-F5344CB8AC3E}">
        <p14:creationId xmlns:p14="http://schemas.microsoft.com/office/powerpoint/2010/main" val="739366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Multiple Intelligences Theory</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1" dirty="0"/>
              <a:t>Multiple intelligences theory </a:t>
            </a:r>
            <a:r>
              <a:rPr lang="en-US" dirty="0"/>
              <a:t>was developed by Howard Gardner, a Harvard psychologist and former student of Erik Erikson.</a:t>
            </a:r>
          </a:p>
          <a:p>
            <a:r>
              <a:rPr lang="en-US" dirty="0"/>
              <a:t>Gardner</a:t>
            </a:r>
            <a:r>
              <a:rPr lang="en-US" dirty="0">
                <a:solidFill>
                  <a:srgbClr val="182F58"/>
                </a:solidFill>
                <a:effectLst/>
                <a:latin typeface="Calibri" panose="020F0502020204030204" pitchFamily="34" charset="0"/>
              </a:rPr>
              <a:t>'</a:t>
            </a:r>
            <a:r>
              <a:rPr lang="en-US" dirty="0"/>
              <a:t>s theory, which has been refined for more than thirty years, is a more recent development among theories of intelligence (Morgan, 2021).</a:t>
            </a:r>
          </a:p>
          <a:p>
            <a:r>
              <a:rPr lang="en-US" dirty="0"/>
              <a:t>In Gardner</a:t>
            </a:r>
            <a:r>
              <a:rPr lang="en-US" dirty="0">
                <a:solidFill>
                  <a:srgbClr val="182F58"/>
                </a:solidFill>
                <a:effectLst/>
                <a:latin typeface="Calibri" panose="020F0502020204030204" pitchFamily="34" charset="0"/>
              </a:rPr>
              <a:t>'</a:t>
            </a:r>
            <a:r>
              <a:rPr lang="en-US" dirty="0"/>
              <a:t>s theory, each person possesses at least eight intelligences. Among these eight intelligences, a person typically excels in some and falters in others (Gardner, 1983).</a:t>
            </a:r>
            <a:endParaRPr lang="en-US" dirty="0">
              <a:solidFill>
                <a:srgbClr val="2B7799"/>
              </a:solidFill>
            </a:endParaRPr>
          </a:p>
        </p:txBody>
      </p:sp>
    </p:spTree>
    <p:extLst>
      <p:ext uri="{BB962C8B-B14F-4D97-AF65-F5344CB8AC3E}">
        <p14:creationId xmlns:p14="http://schemas.microsoft.com/office/powerpoint/2010/main" val="408965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Multiple Intelligences Theory</a:t>
            </a:r>
            <a:r>
              <a:rPr lang="en-US" baseline="-25000" dirty="0"/>
              <a:t>2</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77500" lnSpcReduction="20000"/>
          </a:bodyPr>
          <a:lstStyle/>
          <a:p>
            <a:r>
              <a:rPr lang="en-US" sz="3600" dirty="0"/>
              <a:t>Linguistic intelligence</a:t>
            </a:r>
          </a:p>
          <a:p>
            <a:pPr lvl="1"/>
            <a:r>
              <a:rPr lang="en-US" dirty="0">
                <a:solidFill>
                  <a:srgbClr val="2B7799"/>
                </a:solidFill>
              </a:rPr>
              <a:t>Perceives different functions of language, different sounds and meanings of words; may easily learn multiple languages</a:t>
            </a:r>
          </a:p>
          <a:p>
            <a:r>
              <a:rPr lang="en-US" sz="3600" dirty="0"/>
              <a:t>Logical-mathematical</a:t>
            </a:r>
            <a:r>
              <a:rPr lang="en-US" sz="4500" dirty="0"/>
              <a:t> </a:t>
            </a:r>
            <a:r>
              <a:rPr lang="en-US" sz="3600" dirty="0"/>
              <a:t>intelligence</a:t>
            </a:r>
          </a:p>
          <a:p>
            <a:pPr lvl="1"/>
            <a:r>
              <a:rPr lang="en-US" dirty="0">
                <a:solidFill>
                  <a:srgbClr val="2B7799"/>
                </a:solidFill>
              </a:rPr>
              <a:t>Capable of seeing numerical patterns; strong ability to use reason and logic</a:t>
            </a:r>
          </a:p>
          <a:p>
            <a:r>
              <a:rPr lang="en-US" sz="3600" dirty="0"/>
              <a:t>Musical intelligence</a:t>
            </a:r>
          </a:p>
          <a:p>
            <a:pPr lvl="1"/>
            <a:r>
              <a:rPr lang="en-US" dirty="0"/>
              <a:t>U</a:t>
            </a:r>
            <a:r>
              <a:rPr lang="en-US" dirty="0">
                <a:solidFill>
                  <a:srgbClr val="2B7799"/>
                </a:solidFill>
              </a:rPr>
              <a:t>nderstands and appreciates rhythm, pitch, and tone; may play multiple instruments or perform as a vocalist</a:t>
            </a:r>
          </a:p>
          <a:p>
            <a:r>
              <a:rPr lang="en-US" sz="3600" dirty="0"/>
              <a:t>Bodily kinesthetic intelligence</a:t>
            </a:r>
          </a:p>
          <a:p>
            <a:pPr lvl="1"/>
            <a:r>
              <a:rPr lang="en-US" dirty="0"/>
              <a:t>H</a:t>
            </a:r>
            <a:r>
              <a:rPr lang="en-US" dirty="0">
                <a:solidFill>
                  <a:srgbClr val="2B7799"/>
                </a:solidFill>
              </a:rPr>
              <a:t>igh ability to control the movements of the body and use the body to perform various physical tasks</a:t>
            </a:r>
          </a:p>
        </p:txBody>
      </p:sp>
    </p:spTree>
    <p:extLst>
      <p:ext uri="{BB962C8B-B14F-4D97-AF65-F5344CB8AC3E}">
        <p14:creationId xmlns:p14="http://schemas.microsoft.com/office/powerpoint/2010/main" val="4048383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Multiple Intelligences Theory</a:t>
            </a:r>
            <a:r>
              <a:rPr lang="en-US" b="1" baseline="-25000" dirty="0"/>
              <a:t>3</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55000" lnSpcReduction="20000"/>
          </a:bodyPr>
          <a:lstStyle/>
          <a:p>
            <a:r>
              <a:rPr lang="en-US" sz="4500" dirty="0"/>
              <a:t>Spatial intelligence</a:t>
            </a:r>
          </a:p>
          <a:p>
            <a:pPr lvl="1"/>
            <a:r>
              <a:rPr lang="en-US" sz="4500" dirty="0"/>
              <a:t>Ability to perceive the relationship between objects and how they move in space</a:t>
            </a:r>
          </a:p>
          <a:p>
            <a:r>
              <a:rPr lang="en-US" sz="4500" dirty="0"/>
              <a:t>Interpersonal intelligence</a:t>
            </a:r>
          </a:p>
          <a:p>
            <a:pPr lvl="1"/>
            <a:r>
              <a:rPr lang="en-US" sz="4500" dirty="0"/>
              <a:t>Ability to understand and be sensitive to the various emotional states of others</a:t>
            </a:r>
          </a:p>
          <a:p>
            <a:r>
              <a:rPr lang="en-US" sz="4500" dirty="0"/>
              <a:t>Intrapersonal intelligence</a:t>
            </a:r>
          </a:p>
          <a:p>
            <a:pPr lvl="1"/>
            <a:r>
              <a:rPr lang="en-US" sz="4500" dirty="0"/>
              <a:t>Ability to access personal feelings and motivations and use them to direct behavior and reach personal goals</a:t>
            </a:r>
          </a:p>
          <a:p>
            <a:r>
              <a:rPr lang="en-US" sz="4500" dirty="0"/>
              <a:t>Naturalist intelligence</a:t>
            </a:r>
          </a:p>
          <a:p>
            <a:pPr lvl="1"/>
            <a:r>
              <a:rPr lang="en-US" sz="4500" dirty="0"/>
              <a:t>High capacity to appreciate the natural world and interact with the species within it</a:t>
            </a:r>
          </a:p>
        </p:txBody>
      </p:sp>
    </p:spTree>
    <p:extLst>
      <p:ext uri="{BB962C8B-B14F-4D97-AF65-F5344CB8AC3E}">
        <p14:creationId xmlns:p14="http://schemas.microsoft.com/office/powerpoint/2010/main" val="1716443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Multiple Intelligences Theory</a:t>
            </a:r>
            <a:r>
              <a:rPr lang="en-US" baseline="-25000" dirty="0"/>
              <a:t>4</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Gardner</a:t>
            </a:r>
            <a:r>
              <a:rPr lang="en-US" dirty="0">
                <a:solidFill>
                  <a:srgbClr val="182F58"/>
                </a:solidFill>
                <a:effectLst/>
                <a:latin typeface="Calibri" panose="020F0502020204030204" pitchFamily="34" charset="0"/>
              </a:rPr>
              <a:t>'</a:t>
            </a:r>
            <a:r>
              <a:rPr lang="en-US" dirty="0"/>
              <a:t>s theory is relatively new and needs additional research to better establish empirical support. </a:t>
            </a:r>
          </a:p>
          <a:p>
            <a:r>
              <a:rPr lang="en-US" dirty="0"/>
              <a:t>Developing traditional measures of Gardner</a:t>
            </a:r>
            <a:r>
              <a:rPr lang="en-US" dirty="0">
                <a:solidFill>
                  <a:srgbClr val="182F58"/>
                </a:solidFill>
                <a:effectLst/>
                <a:latin typeface="Calibri" panose="020F0502020204030204" pitchFamily="34" charset="0"/>
              </a:rPr>
              <a:t>'</a:t>
            </a:r>
            <a:r>
              <a:rPr lang="en-US" dirty="0"/>
              <a:t>s intelligences is extremely difficult (Furnham, 2009; Gardner &amp; Moran, 2006; Klein, 1997).</a:t>
            </a:r>
            <a:endParaRPr lang="en-US" dirty="0">
              <a:solidFill>
                <a:srgbClr val="2B7799"/>
              </a:solidFill>
            </a:endParaRPr>
          </a:p>
        </p:txBody>
      </p:sp>
    </p:spTree>
    <p:extLst>
      <p:ext uri="{BB962C8B-B14F-4D97-AF65-F5344CB8AC3E}">
        <p14:creationId xmlns:p14="http://schemas.microsoft.com/office/powerpoint/2010/main" val="2607899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148841"/>
          </a:xfrm>
        </p:spPr>
        <p:txBody>
          <a:bodyPr/>
          <a:lstStyle/>
          <a:p>
            <a:r>
              <a:rPr lang="en-US" dirty="0"/>
              <a:t>How do you define intelligence?</a:t>
            </a:r>
          </a:p>
          <a:p>
            <a:endParaRPr lang="en-US" dirty="0"/>
          </a:p>
          <a:p>
            <a:r>
              <a:rPr lang="en-US" dirty="0"/>
              <a:t>Can you think of ways that you would measure intelligence as you define it?</a:t>
            </a:r>
          </a:p>
        </p:txBody>
      </p:sp>
    </p:spTree>
    <p:extLst>
      <p:ext uri="{BB962C8B-B14F-4D97-AF65-F5344CB8AC3E}">
        <p14:creationId xmlns:p14="http://schemas.microsoft.com/office/powerpoint/2010/main" val="4121136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Emotional Intelligence</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177328" y="1219200"/>
            <a:ext cx="5842472" cy="4724400"/>
          </a:xfrm>
        </p:spPr>
        <p:txBody>
          <a:bodyPr>
            <a:normAutofit fontScale="77500" lnSpcReduction="20000"/>
          </a:bodyPr>
          <a:lstStyle/>
          <a:p>
            <a:r>
              <a:rPr lang="en-US" b="1" dirty="0"/>
              <a:t>Emotional intelligence </a:t>
            </a:r>
            <a:r>
              <a:rPr lang="en-US" dirty="0"/>
              <a:t>encompasses the ability to understand the emotions of yourself and others, show empathy, understand social relationships and cues, regulate your own emotions, and respond in culturally appropriate ways (Parker et al., 2009).</a:t>
            </a:r>
          </a:p>
          <a:p>
            <a:pPr lvl="1"/>
            <a:r>
              <a:rPr lang="en-US" dirty="0"/>
              <a:t>People with high emotional intelligence typically have well-developed social skills.</a:t>
            </a:r>
          </a:p>
          <a:p>
            <a:pPr lvl="1"/>
            <a:r>
              <a:rPr lang="en-US" dirty="0"/>
              <a:t>Some researchers argue that emotional intelligence is a better predictor of success than traditional intelligence (Goleman, 1995).</a:t>
            </a:r>
          </a:p>
          <a:p>
            <a:pPr lvl="1"/>
            <a:r>
              <a:rPr lang="en-US" dirty="0"/>
              <a:t>In the wake of the COVID-19 pandemic, researchers and clinicians have promoted emotional intelligence to reduce stress (Drigas &amp; Papoutsi, 2020).</a:t>
            </a:r>
          </a:p>
          <a:p>
            <a:endParaRPr lang="en-US" dirty="0">
              <a:solidFill>
                <a:srgbClr val="2B7799"/>
              </a:solidFill>
            </a:endParaRPr>
          </a:p>
        </p:txBody>
      </p:sp>
      <p:pic>
        <p:nvPicPr>
          <p:cNvPr id="4" name="Content Placeholder 7" descr="A word cloud of words that relate to emotional intelligence next to a cup of coffee">
            <a:extLst>
              <a:ext uri="{FF2B5EF4-FFF2-40B4-BE49-F238E27FC236}">
                <a16:creationId xmlns:a16="http://schemas.microsoft.com/office/drawing/2014/main" id="{40CC4906-588D-FCB9-4236-03F6947CFE23}"/>
              </a:ext>
            </a:extLst>
          </p:cNvPr>
          <p:cNvPicPr>
            <a:picLocks noChangeAspect="1"/>
          </p:cNvPicPr>
          <p:nvPr/>
        </p:nvPicPr>
        <p:blipFill rotWithShape="1">
          <a:blip r:embed="rId2"/>
          <a:srcRect l="10001" r="10117"/>
          <a:stretch/>
        </p:blipFill>
        <p:spPr>
          <a:xfrm>
            <a:off x="6019800" y="2133600"/>
            <a:ext cx="2921751" cy="2057400"/>
          </a:xfrm>
          <a:prstGeom prst="rect">
            <a:avLst/>
          </a:prstGeom>
          <a:noFill/>
        </p:spPr>
      </p:pic>
      <p:sp>
        <p:nvSpPr>
          <p:cNvPr id="5" name="TextBox 4">
            <a:extLst>
              <a:ext uri="{FF2B5EF4-FFF2-40B4-BE49-F238E27FC236}">
                <a16:creationId xmlns:a16="http://schemas.microsoft.com/office/drawing/2014/main" id="{CFD962CF-1400-C6E5-8456-0DF487D8A30C}"/>
              </a:ext>
            </a:extLst>
          </p:cNvPr>
          <p:cNvSpPr txBox="1"/>
          <p:nvPr/>
        </p:nvSpPr>
        <p:spPr>
          <a:xfrm>
            <a:off x="7315200" y="4191000"/>
            <a:ext cx="625492" cy="253916"/>
          </a:xfrm>
          <a:prstGeom prst="rect">
            <a:avLst/>
          </a:prstGeom>
          <a:noFill/>
        </p:spPr>
        <p:txBody>
          <a:bodyPr wrap="none" rtlCol="0">
            <a:spAutoFit/>
          </a:bodyPr>
          <a:lstStyle/>
          <a:p>
            <a:r>
              <a:rPr lang="en-US" sz="1050" dirty="0">
                <a:solidFill>
                  <a:srgbClr val="182F58"/>
                </a:solidFill>
              </a:rPr>
              <a:t>Figure 3</a:t>
            </a:r>
          </a:p>
        </p:txBody>
      </p:sp>
    </p:spTree>
    <p:extLst>
      <p:ext uri="{BB962C8B-B14F-4D97-AF65-F5344CB8AC3E}">
        <p14:creationId xmlns:p14="http://schemas.microsoft.com/office/powerpoint/2010/main" val="1919869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Cultural Differences In Meaning Of Intelligence</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85000" lnSpcReduction="20000"/>
          </a:bodyPr>
          <a:lstStyle/>
          <a:p>
            <a:r>
              <a:rPr lang="en-US" dirty="0"/>
              <a:t>Intelligence can also have different meanings and values in different cultures. </a:t>
            </a:r>
          </a:p>
          <a:p>
            <a:pPr lvl="1"/>
            <a:r>
              <a:rPr lang="en-US" u="sng" dirty="0"/>
              <a:t>Example</a:t>
            </a:r>
            <a:r>
              <a:rPr lang="en-US" dirty="0"/>
              <a:t>: If you live on a small island where most people get their food by fishing from boats, it would be important to know how to fish and how to repair a boat. </a:t>
            </a:r>
          </a:p>
          <a:p>
            <a:r>
              <a:rPr lang="en-US" dirty="0"/>
              <a:t>Some cultures place a high value on working together as a collective. </a:t>
            </a:r>
          </a:p>
          <a:p>
            <a:r>
              <a:rPr lang="en-US" dirty="0"/>
              <a:t>In these cultures, the importance of the group supersedes the importance of individual achievement.</a:t>
            </a:r>
          </a:p>
          <a:p>
            <a:pPr lvl="1"/>
            <a:r>
              <a:rPr lang="en-US" dirty="0"/>
              <a:t>When you visit such a culture, how well you relate to the values of that culture exemplifies your </a:t>
            </a:r>
            <a:r>
              <a:rPr lang="en-US" b="1" dirty="0"/>
              <a:t>cultural intelligence</a:t>
            </a:r>
            <a:r>
              <a:rPr lang="en-US" dirty="0"/>
              <a:t>, sometimes referred to as </a:t>
            </a:r>
            <a:r>
              <a:rPr lang="en-US" i="1" dirty="0"/>
              <a:t>cultural competence.</a:t>
            </a:r>
          </a:p>
        </p:txBody>
      </p:sp>
    </p:spTree>
    <p:extLst>
      <p:ext uri="{BB962C8B-B14F-4D97-AF65-F5344CB8AC3E}">
        <p14:creationId xmlns:p14="http://schemas.microsoft.com/office/powerpoint/2010/main" val="2474128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What Constitutes Intelligence?</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Psychologists have long wondered what constitutes intelligence and how it can be measured.</a:t>
            </a:r>
          </a:p>
          <a:p>
            <a:r>
              <a:rPr lang="en-US" dirty="0"/>
              <a:t>The way that researchers have defined the concept of intelligence has been modified many times since the birth of psychology.</a:t>
            </a:r>
          </a:p>
          <a:p>
            <a:pPr lvl="1"/>
            <a:endParaRPr lang="en-US" dirty="0"/>
          </a:p>
        </p:txBody>
      </p:sp>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Cultural Competence</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In a study of graduate students, researchers found that cultural competency training programs not only improve cultural intelligence capabilities but also improve work behavior and resilience (Azevedo &amp; Shane, 2019). </a:t>
            </a:r>
          </a:p>
          <a:p>
            <a:r>
              <a:rPr lang="en-US" dirty="0"/>
              <a:t>With the ever-increasing globalization of the modern-day workforce, the reliance on understanding and valuing culture differences is becoming exceedingly more important.</a:t>
            </a:r>
            <a:endParaRPr lang="en-US" dirty="0">
              <a:solidFill>
                <a:srgbClr val="2B7799"/>
              </a:solidFill>
            </a:endParaRPr>
          </a:p>
        </p:txBody>
      </p:sp>
    </p:spTree>
    <p:extLst>
      <p:ext uri="{BB962C8B-B14F-4D97-AF65-F5344CB8AC3E}">
        <p14:creationId xmlns:p14="http://schemas.microsoft.com/office/powerpoint/2010/main" val="2534090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Creativity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20000"/>
          </a:bodyPr>
          <a:lstStyle/>
          <a:p>
            <a:r>
              <a:rPr lang="en-US" b="1" dirty="0"/>
              <a:t>Creativity</a:t>
            </a:r>
            <a:r>
              <a:rPr lang="en-US" dirty="0"/>
              <a:t> is the ability to generate, create, or discover new ideas, solutions, and possibilities.</a:t>
            </a:r>
          </a:p>
          <a:p>
            <a:pPr lvl="1"/>
            <a:r>
              <a:rPr lang="en-US" dirty="0">
                <a:solidFill>
                  <a:srgbClr val="2B7799"/>
                </a:solidFill>
              </a:rPr>
              <a:t>Very creative people often have intense knowledge about something, work on it for years, look at novel solutions, seek out the advice and help of other experts, and take risks.</a:t>
            </a:r>
          </a:p>
          <a:p>
            <a:r>
              <a:rPr lang="en-US" dirty="0"/>
              <a:t>Although creativity is often associated with the arts, it is actually a vital form of intelligence that drives people in many disciplines to discover something new. </a:t>
            </a:r>
          </a:p>
          <a:p>
            <a:pPr lvl="1"/>
            <a:r>
              <a:rPr lang="en-US" dirty="0">
                <a:solidFill>
                  <a:srgbClr val="2B7799"/>
                </a:solidFill>
              </a:rPr>
              <a:t>Creativity can be found in every area of life; from the way you decorate your residence to a new way of understanding how a cell works.</a:t>
            </a:r>
          </a:p>
        </p:txBody>
      </p:sp>
    </p:spTree>
    <p:extLst>
      <p:ext uri="{BB962C8B-B14F-4D97-AF65-F5344CB8AC3E}">
        <p14:creationId xmlns:p14="http://schemas.microsoft.com/office/powerpoint/2010/main" val="3912371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Divergent and Convergent Thinking</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Creativity is often assessed as a function of one</a:t>
            </a:r>
            <a:r>
              <a:rPr lang="en-US" dirty="0">
                <a:solidFill>
                  <a:srgbClr val="182F58"/>
                </a:solidFill>
                <a:effectLst/>
                <a:latin typeface="Calibri" panose="020F0502020204030204" pitchFamily="34" charset="0"/>
              </a:rPr>
              <a:t>'</a:t>
            </a:r>
            <a:r>
              <a:rPr lang="en-US" dirty="0"/>
              <a:t>s ability to engage in divergent thinking.</a:t>
            </a:r>
          </a:p>
          <a:p>
            <a:r>
              <a:rPr lang="en-US" b="1" dirty="0"/>
              <a:t>Divergent thinking </a:t>
            </a:r>
            <a:r>
              <a:rPr lang="en-US" dirty="0"/>
              <a:t>can be described as thinking </a:t>
            </a:r>
            <a:r>
              <a:rPr lang="en-US" dirty="0">
                <a:solidFill>
                  <a:srgbClr val="182F58"/>
                </a:solidFill>
                <a:effectLst/>
                <a:latin typeface="Calibri" panose="020F0502020204030204" pitchFamily="34" charset="0"/>
              </a:rPr>
              <a:t>"</a:t>
            </a:r>
            <a:r>
              <a:rPr lang="en-US" dirty="0"/>
              <a:t>outside the box</a:t>
            </a:r>
            <a:r>
              <a:rPr lang="en-US" dirty="0">
                <a:solidFill>
                  <a:srgbClr val="182F58"/>
                </a:solidFill>
                <a:effectLst/>
                <a:latin typeface="Calibri" panose="020F0502020204030204" pitchFamily="34" charset="0"/>
              </a:rPr>
              <a:t>"</a:t>
            </a:r>
            <a:r>
              <a:rPr lang="en-US" dirty="0"/>
              <a:t>; it allows an individual to arrive at unique, multiple solutions to a given problem. </a:t>
            </a:r>
          </a:p>
          <a:p>
            <a:r>
              <a:rPr lang="en-US" dirty="0"/>
              <a:t>In contrast, </a:t>
            </a:r>
            <a:r>
              <a:rPr lang="en-US" b="1" dirty="0"/>
              <a:t>convergent thinking </a:t>
            </a:r>
            <a:r>
              <a:rPr lang="en-US" dirty="0"/>
              <a:t>describes the ability to provide a correct or well-established answer or solution to a problem (Cropley, 2006; Gilford, 1967; Wigert et al., 2022).</a:t>
            </a:r>
            <a:endParaRPr lang="en-US" dirty="0">
              <a:solidFill>
                <a:srgbClr val="2B7799"/>
              </a:solidFill>
            </a:endParaRPr>
          </a:p>
        </p:txBody>
      </p:sp>
    </p:spTree>
    <p:extLst>
      <p:ext uri="{BB962C8B-B14F-4D97-AF65-F5344CB8AC3E}">
        <p14:creationId xmlns:p14="http://schemas.microsoft.com/office/powerpoint/2010/main" val="3521526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Intelligence is a complex characteristic of cognition. </a:t>
            </a:r>
          </a:p>
          <a:p>
            <a:r>
              <a:rPr lang="en-US" dirty="0"/>
              <a:t>Many theories have been developed to explain what intelligence is and how it works.</a:t>
            </a:r>
          </a:p>
          <a:p>
            <a:pPr lvl="1"/>
            <a:r>
              <a:rPr lang="en-US" dirty="0"/>
              <a:t>Sternberg generated his triarchic theory of intelligence, whereas Gardner posited that intelligence is comprised of many factors.</a:t>
            </a:r>
          </a:p>
          <a:p>
            <a:pPr lvl="1"/>
            <a:r>
              <a:rPr lang="en-US" dirty="0"/>
              <a:t>Still others focus on the importance of emotional intelligence.</a:t>
            </a:r>
          </a:p>
          <a:p>
            <a:r>
              <a:rPr lang="en-US" dirty="0"/>
              <a:t>Finally, creativity seems to be a facet of intelligence, but it is extremely difficult to measure objectively.</a:t>
            </a:r>
            <a:endParaRPr lang="en-US" dirty="0">
              <a:solidFill>
                <a:srgbClr val="2B7799"/>
              </a:solidFill>
            </a:endParaRPr>
          </a:p>
        </p:txBody>
      </p:sp>
    </p:spTree>
    <p:extLst>
      <p:ext uri="{BB962C8B-B14F-4D97-AF65-F5344CB8AC3E}">
        <p14:creationId xmlns:p14="http://schemas.microsoft.com/office/powerpoint/2010/main" val="3331555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752600" y="-1000034"/>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Spearman And </a:t>
            </a:r>
            <a:r>
              <a:rPr lang="en-US" dirty="0"/>
              <a:t>T</a:t>
            </a:r>
            <a:r>
              <a:rPr lang="en-US" b="1" dirty="0"/>
              <a:t>he </a:t>
            </a:r>
            <a:r>
              <a:rPr lang="en-US" b="1" i="1" dirty="0"/>
              <a:t>g</a:t>
            </a:r>
            <a:r>
              <a:rPr lang="en-US" b="1" dirty="0"/>
              <a:t> Factor</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British psychologist Charles Spearman believed intelligence consisted of one general factor, called </a:t>
            </a:r>
            <a:r>
              <a:rPr lang="en-US" i="1" dirty="0"/>
              <a:t>g</a:t>
            </a:r>
            <a:r>
              <a:rPr lang="en-US" dirty="0"/>
              <a:t>, which could be measured and compared among individuals.</a:t>
            </a:r>
          </a:p>
          <a:p>
            <a:pPr lvl="1"/>
            <a:r>
              <a:rPr lang="en-US" dirty="0"/>
              <a:t>Spearman focused on the commonalities among various intellectual abilities and deemphasized what made each unique.</a:t>
            </a:r>
          </a:p>
          <a:p>
            <a:r>
              <a:rPr lang="en-US" dirty="0"/>
              <a:t>Long before modern psychology developed, however, ancient philosophers, such as Aristotle, held a similar view (Cianciolo &amp; Sternberg, 2004).</a:t>
            </a:r>
          </a:p>
        </p:txBody>
      </p:sp>
    </p:spTree>
    <p:extLst>
      <p:ext uri="{BB962C8B-B14F-4D97-AF65-F5344CB8AC3E}">
        <p14:creationId xmlns:p14="http://schemas.microsoft.com/office/powerpoint/2010/main" val="4237953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6.4 Figure 1</a:t>
            </a:r>
            <a:endParaRPr lang="en-US" sz="3200" b="1" dirty="0">
              <a:solidFill>
                <a:schemeClr val="accent1"/>
              </a:solidFill>
            </a:endParaRPr>
          </a:p>
        </p:txBody>
      </p:sp>
      <p:sp>
        <p:nvSpPr>
          <p:cNvPr id="13315" name="Rectangle 3"/>
          <p:cNvSpPr>
            <a:spLocks noGrp="1"/>
          </p:cNvSpPr>
          <p:nvPr>
            <p:ph idx="1"/>
          </p:nvPr>
        </p:nvSpPr>
        <p:spPr>
          <a:xfrm>
            <a:off x="457200" y="5257800"/>
            <a:ext cx="8229600" cy="594360"/>
          </a:xfrm>
          <a:prstGeom prst="rect">
            <a:avLst/>
          </a:prstGeom>
        </p:spPr>
        <p:txBody>
          <a:bodyPr>
            <a:normAutofit fontScale="47500" lnSpcReduction="20000"/>
          </a:bodyPr>
          <a:lstStyle/>
          <a:p>
            <a:pPr marL="0" indent="0">
              <a:buNone/>
              <a:tabLst>
                <a:tab pos="461963" algn="l"/>
              </a:tabLst>
            </a:pPr>
            <a:r>
              <a:rPr lang="en-US" i="0" dirty="0"/>
              <a:t>Caption: (a) This is a representation of Spearman's g factor of intelligence. Each purple oval represents a factor related to intelligence, such as verbal fluency. (b) Gardener's multiple intelligence theory argues that each individual has strengths and weaknesses in at least eight types of intelligence.</a:t>
            </a:r>
          </a:p>
        </p:txBody>
      </p:sp>
      <p:pic>
        <p:nvPicPr>
          <p:cNvPr id="2" name="Content Placeholder 7" descr="A two-part illustration represents the concept of intelligence.">
            <a:extLst>
              <a:ext uri="{FF2B5EF4-FFF2-40B4-BE49-F238E27FC236}">
                <a16:creationId xmlns:a16="http://schemas.microsoft.com/office/drawing/2014/main" id="{2A3FE333-4FDE-0838-0D30-5EEC27FC6E14}"/>
              </a:ext>
            </a:extLst>
          </p:cNvPr>
          <p:cNvPicPr>
            <a:picLocks noChangeAspect="1"/>
          </p:cNvPicPr>
          <p:nvPr/>
        </p:nvPicPr>
        <p:blipFill>
          <a:blip r:embed="rId2"/>
          <a:stretch>
            <a:fillRect/>
          </a:stretch>
        </p:blipFill>
        <p:spPr>
          <a:xfrm>
            <a:off x="1028700" y="1171035"/>
            <a:ext cx="7086600" cy="3986213"/>
          </a:xfrm>
          <a:prstGeom prst="rect">
            <a:avLst/>
          </a:prstGeom>
          <a:noFill/>
        </p:spPr>
      </p:pic>
    </p:spTree>
    <p:extLst>
      <p:ext uri="{BB962C8B-B14F-4D97-AF65-F5344CB8AC3E}">
        <p14:creationId xmlns:p14="http://schemas.microsoft.com/office/powerpoint/2010/main" val="3506432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Catte</a:t>
            </a:r>
            <a:r>
              <a:rPr lang="en-US" dirty="0"/>
              <a:t>ll</a:t>
            </a:r>
            <a:r>
              <a:rPr lang="en-US" dirty="0">
                <a:solidFill>
                  <a:srgbClr val="182F58"/>
                </a:solidFill>
                <a:effectLst/>
                <a:latin typeface="Calibri" panose="020F0502020204030204" pitchFamily="34" charset="0"/>
              </a:rPr>
              <a:t>'</a:t>
            </a:r>
            <a:r>
              <a:rPr lang="en-US" dirty="0"/>
              <a:t>s Theory Of Intelligence</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Other psychologists believe that instead of a single factor, intelligence is a collection of distinct abilities. </a:t>
            </a:r>
          </a:p>
          <a:p>
            <a:r>
              <a:rPr lang="en-US" dirty="0"/>
              <a:t>In the 1940s, Raymond Cattell proposed a theory of intelligence that divided general intelligence into two components: </a:t>
            </a:r>
            <a:r>
              <a:rPr lang="en-US" b="1" dirty="0"/>
              <a:t>crystallized intelligence </a:t>
            </a:r>
            <a:r>
              <a:rPr lang="en-US" dirty="0"/>
              <a:t>and </a:t>
            </a:r>
            <a:r>
              <a:rPr lang="en-US" b="1" dirty="0"/>
              <a:t>fluid intelligence </a:t>
            </a:r>
            <a:r>
              <a:rPr lang="en-US" dirty="0"/>
              <a:t>(Cattell, 1963).</a:t>
            </a:r>
            <a:endParaRPr lang="en-US" dirty="0">
              <a:solidFill>
                <a:srgbClr val="2B7799"/>
              </a:solidFill>
            </a:endParaRPr>
          </a:p>
        </p:txBody>
      </p:sp>
    </p:spTree>
    <p:extLst>
      <p:ext uri="{BB962C8B-B14F-4D97-AF65-F5344CB8AC3E}">
        <p14:creationId xmlns:p14="http://schemas.microsoft.com/office/powerpoint/2010/main" val="1194343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Crystallized Intelligence</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pPr marL="0" indent="0">
              <a:buNone/>
            </a:pPr>
            <a:r>
              <a:rPr lang="en-US" dirty="0"/>
              <a:t>Crystallized intelligence:</a:t>
            </a:r>
          </a:p>
          <a:p>
            <a:r>
              <a:rPr lang="en-US" dirty="0"/>
              <a:t>Acquired knowledge and the ability to retrieve it</a:t>
            </a:r>
          </a:p>
          <a:p>
            <a:r>
              <a:rPr lang="en-US" dirty="0"/>
              <a:t>Used when learning, remembering, and recalling information</a:t>
            </a:r>
          </a:p>
          <a:p>
            <a:r>
              <a:rPr lang="en-US" dirty="0"/>
              <a:t>Helps us overcome concrete, straightforward problems</a:t>
            </a:r>
          </a:p>
          <a:p>
            <a:pPr lvl="1"/>
            <a:r>
              <a:rPr lang="en-US" u="sng" dirty="0">
                <a:solidFill>
                  <a:srgbClr val="2B7799"/>
                </a:solidFill>
              </a:rPr>
              <a:t>Example</a:t>
            </a:r>
            <a:r>
              <a:rPr lang="en-US" dirty="0">
                <a:solidFill>
                  <a:srgbClr val="2B7799"/>
                </a:solidFill>
              </a:rPr>
              <a:t>: demonstrating that you have mastered the information covered in this course</a:t>
            </a:r>
          </a:p>
        </p:txBody>
      </p:sp>
    </p:spTree>
    <p:extLst>
      <p:ext uri="{BB962C8B-B14F-4D97-AF65-F5344CB8AC3E}">
        <p14:creationId xmlns:p14="http://schemas.microsoft.com/office/powerpoint/2010/main" val="348309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Fluid Intelligence</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pPr marL="0" indent="0">
              <a:buNone/>
            </a:pPr>
            <a:r>
              <a:rPr lang="en-US" dirty="0"/>
              <a:t>Fluid intelligence:</a:t>
            </a:r>
          </a:p>
          <a:p>
            <a:r>
              <a:rPr lang="en-US" dirty="0"/>
              <a:t>Ability to see complex relationships and solve problems</a:t>
            </a:r>
          </a:p>
          <a:p>
            <a:r>
              <a:rPr lang="en-US" dirty="0"/>
              <a:t>Used when tackling complex, abstract challenges in your daily life</a:t>
            </a:r>
          </a:p>
          <a:p>
            <a:pPr lvl="1"/>
            <a:r>
              <a:rPr lang="en-US" u="sng" dirty="0">
                <a:solidFill>
                  <a:srgbClr val="2B7799"/>
                </a:solidFill>
              </a:rPr>
              <a:t>Example</a:t>
            </a:r>
            <a:r>
              <a:rPr lang="en-US" dirty="0">
                <a:solidFill>
                  <a:srgbClr val="2B7799"/>
                </a:solidFill>
              </a:rPr>
              <a:t>: navigating using a complicated subway system in a new city</a:t>
            </a:r>
          </a:p>
        </p:txBody>
      </p:sp>
    </p:spTree>
    <p:extLst>
      <p:ext uri="{BB962C8B-B14F-4D97-AF65-F5344CB8AC3E}">
        <p14:creationId xmlns:p14="http://schemas.microsoft.com/office/powerpoint/2010/main" val="887800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Sternberg</a:t>
            </a:r>
            <a:r>
              <a:rPr lang="en-US" dirty="0">
                <a:solidFill>
                  <a:srgbClr val="182F58"/>
                </a:solidFill>
                <a:effectLst/>
                <a:latin typeface="Calibri" panose="020F0502020204030204" pitchFamily="34" charset="0"/>
              </a:rPr>
              <a:t>'</a:t>
            </a:r>
            <a:r>
              <a:rPr lang="en-US" b="1" dirty="0"/>
              <a:t>s Triarchic Theory Of Intelligence</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Robert Sternberg developed another theory of intelligence.</a:t>
            </a:r>
          </a:p>
          <a:p>
            <a:r>
              <a:rPr lang="en-US" dirty="0"/>
              <a:t>He titled it the </a:t>
            </a:r>
            <a:r>
              <a:rPr lang="en-US" b="1" dirty="0"/>
              <a:t>triarchic theory of intelligence</a:t>
            </a:r>
            <a:r>
              <a:rPr lang="en-US" dirty="0"/>
              <a:t> because it sees intelligence as comprised of three parts: </a:t>
            </a:r>
            <a:r>
              <a:rPr lang="en-US" b="1" dirty="0"/>
              <a:t>practical</a:t>
            </a:r>
            <a:r>
              <a:rPr lang="en-US" dirty="0"/>
              <a:t>, </a:t>
            </a:r>
            <a:r>
              <a:rPr lang="en-US" b="1" dirty="0"/>
              <a:t>creative</a:t>
            </a:r>
            <a:r>
              <a:rPr lang="en-US" dirty="0"/>
              <a:t>, and </a:t>
            </a:r>
            <a:r>
              <a:rPr lang="en-US" b="1" dirty="0"/>
              <a:t>analytical intelligence </a:t>
            </a:r>
            <a:r>
              <a:rPr lang="en-US" dirty="0"/>
              <a:t>(Sternberg, 1988).</a:t>
            </a:r>
            <a:endParaRPr lang="en-US" dirty="0">
              <a:solidFill>
                <a:srgbClr val="2B7799"/>
              </a:solidFill>
            </a:endParaRPr>
          </a:p>
          <a:p>
            <a:endParaRPr lang="en-US" dirty="0">
              <a:solidFill>
                <a:srgbClr val="2B7799"/>
              </a:solidFill>
            </a:endParaRPr>
          </a:p>
        </p:txBody>
      </p:sp>
    </p:spTree>
    <p:extLst>
      <p:ext uri="{BB962C8B-B14F-4D97-AF65-F5344CB8AC3E}">
        <p14:creationId xmlns:p14="http://schemas.microsoft.com/office/powerpoint/2010/main" val="3741441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6.4 </a:t>
            </a:r>
            <a:r>
              <a:rPr lang="en-US" b="1" dirty="0"/>
              <a:t>Figure Number 2</a:t>
            </a:r>
            <a:endParaRPr lang="en-US" sz="3200" b="1" dirty="0">
              <a:solidFill>
                <a:schemeClr val="accent1"/>
              </a:solidFill>
            </a:endParaRPr>
          </a:p>
        </p:txBody>
      </p:sp>
      <p:sp>
        <p:nvSpPr>
          <p:cNvPr id="13315" name="Rectangle 3"/>
          <p:cNvSpPr>
            <a:spLocks noGrp="1"/>
          </p:cNvSpPr>
          <p:nvPr>
            <p:ph idx="1"/>
          </p:nvPr>
        </p:nvSpPr>
        <p:spPr>
          <a:xfrm>
            <a:off x="493207" y="5533549"/>
            <a:ext cx="8229600" cy="454342"/>
          </a:xfrm>
          <a:prstGeom prst="rect">
            <a:avLst/>
          </a:prstGeom>
        </p:spPr>
        <p:txBody>
          <a:bodyPr>
            <a:normAutofit fontScale="55000" lnSpcReduction="20000"/>
          </a:bodyPr>
          <a:lstStyle/>
          <a:p>
            <a:pPr marL="0" indent="0">
              <a:buNone/>
              <a:tabLst>
                <a:tab pos="461963" algn="l"/>
              </a:tabLst>
            </a:pPr>
            <a:r>
              <a:rPr lang="en-US" i="0" dirty="0"/>
              <a:t>Caption: Sternberg's theory identifies three types of intelligence: practical, creative, and analytical.</a:t>
            </a:r>
          </a:p>
        </p:txBody>
      </p:sp>
      <p:pic>
        <p:nvPicPr>
          <p:cNvPr id="2" name="Content Placeholder 7" descr="Three boxes describing practical, creative, and analytical intelligence">
            <a:extLst>
              <a:ext uri="{FF2B5EF4-FFF2-40B4-BE49-F238E27FC236}">
                <a16:creationId xmlns:a16="http://schemas.microsoft.com/office/drawing/2014/main" id="{BEDE5A31-2E2F-FC8C-F181-CCE796D68A36}"/>
              </a:ext>
            </a:extLst>
          </p:cNvPr>
          <p:cNvPicPr>
            <a:picLocks noChangeAspect="1"/>
          </p:cNvPicPr>
          <p:nvPr/>
        </p:nvPicPr>
        <p:blipFill>
          <a:blip r:embed="rId2"/>
          <a:stretch>
            <a:fillRect/>
          </a:stretch>
        </p:blipFill>
        <p:spPr>
          <a:xfrm>
            <a:off x="749300" y="1097280"/>
            <a:ext cx="7645400" cy="4300538"/>
          </a:xfrm>
          <a:prstGeom prst="rect">
            <a:avLst/>
          </a:prstGeom>
          <a:noFill/>
        </p:spPr>
      </p:pic>
    </p:spTree>
    <p:extLst>
      <p:ext uri="{BB962C8B-B14F-4D97-AF65-F5344CB8AC3E}">
        <p14:creationId xmlns:p14="http://schemas.microsoft.com/office/powerpoint/2010/main" val="3904609631"/>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1571</TotalTime>
  <Words>1409</Words>
  <Application>Microsoft Office PowerPoint</Application>
  <PresentationFormat>On-screen Show (4:3)</PresentationFormat>
  <Paragraphs>106</Paragraphs>
  <Slides>24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Aptos</vt:lpstr>
      <vt:lpstr>Century Gothic</vt:lpstr>
      <vt:lpstr>Aptos Display</vt:lpstr>
      <vt:lpstr>Office Theme</vt:lpstr>
      <vt:lpstr>1_Office Theme</vt:lpstr>
      <vt:lpstr>Lesson 6.4</vt:lpstr>
      <vt:lpstr>What Constitutes Intelligence?</vt:lpstr>
      <vt:lpstr>Spearman And The g Factor</vt:lpstr>
      <vt:lpstr>Lesson 6.4 Figure 1</vt:lpstr>
      <vt:lpstr>Cattell's Theory Of Intelligence</vt:lpstr>
      <vt:lpstr>Crystallized Intelligence</vt:lpstr>
      <vt:lpstr>Fluid Intelligence</vt:lpstr>
      <vt:lpstr>Sternberg's Triarchic Theory Of Intelligence</vt:lpstr>
      <vt:lpstr>Lesson 6.4 Figure Number 2</vt:lpstr>
      <vt:lpstr>Practical Intelligence</vt:lpstr>
      <vt:lpstr>Analytical Intelligence</vt:lpstr>
      <vt:lpstr>Creative Intelligence</vt:lpstr>
      <vt:lpstr>Multiple Intelligences Theory1</vt:lpstr>
      <vt:lpstr>Multiple Intelligences Theory2</vt:lpstr>
      <vt:lpstr>Multiple Intelligences Theory3</vt:lpstr>
      <vt:lpstr>Multiple Intelligences Theory4</vt:lpstr>
      <vt:lpstr>Reflection Question</vt:lpstr>
      <vt:lpstr>Emotional Intelligence</vt:lpstr>
      <vt:lpstr>Cultural Differences In Meaning Of Intelligence</vt:lpstr>
      <vt:lpstr>Cultural Competence</vt:lpstr>
      <vt:lpstr>Creativity</vt:lpstr>
      <vt:lpstr>Divergent and Convergent Thinking</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6.4 What Are Intelligence and Creativity</dc:title>
  <dc:creator>Hawkes Learning</dc:creator>
  <cp:keywords>Psychology</cp:keywords>
  <cp:lastModifiedBy>Talissa Nahass</cp:lastModifiedBy>
  <cp:revision>177</cp:revision>
  <dcterms:created xsi:type="dcterms:W3CDTF">2013-04-26T14:43:13Z</dcterms:created>
  <dcterms:modified xsi:type="dcterms:W3CDTF">2024-07-23T19:52:26Z</dcterms:modified>
  <cp:category>Psychology</cp:category>
</cp:coreProperties>
</file>