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36"/>
  </p:notesMasterIdLst>
  <p:handoutMasterIdLst>
    <p:handoutMasterId r:id="rId37"/>
  </p:handoutMasterIdLst>
  <p:sldIdLst>
    <p:sldId id="272" r:id="rId3"/>
    <p:sldId id="273" r:id="rId4"/>
    <p:sldId id="278" r:id="rId5"/>
    <p:sldId id="279" r:id="rId6"/>
    <p:sldId id="277" r:id="rId7"/>
    <p:sldId id="281" r:id="rId8"/>
    <p:sldId id="276" r:id="rId9"/>
    <p:sldId id="283" r:id="rId10"/>
    <p:sldId id="282" r:id="rId11"/>
    <p:sldId id="284" r:id="rId12"/>
    <p:sldId id="285" r:id="rId13"/>
    <p:sldId id="275" r:id="rId14"/>
    <p:sldId id="274" r:id="rId15"/>
    <p:sldId id="267" r:id="rId16"/>
    <p:sldId id="291" r:id="rId17"/>
    <p:sldId id="293" r:id="rId18"/>
    <p:sldId id="308" r:id="rId19"/>
    <p:sldId id="294" r:id="rId20"/>
    <p:sldId id="290" r:id="rId21"/>
    <p:sldId id="296" r:id="rId22"/>
    <p:sldId id="292" r:id="rId23"/>
    <p:sldId id="298" r:id="rId24"/>
    <p:sldId id="297" r:id="rId25"/>
    <p:sldId id="286" r:id="rId26"/>
    <p:sldId id="301" r:id="rId27"/>
    <p:sldId id="300" r:id="rId28"/>
    <p:sldId id="299" r:id="rId29"/>
    <p:sldId id="303" r:id="rId30"/>
    <p:sldId id="304" r:id="rId31"/>
    <p:sldId id="302" r:id="rId32"/>
    <p:sldId id="307" r:id="rId33"/>
    <p:sldId id="306" r:id="rId34"/>
    <p:sldId id="318" r:id="rId35"/>
  </p:sldIdLst>
  <p:sldSz cx="9144000" cy="6858000" type="screen4x3"/>
  <p:notesSz cx="6858000" cy="9144000"/>
  <p:embeddedFontLst>
    <p:embeddedFont>
      <p:font typeface="Century Gothic" panose="020B050202020202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799"/>
    <a:srgbClr val="182F58"/>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97" autoAdjust="0"/>
    <p:restoredTop sz="86410" autoAdjust="0"/>
  </p:normalViewPr>
  <p:slideViewPr>
    <p:cSldViewPr>
      <p:cViewPr varScale="1">
        <p:scale>
          <a:sx n="95" d="100"/>
          <a:sy n="95" d="100"/>
        </p:scale>
        <p:origin x="158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7/23/2024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3730808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20</a:t>
            </a:fld>
            <a:endParaRPr lang="en-US" dirty="0"/>
          </a:p>
        </p:txBody>
      </p:sp>
    </p:spTree>
    <p:extLst>
      <p:ext uri="{BB962C8B-B14F-4D97-AF65-F5344CB8AC3E}">
        <p14:creationId xmlns:p14="http://schemas.microsoft.com/office/powerpoint/2010/main" val="1366308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2024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solidFill>
                  <a:srgbClr val="182F58"/>
                </a:solidFill>
              </a:defRPr>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solidFill>
                  <a:srgbClr val="182F58"/>
                </a:solidFill>
                <a:latin typeface="Arial" panose="020B0604020202020204" pitchFamily="34" charset="0"/>
                <a:cs typeface="Arial" panose="020B0604020202020204" pitchFamily="34" charset="0"/>
              </a:defRPr>
            </a:lvl1pPr>
          </a:lstStyle>
          <a:p>
            <a:pPr lvl="0"/>
            <a:r>
              <a:rPr lang="en-US" dirty="0"/>
              <a:t>Lesson X.X</a:t>
            </a:r>
          </a:p>
        </p:txBody>
      </p:sp>
      <p:pic>
        <p:nvPicPr>
          <p:cNvPr id="3" name="Picture 2" descr="A book cover of a book&#10;&#10;Description automatically generated">
            <a:extLst>
              <a:ext uri="{FF2B5EF4-FFF2-40B4-BE49-F238E27FC236}">
                <a16:creationId xmlns:a16="http://schemas.microsoft.com/office/drawing/2014/main" id="{253E8AB9-1F69-5A54-5C96-E3209DDB97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5662" y="448612"/>
            <a:ext cx="4407338" cy="5638800"/>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On Your Own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Dig Deeper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1390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081F-48F3-8267-3057-5544357BE3E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0633713-4DEA-1BFF-037C-ED269AF8B47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2D07F6C-D326-3F27-7EAE-5BF868C7FC48}"/>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5E277BFC-6D1D-7790-F568-DEDC1E5B0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47BFD-8ACB-D117-DD6E-8C910642AD7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4179905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8D66-2168-5395-E638-C563C5FCA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95709-6FBD-5A0B-E014-B76BE88C65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714-6F35-A8B9-B214-1E800CF20C94}"/>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135ADD3B-EA6B-8E52-209F-DC060D852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5B957-CDD8-A1A1-036C-846EDDFBCA8E}"/>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954527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966E-AF61-4BAF-32F4-D64F7F13724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5452EE6-2FC4-FF10-FE8B-7B462A03DAE5}"/>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3E3765-CFB8-3DB8-4530-40A91AA4BD1C}"/>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C075BB5A-01A4-73B5-3458-1F4BF4FD4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4B8BA-A6A0-FB9D-787C-C584FA63231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939444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F029-D9A2-29CD-D92A-EA140BD93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AECE9F-4981-2D10-5FA3-9365F9EEDE3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9331FE-8241-9BF3-10DE-0A81E662F7F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D400E-FED1-430C-4090-DEDA45577FCD}"/>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1655812B-8595-572D-E9AA-8E222E2734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EE0C1-6885-9A3F-C9C0-D4ABB4ADFE90}"/>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020966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E991-2CC7-8043-5043-30DFA7818BA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3533A0-4C38-7817-BC59-0E848EC3F40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74372E-6BD9-DFC5-026B-5B596518ACC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4EEDA2-7A44-4A85-E840-DB0F587C33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80F3DA-20DF-47C4-1238-09DB2721E88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8F7FA1-21C2-F903-F10E-94D67334A240}"/>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8" name="Footer Placeholder 7">
            <a:extLst>
              <a:ext uri="{FF2B5EF4-FFF2-40B4-BE49-F238E27FC236}">
                <a16:creationId xmlns:a16="http://schemas.microsoft.com/office/drawing/2014/main" id="{479BAF0D-C093-33EB-0FB5-1DEE5C1BF7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1B7B6A-E322-6D06-1427-10A47C00D6D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509948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8880-42A0-105F-1181-F63CEB78F2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0DC5C-C6DF-6DA7-DB2D-0977A0C8D3F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4" name="Footer Placeholder 3">
            <a:extLst>
              <a:ext uri="{FF2B5EF4-FFF2-40B4-BE49-F238E27FC236}">
                <a16:creationId xmlns:a16="http://schemas.microsoft.com/office/drawing/2014/main" id="{C83A55FD-722C-86C4-FB61-0039EB9C0A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03D996-C02E-5BB5-CEEB-E7805FC319D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005130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65AE0E-18E4-7AD5-CB35-91EAF67B9199}"/>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3" name="Footer Placeholder 2">
            <a:extLst>
              <a:ext uri="{FF2B5EF4-FFF2-40B4-BE49-F238E27FC236}">
                <a16:creationId xmlns:a16="http://schemas.microsoft.com/office/drawing/2014/main" id="{CD4D172D-F1F5-FAB9-10AA-2898733E82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29DEEB-5F88-A85E-677E-F35144287033}"/>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62660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182F58"/>
                </a:solidFill>
              </a:defRPr>
            </a:lvl1pPr>
            <a:lvl2pPr>
              <a:defRPr>
                <a:solidFill>
                  <a:srgbClr val="2B7799"/>
                </a:solidFill>
              </a:defRPr>
            </a:lvl2pPr>
          </a:lstStyle>
          <a:p>
            <a:pPr lvl="0"/>
            <a:r>
              <a:rPr lang="en-US" dirty="0"/>
              <a:t>Click to edit Master text styles</a:t>
            </a:r>
          </a:p>
          <a:p>
            <a:pPr lvl="1"/>
            <a:r>
              <a:rPr lang="en-US" dirty="0"/>
              <a:t> insert 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4F2B-CEF7-34ED-3CBC-130FD3E34BF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4E02857-3189-6D0C-8942-BC5E624BCA4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C50612-0EE6-D884-4964-770E861852E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89F506-34FB-841B-2AB7-47A6DBC0980E}"/>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2EEFFA8C-2DE3-D563-1DAC-E913F8A7D7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6E7F7-542A-73E5-5C39-D3F7EA0345A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4248768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185D-89FF-49DB-25B7-273E5CB9EE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C2510F5-A26E-6EB8-0770-7ADF0385E40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EBDE380-D33B-1D6E-2C57-10D549F01F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72405F3-753B-17B1-949C-638C78CA9A85}"/>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6D77BE86-94D6-AE37-EA09-617C083B1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9BDFD-566D-10E4-88AA-A2097149F1B6}"/>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307840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8F8C-C2E8-3ED0-624C-F4D195FCE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B7C933-2DD2-67DA-1555-5CFA2EDB5C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31696-6DCC-3D74-B964-C6A7CA82FDB1}"/>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D984C985-0666-F247-F678-2B9D23EEC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F260B-18EF-E5A9-273D-75B09EF8EEE8}"/>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011565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58D992-0865-8967-2916-0BE7BEE89FD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26BEFF-3D23-B6C4-6EE0-EEFD8BAAAE0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1F246-1707-C02C-610E-845DF2128AA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03B800BD-0EDC-B130-57AA-E2E91AE75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04D67-EBF8-57F5-0B7F-3B24F83D9517}"/>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246084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nd Slide">
    <p:bg>
      <p:bgPr>
        <a:solidFill>
          <a:srgbClr val="2D7D9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9CDC15-C133-6A43-2AB0-D5FB639C26CE}"/>
              </a:ext>
            </a:extLst>
          </p:cNvPr>
          <p:cNvPicPr>
            <a:picLocks noChangeAspect="1"/>
          </p:cNvPicPr>
          <p:nvPr userDrawn="1"/>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162427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29718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3581400" y="1280160"/>
            <a:ext cx="51054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52578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5867400" y="1280160"/>
            <a:ext cx="28194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73835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What Do You Think?</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82F58"/>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61" r:id="rId5"/>
    <p:sldLayoutId id="2147483652" r:id="rId6"/>
    <p:sldLayoutId id="2147483653" r:id="rId7"/>
    <p:sldLayoutId id="2147483658" r:id="rId8"/>
    <p:sldLayoutId id="2147483656" r:id="rId9"/>
    <p:sldLayoutId id="2147483657" r:id="rId10"/>
    <p:sldLayoutId id="2147483660" r:id="rId11"/>
    <p:sldLayoutId id="21474836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8BF824-37E5-A46A-6320-EBA7FEE0FED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869F70-BC82-BDAE-32C6-8744D12187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25259-6911-78F4-049F-3E1160176E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70B4B541-4E51-2197-9F9F-7D1C30B59FA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3CF51B-67CB-17C0-C9E5-64AA1D8BC71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804AA610-DF15-4A5A-A855-BD6093CAF0D7}" type="slidenum">
              <a:rPr lang="en-US" smtClean="0"/>
              <a:t>‹#›</a:t>
            </a:fld>
            <a:endParaRPr lang="en-US"/>
          </a:p>
        </p:txBody>
      </p:sp>
    </p:spTree>
    <p:extLst>
      <p:ext uri="{BB962C8B-B14F-4D97-AF65-F5344CB8AC3E}">
        <p14:creationId xmlns:p14="http://schemas.microsoft.com/office/powerpoint/2010/main" val="267737313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rgbClr val="182F58"/>
                </a:solidFill>
                <a:effectLst/>
                <a:uLnTx/>
                <a:uFillTx/>
                <a:latin typeface="Arial" panose="020B0604020202020204" pitchFamily="34" charset="0"/>
                <a:ea typeface="+mn-ea"/>
                <a:cs typeface="Arial" panose="020B0604020202020204" pitchFamily="34" charset="0"/>
              </a:rPr>
              <a:t>Lesson 6.5</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Measures of Intelligence</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Wechsler-Bellevue Intelligence Scale</a:t>
            </a:r>
            <a:r>
              <a:rPr lang="en-US" b="1" baseline="-25000" dirty="0"/>
              <a:t>1</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92500" lnSpcReduction="10000"/>
          </a:bodyPr>
          <a:lstStyle/>
          <a:p>
            <a:r>
              <a:rPr lang="en-US" dirty="0"/>
              <a:t>In 1939 psychologist David Wechsler developed a new IQ test in the United States by combining several subtests from other intelligence tests used between 1880 and World War I.</a:t>
            </a:r>
          </a:p>
          <a:p>
            <a:pPr lvl="1"/>
            <a:r>
              <a:rPr lang="en-US" dirty="0"/>
              <a:t>These subtests tapped into a variety of verbal and nonverbal skills because Wechsler believed that intelligence encompassed </a:t>
            </a:r>
            <a:r>
              <a:rPr lang="en-US" dirty="0">
                <a:effectLst/>
                <a:latin typeface="Calibri" panose="020F0502020204030204" pitchFamily="34" charset="0"/>
              </a:rPr>
              <a:t>"</a:t>
            </a:r>
            <a:r>
              <a:rPr lang="en-US" dirty="0"/>
              <a:t>the global capacity of a person to act purposefully, to think rationally, and to deal effectively with his environment</a:t>
            </a:r>
            <a:r>
              <a:rPr lang="en-US" dirty="0">
                <a:effectLst/>
                <a:latin typeface="Calibri" panose="020F0502020204030204" pitchFamily="34" charset="0"/>
              </a:rPr>
              <a:t>"</a:t>
            </a:r>
            <a:r>
              <a:rPr lang="en-US" dirty="0"/>
              <a:t> (Wechsler, 1958, p. 7).</a:t>
            </a:r>
          </a:p>
          <a:p>
            <a:pPr lvl="1"/>
            <a:r>
              <a:rPr lang="en-US" dirty="0"/>
              <a:t>He named the test the Wechsler- Bellevue Intelligence Scale.</a:t>
            </a:r>
          </a:p>
        </p:txBody>
      </p:sp>
    </p:spTree>
    <p:extLst>
      <p:ext uri="{BB962C8B-B14F-4D97-AF65-F5344CB8AC3E}">
        <p14:creationId xmlns:p14="http://schemas.microsoft.com/office/powerpoint/2010/main" val="2665045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b="1" dirty="0"/>
              <a:t>On Your Own</a:t>
            </a:r>
            <a:r>
              <a:rPr lang="en-US" b="1" baseline="-25000" dirty="0"/>
              <a:t>1</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996440"/>
          </a:xfrm>
        </p:spPr>
        <p:txBody>
          <a:bodyPr/>
          <a:lstStyle/>
          <a:p>
            <a:r>
              <a:rPr lang="en-US" dirty="0"/>
              <a:t>Describe why you agree or disagree with Wechsler's definition of what encompasses intelligence. </a:t>
            </a:r>
          </a:p>
          <a:p>
            <a:endParaRPr lang="en-US" dirty="0"/>
          </a:p>
          <a:p>
            <a:r>
              <a:rPr lang="en-US" dirty="0"/>
              <a:t>What do you think reflects signs of intelligence?</a:t>
            </a:r>
          </a:p>
        </p:txBody>
      </p:sp>
    </p:spTree>
    <p:extLst>
      <p:ext uri="{BB962C8B-B14F-4D97-AF65-F5344CB8AC3E}">
        <p14:creationId xmlns:p14="http://schemas.microsoft.com/office/powerpoint/2010/main" val="3084953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Wechsler-Bellevue Intelligence Scale</a:t>
            </a:r>
            <a:r>
              <a:rPr lang="en-US" baseline="30000" dirty="0"/>
              <a:t>2</a:t>
            </a:r>
            <a:endParaRPr lang="en-US" b="1"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dirty="0"/>
              <a:t>This combination of subtests became one of the most extensively used intelligence tests in the history of psychology.</a:t>
            </a:r>
          </a:p>
          <a:p>
            <a:r>
              <a:rPr lang="en-US" dirty="0"/>
              <a:t>Although its name was later changed to the Wechsler Adult Intelligence Scale (WAIS) and has been revised several times, the aims of the test remain virtually unchanged since its inception (Boake, 2002)</a:t>
            </a:r>
            <a:r>
              <a:rPr lang="en-US" dirty="0">
                <a:solidFill>
                  <a:srgbClr val="2B7799"/>
                </a:solidFill>
              </a:rPr>
              <a:t>.</a:t>
            </a:r>
          </a:p>
          <a:p>
            <a:r>
              <a:rPr lang="en-US" dirty="0"/>
              <a:t>It is still widely criticized for being culturally biased (Miezah, 2015).</a:t>
            </a:r>
          </a:p>
        </p:txBody>
      </p:sp>
    </p:spTree>
    <p:extLst>
      <p:ext uri="{BB962C8B-B14F-4D97-AF65-F5344CB8AC3E}">
        <p14:creationId xmlns:p14="http://schemas.microsoft.com/office/powerpoint/2010/main" val="1795746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Intelligence Tests Credited to Wechsler</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85000" lnSpcReduction="10000"/>
          </a:bodyPr>
          <a:lstStyle/>
          <a:p>
            <a:r>
              <a:rPr lang="en-US" dirty="0"/>
              <a:t>Today, there are three intelligence tests credited to Wechsler:</a:t>
            </a:r>
            <a:endParaRPr lang="en-US" dirty="0">
              <a:solidFill>
                <a:srgbClr val="2B7799"/>
              </a:solidFill>
            </a:endParaRPr>
          </a:p>
          <a:p>
            <a:pPr lvl="1"/>
            <a:r>
              <a:rPr lang="en-US" dirty="0">
                <a:solidFill>
                  <a:srgbClr val="2B7799"/>
                </a:solidFill>
              </a:rPr>
              <a:t>1. The Wechsler Adult Intelligence Scale—fourth edition (WAIS-IV)</a:t>
            </a:r>
          </a:p>
          <a:p>
            <a:pPr lvl="1"/>
            <a:r>
              <a:rPr lang="en-US" dirty="0">
                <a:solidFill>
                  <a:srgbClr val="2B7799"/>
                </a:solidFill>
              </a:rPr>
              <a:t>2. The Wechsler Intelligence Scale for Children (WISC-V)</a:t>
            </a:r>
          </a:p>
          <a:p>
            <a:pPr lvl="1"/>
            <a:r>
              <a:rPr lang="en-US" dirty="0">
                <a:solidFill>
                  <a:srgbClr val="2B7799"/>
                </a:solidFill>
              </a:rPr>
              <a:t>3. The Wechsler Preschool and Primary Scale of Intelligence—IV (WPPSI-IV) (Wechsler, 2012)</a:t>
            </a:r>
          </a:p>
          <a:p>
            <a:r>
              <a:rPr lang="en-US" dirty="0"/>
              <a:t>These tests are used widely in schools and communities throughout the United States, and they are periodically normed and standardized as a means of recalibration.</a:t>
            </a:r>
          </a:p>
          <a:p>
            <a:pPr lvl="1"/>
            <a:r>
              <a:rPr lang="en-US" dirty="0"/>
              <a:t>The periodic recalibrations have led to an interesting observation known as the Flynn effect.</a:t>
            </a:r>
          </a:p>
        </p:txBody>
      </p:sp>
    </p:spTree>
    <p:extLst>
      <p:ext uri="{BB962C8B-B14F-4D97-AF65-F5344CB8AC3E}">
        <p14:creationId xmlns:p14="http://schemas.microsoft.com/office/powerpoint/2010/main" val="1301426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The Flynn Effect</a:t>
            </a:r>
            <a:endParaRPr lang="en-US" sz="3200" b="1" dirty="0"/>
          </a:p>
        </p:txBody>
      </p:sp>
      <p:sp>
        <p:nvSpPr>
          <p:cNvPr id="13315" name="Rectangle 3"/>
          <p:cNvSpPr>
            <a:spLocks noGrp="1"/>
          </p:cNvSpPr>
          <p:nvPr>
            <p:ph idx="1"/>
          </p:nvPr>
        </p:nvSpPr>
        <p:spPr>
          <a:prstGeom prst="rect">
            <a:avLst/>
          </a:prstGeom>
        </p:spPr>
        <p:txBody>
          <a:bodyPr/>
          <a:lstStyle/>
          <a:p>
            <a:pPr>
              <a:tabLst>
                <a:tab pos="461963" algn="l"/>
              </a:tabLst>
            </a:pPr>
            <a:r>
              <a:rPr lang="en-US" i="0" dirty="0"/>
              <a:t>The </a:t>
            </a:r>
            <a:r>
              <a:rPr lang="en-US" b="1" i="0" dirty="0"/>
              <a:t>Flynn effect</a:t>
            </a:r>
            <a:r>
              <a:rPr lang="en-US" i="0" dirty="0"/>
              <a:t>—named after James Flynn who was among the first to </a:t>
            </a:r>
            <a:r>
              <a:rPr lang="en-US" dirty="0"/>
              <a:t>describe this trend—</a:t>
            </a:r>
            <a:r>
              <a:rPr lang="en-US" i="0" dirty="0"/>
              <a:t>refers to the observation that each generation has a significantly higher IQ than the last.</a:t>
            </a:r>
          </a:p>
          <a:p>
            <a:pPr lvl="1">
              <a:tabLst>
                <a:tab pos="461963" algn="l"/>
              </a:tabLst>
            </a:pPr>
            <a:r>
              <a:rPr lang="en-US" i="0" dirty="0"/>
              <a:t>Flynn himself argues, however, that increased IQ scores do not necessarily mean that younger generations are more intelligent, per se (Flynn et al., 2012).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b="1" dirty="0"/>
              <a:t>Reflection Question</a:t>
            </a:r>
            <a:r>
              <a:rPr lang="en-US" baseline="-25000" dirty="0"/>
              <a:t>2</a:t>
            </a:r>
            <a:endParaRPr lang="en-US" b="1" baseline="-25000" dirty="0"/>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3139441"/>
          </a:xfrm>
        </p:spPr>
        <p:txBody>
          <a:bodyPr/>
          <a:lstStyle/>
          <a:p>
            <a:r>
              <a:rPr lang="en-US" dirty="0"/>
              <a:t>What do you think causes the Flynn effect?</a:t>
            </a:r>
          </a:p>
          <a:p>
            <a:endParaRPr lang="en-US" dirty="0"/>
          </a:p>
          <a:p>
            <a:r>
              <a:rPr lang="en-US" dirty="0"/>
              <a:t>If younger generations aren</a:t>
            </a:r>
            <a:r>
              <a:rPr lang="en-US" dirty="0">
                <a:effectLst/>
                <a:latin typeface="Calibri" panose="020F0502020204030204" pitchFamily="34" charset="0"/>
              </a:rPr>
              <a:t>'</a:t>
            </a:r>
            <a:r>
              <a:rPr lang="en-US" dirty="0"/>
              <a:t>t necessarily more intelligent, what are some possible explanations for higher IQ scores than the generation that comes before?</a:t>
            </a:r>
          </a:p>
        </p:txBody>
      </p:sp>
    </p:spTree>
    <p:extLst>
      <p:ext uri="{BB962C8B-B14F-4D97-AF65-F5344CB8AC3E}">
        <p14:creationId xmlns:p14="http://schemas.microsoft.com/office/powerpoint/2010/main" val="1660266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sz="3200" b="1" dirty="0"/>
              <a:t>The WISC-V</a:t>
            </a:r>
          </a:p>
        </p:txBody>
      </p:sp>
      <p:sp>
        <p:nvSpPr>
          <p:cNvPr id="13315" name="Rectangle 3"/>
          <p:cNvSpPr>
            <a:spLocks noGrp="1"/>
          </p:cNvSpPr>
          <p:nvPr>
            <p:ph idx="1"/>
          </p:nvPr>
        </p:nvSpPr>
        <p:spPr>
          <a:prstGeom prst="rect">
            <a:avLst/>
          </a:prstGeom>
        </p:spPr>
        <p:txBody>
          <a:bodyPr>
            <a:normAutofit fontScale="92500" lnSpcReduction="20000"/>
          </a:bodyPr>
          <a:lstStyle/>
          <a:p>
            <a:pPr>
              <a:tabLst>
                <a:tab pos="461963" algn="l"/>
              </a:tabLst>
            </a:pPr>
            <a:r>
              <a:rPr lang="en-US" i="0" dirty="0"/>
              <a:t>As a part of the recalibration process, the WISC-V was given to thousands of children across the country, and children taking the test today are compared with their same-age peers.</a:t>
            </a:r>
          </a:p>
          <a:p>
            <a:pPr>
              <a:tabLst>
                <a:tab pos="461963" algn="l"/>
              </a:tabLst>
            </a:pPr>
            <a:r>
              <a:rPr lang="en-US" i="0" dirty="0"/>
              <a:t>The WISC-V is composed of 14 subtests comprised of five categories that then render an IQ score. The five categories are:</a:t>
            </a:r>
          </a:p>
          <a:p>
            <a:pPr lvl="1">
              <a:tabLst>
                <a:tab pos="461963" algn="l"/>
              </a:tabLst>
            </a:pPr>
            <a:r>
              <a:rPr lang="en-US" dirty="0"/>
              <a:t>Verbal comprehension</a:t>
            </a:r>
          </a:p>
          <a:p>
            <a:pPr lvl="1">
              <a:tabLst>
                <a:tab pos="461963" algn="l"/>
              </a:tabLst>
            </a:pPr>
            <a:r>
              <a:rPr lang="en-US" i="0" dirty="0"/>
              <a:t>Visual spatial</a:t>
            </a:r>
          </a:p>
          <a:p>
            <a:pPr lvl="1">
              <a:tabLst>
                <a:tab pos="461963" algn="l"/>
              </a:tabLst>
            </a:pPr>
            <a:r>
              <a:rPr lang="en-US" dirty="0"/>
              <a:t>Fluid reasoning</a:t>
            </a:r>
          </a:p>
          <a:p>
            <a:pPr lvl="1">
              <a:tabLst>
                <a:tab pos="461963" algn="l"/>
              </a:tabLst>
            </a:pPr>
            <a:r>
              <a:rPr lang="en-US" i="0" dirty="0"/>
              <a:t>Working memory</a:t>
            </a:r>
          </a:p>
          <a:p>
            <a:pPr lvl="1">
              <a:tabLst>
                <a:tab pos="461963" algn="l"/>
              </a:tabLst>
            </a:pPr>
            <a:r>
              <a:rPr lang="en-US" dirty="0"/>
              <a:t>Processing speed</a:t>
            </a:r>
            <a:endParaRPr lang="en-US" i="0" dirty="0"/>
          </a:p>
        </p:txBody>
      </p:sp>
    </p:spTree>
    <p:extLst>
      <p:ext uri="{BB962C8B-B14F-4D97-AF65-F5344CB8AC3E}">
        <p14:creationId xmlns:p14="http://schemas.microsoft.com/office/powerpoint/2010/main" val="1911233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1EFE8-B8E3-4F17-FEF4-69C0BD49AE78}"/>
              </a:ext>
            </a:extLst>
          </p:cNvPr>
          <p:cNvSpPr>
            <a:spLocks noGrp="1"/>
          </p:cNvSpPr>
          <p:nvPr>
            <p:ph type="title"/>
          </p:nvPr>
        </p:nvSpPr>
        <p:spPr/>
        <p:txBody>
          <a:bodyPr/>
          <a:lstStyle/>
          <a:p>
            <a:r>
              <a:rPr lang="en-US" dirty="0"/>
              <a:t>Lesson 6.5 Figure 3</a:t>
            </a:r>
          </a:p>
        </p:txBody>
      </p:sp>
      <p:sp>
        <p:nvSpPr>
          <p:cNvPr id="3" name="Content Placeholder 2">
            <a:extLst>
              <a:ext uri="{FF2B5EF4-FFF2-40B4-BE49-F238E27FC236}">
                <a16:creationId xmlns:a16="http://schemas.microsoft.com/office/drawing/2014/main" id="{1C7022AF-AA9D-FF00-495F-59A8091E394A}"/>
              </a:ext>
            </a:extLst>
          </p:cNvPr>
          <p:cNvSpPr>
            <a:spLocks noGrp="1"/>
          </p:cNvSpPr>
          <p:nvPr>
            <p:ph idx="1"/>
          </p:nvPr>
        </p:nvSpPr>
        <p:spPr>
          <a:xfrm>
            <a:off x="464127" y="5562600"/>
            <a:ext cx="8229600" cy="381000"/>
          </a:xfrm>
        </p:spPr>
        <p:txBody>
          <a:bodyPr>
            <a:normAutofit fontScale="77500" lnSpcReduction="20000"/>
          </a:bodyPr>
          <a:lstStyle/>
          <a:p>
            <a:pPr marL="0" indent="0">
              <a:buNone/>
            </a:pPr>
            <a:r>
              <a:rPr lang="en-US" dirty="0"/>
              <a:t>Caption: These categories comprise the 14 subtests of the WISC-V.</a:t>
            </a:r>
          </a:p>
        </p:txBody>
      </p:sp>
      <p:pic>
        <p:nvPicPr>
          <p:cNvPr id="4" name="Content Placeholder 7" descr="A graphic lists the five categories of the WISC-V">
            <a:extLst>
              <a:ext uri="{FF2B5EF4-FFF2-40B4-BE49-F238E27FC236}">
                <a16:creationId xmlns:a16="http://schemas.microsoft.com/office/drawing/2014/main" id="{63A51F23-F10E-DE07-01C7-6E3582E974CF}"/>
              </a:ext>
            </a:extLst>
          </p:cNvPr>
          <p:cNvPicPr>
            <a:picLocks noChangeAspect="1"/>
          </p:cNvPicPr>
          <p:nvPr/>
        </p:nvPicPr>
        <p:blipFill>
          <a:blip r:embed="rId2"/>
          <a:stretch>
            <a:fillRect/>
          </a:stretch>
        </p:blipFill>
        <p:spPr>
          <a:xfrm>
            <a:off x="609754" y="1097280"/>
            <a:ext cx="7938346" cy="4465320"/>
          </a:xfrm>
          <a:prstGeom prst="rect">
            <a:avLst/>
          </a:prstGeom>
          <a:noFill/>
        </p:spPr>
      </p:pic>
    </p:spTree>
    <p:extLst>
      <p:ext uri="{BB962C8B-B14F-4D97-AF65-F5344CB8AC3E}">
        <p14:creationId xmlns:p14="http://schemas.microsoft.com/office/powerpoint/2010/main" val="4049666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sz="3200" b="1" dirty="0"/>
              <a:t>WISC-V Scoring</a:t>
            </a:r>
          </a:p>
        </p:txBody>
      </p:sp>
      <p:sp>
        <p:nvSpPr>
          <p:cNvPr id="13315" name="Rectangle 3"/>
          <p:cNvSpPr>
            <a:spLocks noGrp="1"/>
          </p:cNvSpPr>
          <p:nvPr>
            <p:ph idx="1"/>
          </p:nvPr>
        </p:nvSpPr>
        <p:spPr>
          <a:prstGeom prst="rect">
            <a:avLst/>
          </a:prstGeom>
        </p:spPr>
        <p:txBody>
          <a:bodyPr/>
          <a:lstStyle/>
          <a:p>
            <a:pPr>
              <a:tabLst>
                <a:tab pos="461963" algn="l"/>
              </a:tabLst>
            </a:pPr>
            <a:r>
              <a:rPr lang="en-US" dirty="0"/>
              <a:t>I</a:t>
            </a:r>
            <a:r>
              <a:rPr lang="en-US" i="0" dirty="0"/>
              <a:t>ndividuals receive a score for each of the five indices and a Full-Scale IQ score.</a:t>
            </a:r>
          </a:p>
          <a:p>
            <a:pPr>
              <a:tabLst>
                <a:tab pos="461963" algn="l"/>
              </a:tabLst>
            </a:pPr>
            <a:r>
              <a:rPr lang="en-US" i="0" dirty="0"/>
              <a:t>The method of scoring reflects the understanding that intelligence is comprised of multiple abilities in several cognitive realms and focuses on the mental processes that the child used to arrive at their answers to each test item.</a:t>
            </a:r>
          </a:p>
        </p:txBody>
      </p:sp>
    </p:spTree>
    <p:extLst>
      <p:ext uri="{BB962C8B-B14F-4D97-AF65-F5344CB8AC3E}">
        <p14:creationId xmlns:p14="http://schemas.microsoft.com/office/powerpoint/2010/main" val="1952215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Debate Around Validity</a:t>
            </a:r>
            <a:endParaRPr lang="en-US" sz="3200" b="1" dirty="0"/>
          </a:p>
        </p:txBody>
      </p:sp>
      <p:sp>
        <p:nvSpPr>
          <p:cNvPr id="13315" name="Rectangle 3"/>
          <p:cNvSpPr>
            <a:spLocks noGrp="1"/>
          </p:cNvSpPr>
          <p:nvPr>
            <p:ph idx="1"/>
          </p:nvPr>
        </p:nvSpPr>
        <p:spPr>
          <a:prstGeom prst="rect">
            <a:avLst/>
          </a:prstGeom>
        </p:spPr>
        <p:txBody>
          <a:bodyPr>
            <a:normAutofit/>
          </a:bodyPr>
          <a:lstStyle/>
          <a:p>
            <a:pPr>
              <a:tabLst>
                <a:tab pos="461963" algn="l"/>
              </a:tabLst>
            </a:pPr>
            <a:r>
              <a:rPr lang="en-US" i="0" dirty="0"/>
              <a:t>Ultimately, we are still left with the question of how valid intelligence tests are.</a:t>
            </a:r>
          </a:p>
          <a:p>
            <a:pPr>
              <a:tabLst>
                <a:tab pos="461963" algn="l"/>
              </a:tabLst>
            </a:pPr>
            <a:r>
              <a:rPr lang="en-US" i="0" dirty="0"/>
              <a:t>The most modern versions of these tests tap into more than verbal competencies, yet the specific skills that should be assessed in IQ testing, the degree to which any test can truly measure an individual’s intelligence, and the use of the results of IQ tests are still issues of debate (Flynn et al., 2012; Ganuthula &amp; Sinha, 2019; Gresham &amp; Witt, 1997; Richardson, 2002; Schlinger, 2003).</a:t>
            </a:r>
          </a:p>
        </p:txBody>
      </p:sp>
    </p:spTree>
    <p:extLst>
      <p:ext uri="{BB962C8B-B14F-4D97-AF65-F5344CB8AC3E}">
        <p14:creationId xmlns:p14="http://schemas.microsoft.com/office/powerpoint/2010/main" val="2672562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Intelligence Quotient (IQ)</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92500" lnSpcReduction="10000"/>
          </a:bodyPr>
          <a:lstStyle/>
          <a:p>
            <a:r>
              <a:rPr lang="en-US" dirty="0"/>
              <a:t>Although you</a:t>
            </a:r>
            <a:r>
              <a:rPr lang="en-US" dirty="0">
                <a:solidFill>
                  <a:srgbClr val="182F58"/>
                </a:solidFill>
                <a:effectLst/>
                <a:latin typeface="Calibri" panose="020F0502020204030204" pitchFamily="34" charset="0"/>
              </a:rPr>
              <a:t>'</a:t>
            </a:r>
            <a:r>
              <a:rPr lang="en-US" dirty="0"/>
              <a:t>re likely familiar with the term </a:t>
            </a:r>
            <a:r>
              <a:rPr lang="en-US" i="1" dirty="0"/>
              <a:t>IQ</a:t>
            </a:r>
            <a:r>
              <a:rPr lang="en-US" dirty="0"/>
              <a:t> and associate it with the idea of intelligence, what does it really mean? </a:t>
            </a:r>
          </a:p>
          <a:p>
            <a:pPr lvl="1"/>
            <a:r>
              <a:rPr lang="en-US" i="1" dirty="0"/>
              <a:t>IQ</a:t>
            </a:r>
            <a:r>
              <a:rPr lang="en-US" dirty="0"/>
              <a:t> stands for </a:t>
            </a:r>
            <a:r>
              <a:rPr lang="en-US" b="1" dirty="0"/>
              <a:t>intelligence quotient </a:t>
            </a:r>
            <a:r>
              <a:rPr lang="en-US" dirty="0"/>
              <a:t>and describes a score earned on a test designed to measure intelligence. </a:t>
            </a:r>
          </a:p>
          <a:p>
            <a:r>
              <a:rPr lang="en-US" dirty="0"/>
              <a:t>There are many ways psychologists describe intelligence (or more aptly, intelligences). </a:t>
            </a:r>
          </a:p>
          <a:p>
            <a:r>
              <a:rPr lang="en-US" dirty="0"/>
              <a:t>Similarly, IQ tests—the tools designed to measure intelligence—have been the subject of debate throughout their development and use.</a:t>
            </a:r>
            <a:endParaRPr lang="en-US" dirty="0">
              <a:solidFill>
                <a:srgbClr val="2B7799"/>
              </a:solidFill>
            </a:endParaRPr>
          </a:p>
        </p:txBody>
      </p:sp>
    </p:spTree>
    <p:extLst>
      <p:ext uri="{BB962C8B-B14F-4D97-AF65-F5344CB8AC3E}">
        <p14:creationId xmlns:p14="http://schemas.microsoft.com/office/powerpoint/2010/main" val="211473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b="1" dirty="0"/>
              <a:t>On Your Own</a:t>
            </a:r>
            <a:r>
              <a:rPr lang="en-US" baseline="-25000" dirty="0"/>
              <a:t>2</a:t>
            </a:r>
            <a:endParaRPr lang="en-US" b="1" baseline="-25000"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3977640"/>
          </a:xfrm>
        </p:spPr>
        <p:txBody>
          <a:bodyPr/>
          <a:lstStyle/>
          <a:p>
            <a:r>
              <a:rPr lang="en-US" dirty="0"/>
              <a:t>In your own words, explain each psychologist’s contributions to IQ testing.</a:t>
            </a:r>
          </a:p>
          <a:p>
            <a:endParaRPr lang="en-US" dirty="0"/>
          </a:p>
          <a:p>
            <a:pPr marL="457200" indent="-457200">
              <a:buFont typeface="Arial" panose="020B0604020202020204" pitchFamily="34" charset="0"/>
              <a:buChar char="•"/>
            </a:pPr>
            <a:r>
              <a:rPr lang="en-US" dirty="0"/>
              <a:t>Sir Francis Galton</a:t>
            </a:r>
          </a:p>
          <a:p>
            <a:pPr marL="457200" indent="-457200">
              <a:buFont typeface="Arial" panose="020B0604020202020204" pitchFamily="34" charset="0"/>
              <a:buChar char="•"/>
            </a:pPr>
            <a:r>
              <a:rPr lang="en-US" dirty="0"/>
              <a:t>Alfred Binet</a:t>
            </a:r>
          </a:p>
          <a:p>
            <a:pPr marL="457200" indent="-457200">
              <a:buFont typeface="Arial" panose="020B0604020202020204" pitchFamily="34" charset="0"/>
              <a:buChar char="•"/>
            </a:pPr>
            <a:r>
              <a:rPr lang="en-US" dirty="0"/>
              <a:t>Louis Terman</a:t>
            </a:r>
          </a:p>
          <a:p>
            <a:pPr marL="457200" indent="-457200">
              <a:buFont typeface="Arial" panose="020B0604020202020204" pitchFamily="34" charset="0"/>
              <a:buChar char="•"/>
            </a:pPr>
            <a:r>
              <a:rPr lang="en-US" dirty="0"/>
              <a:t>David Weschler</a:t>
            </a:r>
          </a:p>
          <a:p>
            <a:endParaRPr lang="en-US" dirty="0"/>
          </a:p>
        </p:txBody>
      </p:sp>
    </p:spTree>
    <p:extLst>
      <p:ext uri="{BB962C8B-B14F-4D97-AF65-F5344CB8AC3E}">
        <p14:creationId xmlns:p14="http://schemas.microsoft.com/office/powerpoint/2010/main" val="1877278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sz="3200" b="1" dirty="0"/>
              <a:t>The Bell Curve</a:t>
            </a:r>
          </a:p>
        </p:txBody>
      </p:sp>
      <p:sp>
        <p:nvSpPr>
          <p:cNvPr id="13315" name="Rectangle 3"/>
          <p:cNvSpPr>
            <a:spLocks noGrp="1"/>
          </p:cNvSpPr>
          <p:nvPr>
            <p:ph idx="1"/>
          </p:nvPr>
        </p:nvSpPr>
        <p:spPr>
          <a:prstGeom prst="rect">
            <a:avLst/>
          </a:prstGeom>
        </p:spPr>
        <p:txBody>
          <a:bodyPr>
            <a:normAutofit fontScale="92500" lnSpcReduction="20000"/>
          </a:bodyPr>
          <a:lstStyle/>
          <a:p>
            <a:pPr>
              <a:tabLst>
                <a:tab pos="461963" algn="l"/>
              </a:tabLst>
            </a:pPr>
            <a:r>
              <a:rPr lang="en-US" i="0" dirty="0"/>
              <a:t>The results of intelligence tests follow the bell curve, a graph in the general shape of a bell.</a:t>
            </a:r>
          </a:p>
          <a:p>
            <a:pPr>
              <a:tabLst>
                <a:tab pos="461963" algn="l"/>
              </a:tabLst>
            </a:pPr>
            <a:r>
              <a:rPr lang="en-US" i="0" dirty="0"/>
              <a:t>When the bell curve is used in psychological testing, the graph demonstrates a normal distribution of a trait—in this case, intelligence—in the human population. </a:t>
            </a:r>
          </a:p>
          <a:p>
            <a:pPr>
              <a:tabLst>
                <a:tab pos="461963" algn="l"/>
              </a:tabLst>
            </a:pPr>
            <a:r>
              <a:rPr lang="en-US" i="0" dirty="0"/>
              <a:t>Many human traits naturally follow the bell curve.</a:t>
            </a:r>
          </a:p>
          <a:p>
            <a:pPr lvl="1">
              <a:tabLst>
                <a:tab pos="461963" algn="l"/>
              </a:tabLst>
            </a:pPr>
            <a:r>
              <a:rPr lang="en-US" i="0" u="sng" dirty="0"/>
              <a:t>Example</a:t>
            </a:r>
            <a:r>
              <a:rPr lang="en-US" i="0" dirty="0"/>
              <a:t>: If you lined up all your female schoolmates according to height, it is likely that a large cluster of them would be the average height for an American woman: 5</a:t>
            </a:r>
            <a:r>
              <a:rPr lang="en-US" dirty="0">
                <a:effectLst/>
                <a:latin typeface="Calibri" panose="020F0502020204030204" pitchFamily="34" charset="0"/>
              </a:rPr>
              <a:t>'</a:t>
            </a:r>
            <a:r>
              <a:rPr lang="en-US" i="0" dirty="0"/>
              <a:t>4</a:t>
            </a:r>
            <a:r>
              <a:rPr lang="en-US" dirty="0">
                <a:effectLst/>
                <a:latin typeface="Calibri" panose="020F0502020204030204" pitchFamily="34" charset="0"/>
              </a:rPr>
              <a:t>"</a:t>
            </a:r>
            <a:r>
              <a:rPr lang="en-US" i="0" dirty="0"/>
              <a:t> to 5</a:t>
            </a:r>
            <a:r>
              <a:rPr lang="en-US" dirty="0">
                <a:effectLst/>
                <a:latin typeface="Calibri" panose="020F0502020204030204" pitchFamily="34" charset="0"/>
              </a:rPr>
              <a:t>'</a:t>
            </a:r>
            <a:r>
              <a:rPr lang="en-US" i="0" dirty="0"/>
              <a:t>6</a:t>
            </a:r>
            <a:r>
              <a:rPr lang="en-US" dirty="0">
                <a:effectLst/>
                <a:latin typeface="Calibri" panose="020F0502020204030204" pitchFamily="34" charset="0"/>
              </a:rPr>
              <a:t>"</a:t>
            </a:r>
            <a:r>
              <a:rPr lang="en-US" i="0" dirty="0"/>
              <a:t>. </a:t>
            </a:r>
          </a:p>
          <a:p>
            <a:pPr lvl="1">
              <a:tabLst>
                <a:tab pos="461963" algn="l"/>
              </a:tabLst>
            </a:pPr>
            <a:r>
              <a:rPr lang="en-US" i="0" dirty="0"/>
              <a:t>This cluster would fall in the center of the bell curve, representing the average height for American women.</a:t>
            </a:r>
          </a:p>
        </p:txBody>
      </p:sp>
    </p:spTree>
    <p:extLst>
      <p:ext uri="{BB962C8B-B14F-4D97-AF65-F5344CB8AC3E}">
        <p14:creationId xmlns:p14="http://schemas.microsoft.com/office/powerpoint/2010/main" val="738640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Lesson 6.5 Figure 4</a:t>
            </a:r>
            <a:endParaRPr lang="en-US" sz="3200" b="1" dirty="0">
              <a:solidFill>
                <a:schemeClr val="accent1"/>
              </a:solidFill>
            </a:endParaRPr>
          </a:p>
        </p:txBody>
      </p:sp>
      <p:sp>
        <p:nvSpPr>
          <p:cNvPr id="13315" name="Rectangle 3"/>
          <p:cNvSpPr>
            <a:spLocks noGrp="1"/>
          </p:cNvSpPr>
          <p:nvPr>
            <p:ph idx="1"/>
          </p:nvPr>
        </p:nvSpPr>
        <p:spPr>
          <a:xfrm>
            <a:off x="457200" y="5410200"/>
            <a:ext cx="8229600" cy="441960"/>
          </a:xfrm>
          <a:prstGeom prst="rect">
            <a:avLst/>
          </a:prstGeom>
        </p:spPr>
        <p:txBody>
          <a:bodyPr>
            <a:normAutofit fontScale="77500" lnSpcReduction="20000"/>
          </a:bodyPr>
          <a:lstStyle/>
          <a:p>
            <a:pPr marL="0" indent="0">
              <a:buNone/>
              <a:tabLst>
                <a:tab pos="461963" algn="l"/>
              </a:tabLst>
            </a:pPr>
            <a:r>
              <a:rPr lang="en-US" i="0" dirty="0"/>
              <a:t>Caption: Are you of below-average, average, or above-average height?</a:t>
            </a:r>
          </a:p>
        </p:txBody>
      </p:sp>
      <p:pic>
        <p:nvPicPr>
          <p:cNvPr id="2" name="Content Placeholder 7" descr="A graph of a bell curve labeled 'Height of U.S. Women.'">
            <a:extLst>
              <a:ext uri="{FF2B5EF4-FFF2-40B4-BE49-F238E27FC236}">
                <a16:creationId xmlns:a16="http://schemas.microsoft.com/office/drawing/2014/main" id="{0338085D-3136-517E-8D72-86602497338F}"/>
              </a:ext>
            </a:extLst>
          </p:cNvPr>
          <p:cNvPicPr>
            <a:picLocks noChangeAspect="1"/>
          </p:cNvPicPr>
          <p:nvPr/>
        </p:nvPicPr>
        <p:blipFill>
          <a:blip r:embed="rId2"/>
          <a:stretch>
            <a:fillRect/>
          </a:stretch>
        </p:blipFill>
        <p:spPr>
          <a:xfrm>
            <a:off x="914400" y="1193828"/>
            <a:ext cx="7315200" cy="4114800"/>
          </a:xfrm>
          <a:prstGeom prst="rect">
            <a:avLst/>
          </a:prstGeom>
          <a:noFill/>
        </p:spPr>
      </p:pic>
    </p:spTree>
    <p:extLst>
      <p:ext uri="{BB962C8B-B14F-4D97-AF65-F5344CB8AC3E}">
        <p14:creationId xmlns:p14="http://schemas.microsoft.com/office/powerpoint/2010/main" val="848521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Representative Samples</a:t>
            </a:r>
            <a:endParaRPr lang="en-US" sz="3200" b="1" dirty="0"/>
          </a:p>
        </p:txBody>
      </p:sp>
      <p:sp>
        <p:nvSpPr>
          <p:cNvPr id="13315" name="Rectangle 3"/>
          <p:cNvSpPr>
            <a:spLocks noGrp="1"/>
          </p:cNvSpPr>
          <p:nvPr>
            <p:ph idx="1"/>
          </p:nvPr>
        </p:nvSpPr>
        <p:spPr>
          <a:prstGeom prst="rect">
            <a:avLst/>
          </a:prstGeom>
        </p:spPr>
        <p:txBody>
          <a:bodyPr>
            <a:normAutofit lnSpcReduction="10000"/>
          </a:bodyPr>
          <a:lstStyle/>
          <a:p>
            <a:pPr>
              <a:tabLst>
                <a:tab pos="461963" algn="l"/>
              </a:tabLst>
            </a:pPr>
            <a:r>
              <a:rPr lang="en-US" i="0" dirty="0"/>
              <a:t>The trick to finding a bell curve in nature is to use a large sample size. </a:t>
            </a:r>
          </a:p>
          <a:p>
            <a:pPr>
              <a:tabLst>
                <a:tab pos="461963" algn="l"/>
              </a:tabLst>
            </a:pPr>
            <a:r>
              <a:rPr lang="en-US" i="0" dirty="0"/>
              <a:t>Without a large sample size, it is less likely that the bell curve will represent the wider population. </a:t>
            </a:r>
          </a:p>
          <a:p>
            <a:pPr>
              <a:tabLst>
                <a:tab pos="461963" algn="l"/>
              </a:tabLst>
            </a:pPr>
            <a:r>
              <a:rPr lang="en-US" i="0" dirty="0"/>
              <a:t>A </a:t>
            </a:r>
            <a:r>
              <a:rPr lang="en-US" b="1" i="0" dirty="0"/>
              <a:t>representative sample </a:t>
            </a:r>
            <a:r>
              <a:rPr lang="en-US" i="0" dirty="0"/>
              <a:t>is a subset of the population that accurately represents the general population.</a:t>
            </a:r>
          </a:p>
          <a:p>
            <a:pPr lvl="1">
              <a:tabLst>
                <a:tab pos="461963" algn="l"/>
              </a:tabLst>
            </a:pPr>
            <a:r>
              <a:rPr lang="en-US" i="0" u="sng" dirty="0"/>
              <a:t>Example</a:t>
            </a:r>
            <a:r>
              <a:rPr lang="en-US" i="0" dirty="0"/>
              <a:t>: If you measured the height of the women </a:t>
            </a:r>
            <a:r>
              <a:rPr lang="en-US" i="1" dirty="0"/>
              <a:t>in your classroom only</a:t>
            </a:r>
            <a:r>
              <a:rPr lang="en-US" i="0" dirty="0"/>
              <a:t>, you might not actually have a representative sample.</a:t>
            </a:r>
          </a:p>
          <a:p>
            <a:pPr lvl="1">
              <a:tabLst>
                <a:tab pos="461963" algn="l"/>
              </a:tabLst>
            </a:pPr>
            <a:endParaRPr lang="en-US" i="0" dirty="0"/>
          </a:p>
        </p:txBody>
      </p:sp>
    </p:spTree>
    <p:extLst>
      <p:ext uri="{BB962C8B-B14F-4D97-AF65-F5344CB8AC3E}">
        <p14:creationId xmlns:p14="http://schemas.microsoft.com/office/powerpoint/2010/main" val="3898934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Intelligence Quotient (IQ) Scores</a:t>
            </a:r>
            <a:endParaRPr lang="en-US" sz="3200" b="1" dirty="0">
              <a:solidFill>
                <a:schemeClr val="accent1"/>
              </a:solidFill>
            </a:endParaRPr>
          </a:p>
        </p:txBody>
      </p:sp>
      <p:sp>
        <p:nvSpPr>
          <p:cNvPr id="13315" name="Rectangle 3"/>
          <p:cNvSpPr>
            <a:spLocks noGrp="1"/>
          </p:cNvSpPr>
          <p:nvPr>
            <p:ph idx="1"/>
          </p:nvPr>
        </p:nvSpPr>
        <p:spPr>
          <a:prstGeom prst="rect">
            <a:avLst/>
          </a:prstGeom>
        </p:spPr>
        <p:txBody>
          <a:bodyPr>
            <a:normAutofit fontScale="92500" lnSpcReduction="10000"/>
          </a:bodyPr>
          <a:lstStyle/>
          <a:p>
            <a:pPr>
              <a:tabLst>
                <a:tab pos="461963" algn="l"/>
              </a:tabLst>
            </a:pPr>
            <a:r>
              <a:rPr lang="en-US" i="0" dirty="0"/>
              <a:t>The same principles apply to intelligence tests scores. Individuals earn a score called an intelligence quotient (IQ). </a:t>
            </a:r>
          </a:p>
          <a:p>
            <a:pPr>
              <a:tabLst>
                <a:tab pos="461963" algn="l"/>
              </a:tabLst>
            </a:pPr>
            <a:r>
              <a:rPr lang="en-US" i="0" dirty="0"/>
              <a:t>Over the years, different types of IQ tests have evolved, but the way scores are interpreted remains the same. The average IQ score on an IQ test is 100.</a:t>
            </a:r>
          </a:p>
          <a:p>
            <a:pPr>
              <a:tabLst>
                <a:tab pos="461963" algn="l"/>
              </a:tabLst>
            </a:pPr>
            <a:r>
              <a:rPr lang="en-US" b="1" i="0" dirty="0"/>
              <a:t>Standard deviations </a:t>
            </a:r>
            <a:r>
              <a:rPr lang="en-US" i="0" dirty="0"/>
              <a:t>describe how data are dispersed in a population and give context to large data sets. </a:t>
            </a:r>
          </a:p>
          <a:p>
            <a:pPr lvl="1">
              <a:tabLst>
                <a:tab pos="461963" algn="l"/>
              </a:tabLst>
            </a:pPr>
            <a:r>
              <a:rPr lang="en-US" i="0" dirty="0"/>
              <a:t>The bell curve uses the standard deviation to show how all scores are dispersed from the average score (Figure 5, next slide).</a:t>
            </a:r>
          </a:p>
        </p:txBody>
      </p:sp>
    </p:spTree>
    <p:extLst>
      <p:ext uri="{BB962C8B-B14F-4D97-AF65-F5344CB8AC3E}">
        <p14:creationId xmlns:p14="http://schemas.microsoft.com/office/powerpoint/2010/main" val="2026513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Lesson 6.5 Figure 5</a:t>
            </a:r>
            <a:endParaRPr lang="en-US" sz="3200" b="1" dirty="0">
              <a:solidFill>
                <a:schemeClr val="accent1"/>
              </a:solidFill>
            </a:endParaRPr>
          </a:p>
        </p:txBody>
      </p:sp>
      <p:sp>
        <p:nvSpPr>
          <p:cNvPr id="13315" name="Rectangle 3"/>
          <p:cNvSpPr>
            <a:spLocks noGrp="1"/>
          </p:cNvSpPr>
          <p:nvPr>
            <p:ph idx="1"/>
          </p:nvPr>
        </p:nvSpPr>
        <p:spPr>
          <a:xfrm>
            <a:off x="457200" y="5105400"/>
            <a:ext cx="8229600" cy="746760"/>
          </a:xfrm>
          <a:prstGeom prst="rect">
            <a:avLst/>
          </a:prstGeom>
        </p:spPr>
        <p:txBody>
          <a:bodyPr>
            <a:normAutofit fontScale="92500" lnSpcReduction="20000"/>
          </a:bodyPr>
          <a:lstStyle/>
          <a:p>
            <a:pPr marL="0" indent="0">
              <a:buNone/>
              <a:tabLst>
                <a:tab pos="461963" algn="l"/>
              </a:tabLst>
            </a:pPr>
            <a:r>
              <a:rPr lang="en-US" i="0" dirty="0"/>
              <a:t>Caption: The majority of people have an IQ score between 85 and 115.</a:t>
            </a:r>
          </a:p>
        </p:txBody>
      </p:sp>
      <p:pic>
        <p:nvPicPr>
          <p:cNvPr id="2" name="Content Placeholder 7" descr="A graph depicting IQ scores">
            <a:extLst>
              <a:ext uri="{FF2B5EF4-FFF2-40B4-BE49-F238E27FC236}">
                <a16:creationId xmlns:a16="http://schemas.microsoft.com/office/drawing/2014/main" id="{E2D71F6E-7708-E1D3-5D4A-D37AEE92AC2B}"/>
              </a:ext>
            </a:extLst>
          </p:cNvPr>
          <p:cNvPicPr>
            <a:picLocks noChangeAspect="1"/>
          </p:cNvPicPr>
          <p:nvPr/>
        </p:nvPicPr>
        <p:blipFill>
          <a:blip r:embed="rId2"/>
          <a:stretch>
            <a:fillRect/>
          </a:stretch>
        </p:blipFill>
        <p:spPr>
          <a:xfrm>
            <a:off x="1143000" y="1104900"/>
            <a:ext cx="7112000" cy="4000500"/>
          </a:xfrm>
          <a:prstGeom prst="rect">
            <a:avLst/>
          </a:prstGeom>
          <a:noFill/>
        </p:spPr>
      </p:pic>
    </p:spTree>
    <p:extLst>
      <p:ext uri="{BB962C8B-B14F-4D97-AF65-F5344CB8AC3E}">
        <p14:creationId xmlns:p14="http://schemas.microsoft.com/office/powerpoint/2010/main" val="3735886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Standard Deviations In IQ Scoring</a:t>
            </a:r>
            <a:endParaRPr lang="en-US" sz="3200" b="1" dirty="0">
              <a:solidFill>
                <a:schemeClr val="accent1"/>
              </a:solidFill>
            </a:endParaRPr>
          </a:p>
        </p:txBody>
      </p:sp>
      <p:sp>
        <p:nvSpPr>
          <p:cNvPr id="13315" name="Rectangle 3"/>
          <p:cNvSpPr>
            <a:spLocks noGrp="1"/>
          </p:cNvSpPr>
          <p:nvPr>
            <p:ph idx="1"/>
          </p:nvPr>
        </p:nvSpPr>
        <p:spPr>
          <a:prstGeom prst="rect">
            <a:avLst/>
          </a:prstGeom>
        </p:spPr>
        <p:txBody>
          <a:bodyPr>
            <a:normAutofit lnSpcReduction="10000"/>
          </a:bodyPr>
          <a:lstStyle/>
          <a:p>
            <a:pPr>
              <a:tabLst>
                <a:tab pos="461963" algn="l"/>
              </a:tabLst>
            </a:pPr>
            <a:r>
              <a:rPr lang="en-US" i="0" dirty="0"/>
              <a:t>In modern IQ testing, one standard deviation is 15 points.</a:t>
            </a:r>
          </a:p>
          <a:p>
            <a:pPr lvl="1">
              <a:tabLst>
                <a:tab pos="461963" algn="l"/>
              </a:tabLst>
            </a:pPr>
            <a:r>
              <a:rPr lang="en-US" i="0" dirty="0"/>
              <a:t>So, a score of 85 would be described as </a:t>
            </a:r>
            <a:r>
              <a:rPr lang="en-US" dirty="0">
                <a:effectLst/>
                <a:latin typeface="Calibri" panose="020F0502020204030204" pitchFamily="34" charset="0"/>
              </a:rPr>
              <a:t>"</a:t>
            </a:r>
            <a:r>
              <a:rPr lang="en-US" i="0" dirty="0"/>
              <a:t>one standard deviation below the mean.</a:t>
            </a:r>
            <a:r>
              <a:rPr lang="en-US" dirty="0">
                <a:effectLst/>
                <a:latin typeface="Calibri" panose="020F0502020204030204" pitchFamily="34" charset="0"/>
              </a:rPr>
              <a:t>"</a:t>
            </a:r>
            <a:endParaRPr lang="en-US" i="0" dirty="0"/>
          </a:p>
          <a:p>
            <a:pPr>
              <a:tabLst>
                <a:tab pos="461963" algn="l"/>
              </a:tabLst>
            </a:pPr>
            <a:r>
              <a:rPr lang="en-US" i="0" dirty="0"/>
              <a:t>Any IQ score that falls within one standard deviation above and below the mean (between 85 and 115) is considered average, and 68% of the population has IQ scores in this range. </a:t>
            </a:r>
          </a:p>
          <a:p>
            <a:pPr>
              <a:tabLst>
                <a:tab pos="461963" algn="l"/>
              </a:tabLst>
            </a:pPr>
            <a:r>
              <a:rPr lang="en-US" i="0" dirty="0"/>
              <a:t>An IQ score of 130 or above is considered a superior level.</a:t>
            </a:r>
          </a:p>
        </p:txBody>
      </p:sp>
    </p:spTree>
    <p:extLst>
      <p:ext uri="{BB962C8B-B14F-4D97-AF65-F5344CB8AC3E}">
        <p14:creationId xmlns:p14="http://schemas.microsoft.com/office/powerpoint/2010/main" val="4069620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IQ Scores Below 70</a:t>
            </a:r>
            <a:endParaRPr lang="en-US" sz="3200" b="1" dirty="0">
              <a:solidFill>
                <a:schemeClr val="accent1"/>
              </a:solidFill>
            </a:endParaRPr>
          </a:p>
        </p:txBody>
      </p:sp>
      <p:sp>
        <p:nvSpPr>
          <p:cNvPr id="13315" name="Rectangle 3"/>
          <p:cNvSpPr>
            <a:spLocks noGrp="1"/>
          </p:cNvSpPr>
          <p:nvPr>
            <p:ph idx="1"/>
          </p:nvPr>
        </p:nvSpPr>
        <p:spPr>
          <a:prstGeom prst="rect">
            <a:avLst/>
          </a:prstGeom>
        </p:spPr>
        <p:txBody>
          <a:bodyPr>
            <a:normAutofit fontScale="92500" lnSpcReduction="10000"/>
          </a:bodyPr>
          <a:lstStyle/>
          <a:p>
            <a:pPr>
              <a:tabLst>
                <a:tab pos="461963" algn="l"/>
              </a:tabLst>
            </a:pPr>
            <a:r>
              <a:rPr lang="en-US" i="0" dirty="0"/>
              <a:t>Only 2.2% of the population has an IQ score below 70 (American Psychiatric Association [APA], 2013).</a:t>
            </a:r>
          </a:p>
          <a:p>
            <a:pPr lvl="1">
              <a:tabLst>
                <a:tab pos="461963" algn="l"/>
              </a:tabLst>
            </a:pPr>
            <a:r>
              <a:rPr lang="en-US" i="0" dirty="0"/>
              <a:t>A score of 70 or below indicates significant cognitive delays, major deficits in adaptive functioning, and difficulty meeting </a:t>
            </a:r>
            <a:r>
              <a:rPr lang="en-US" dirty="0">
                <a:effectLst/>
                <a:latin typeface="Calibri" panose="020F0502020204030204" pitchFamily="34" charset="0"/>
              </a:rPr>
              <a:t>"</a:t>
            </a:r>
            <a:r>
              <a:rPr lang="en-US" i="0" dirty="0"/>
              <a:t>community standards of personal independence and social responsibility</a:t>
            </a:r>
            <a:r>
              <a:rPr lang="en-US" dirty="0">
                <a:effectLst/>
                <a:latin typeface="Calibri" panose="020F0502020204030204" pitchFamily="34" charset="0"/>
              </a:rPr>
              <a:t>"</a:t>
            </a:r>
            <a:r>
              <a:rPr lang="en-US" i="0" dirty="0"/>
              <a:t> when compared to same-aged peers (APA, 2013, p. 37). </a:t>
            </a:r>
          </a:p>
          <a:p>
            <a:pPr lvl="1">
              <a:tabLst>
                <a:tab pos="461963" algn="l"/>
              </a:tabLst>
            </a:pPr>
            <a:r>
              <a:rPr lang="en-US" i="0" dirty="0"/>
              <a:t>An individual in this IQ range would be considered to have an intellectual disability and exhibit deficits in intellectual functioning and adaptive behavior (American Association on Intellectual and Developmental Disabilities, n.d.).</a:t>
            </a:r>
          </a:p>
        </p:txBody>
      </p:sp>
    </p:spTree>
    <p:extLst>
      <p:ext uri="{BB962C8B-B14F-4D97-AF65-F5344CB8AC3E}">
        <p14:creationId xmlns:p14="http://schemas.microsoft.com/office/powerpoint/2010/main" val="2893045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Intellectual Developmental Disorder</a:t>
            </a:r>
            <a:endParaRPr lang="en-US" sz="3200" b="1" dirty="0">
              <a:solidFill>
                <a:schemeClr val="accent1"/>
              </a:solidFill>
            </a:endParaRPr>
          </a:p>
        </p:txBody>
      </p:sp>
      <p:sp>
        <p:nvSpPr>
          <p:cNvPr id="13315" name="Rectangle 3"/>
          <p:cNvSpPr>
            <a:spLocks noGrp="1"/>
          </p:cNvSpPr>
          <p:nvPr>
            <p:ph idx="1"/>
          </p:nvPr>
        </p:nvSpPr>
        <p:spPr>
          <a:prstGeom prst="rect">
            <a:avLst/>
          </a:prstGeom>
        </p:spPr>
        <p:txBody>
          <a:bodyPr/>
          <a:lstStyle/>
          <a:p>
            <a:pPr>
              <a:tabLst>
                <a:tab pos="461963" algn="l"/>
              </a:tabLst>
            </a:pPr>
            <a:r>
              <a:rPr lang="en-US" i="0" dirty="0"/>
              <a:t>Formerly known as </a:t>
            </a:r>
            <a:r>
              <a:rPr lang="en-US" i="1" dirty="0"/>
              <a:t>intellectual disability</a:t>
            </a:r>
            <a:r>
              <a:rPr lang="en-US" i="0" dirty="0"/>
              <a:t>, the accepted diagnosis now is intellectual developmental disorder, and it has four subtypes:</a:t>
            </a:r>
          </a:p>
          <a:p>
            <a:pPr lvl="1">
              <a:tabLst>
                <a:tab pos="461963" algn="l"/>
              </a:tabLst>
            </a:pPr>
            <a:r>
              <a:rPr lang="en-US" dirty="0"/>
              <a:t>M</a:t>
            </a:r>
            <a:r>
              <a:rPr lang="en-US" i="0" dirty="0"/>
              <a:t>ild, moderate, severe, and profound</a:t>
            </a:r>
          </a:p>
          <a:p>
            <a:pPr>
              <a:tabLst>
                <a:tab pos="461963" algn="l"/>
              </a:tabLst>
            </a:pPr>
            <a:r>
              <a:rPr lang="en-US" i="1" dirty="0"/>
              <a:t>The Diagnostic and Statistical Manual of Psychological Disorders,</a:t>
            </a:r>
            <a:r>
              <a:rPr lang="en-US" i="0" dirty="0"/>
              <a:t> fifth edition, text revision lists criteria for each subgroup across three domains: conceptual, social, and practical (APA, 2022).</a:t>
            </a:r>
          </a:p>
        </p:txBody>
      </p:sp>
    </p:spTree>
    <p:extLst>
      <p:ext uri="{BB962C8B-B14F-4D97-AF65-F5344CB8AC3E}">
        <p14:creationId xmlns:p14="http://schemas.microsoft.com/office/powerpoint/2010/main" val="2130934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sz="3200" dirty="0"/>
              <a:t>IQ </a:t>
            </a:r>
            <a:r>
              <a:rPr lang="en-US" dirty="0"/>
              <a:t>Scores Above 130</a:t>
            </a:r>
            <a:endParaRPr lang="en-US" sz="3200" b="1" dirty="0"/>
          </a:p>
        </p:txBody>
      </p:sp>
      <p:sp>
        <p:nvSpPr>
          <p:cNvPr id="13315" name="Rectangle 3"/>
          <p:cNvSpPr>
            <a:spLocks noGrp="1"/>
          </p:cNvSpPr>
          <p:nvPr>
            <p:ph idx="1"/>
          </p:nvPr>
        </p:nvSpPr>
        <p:spPr>
          <a:prstGeom prst="rect">
            <a:avLst/>
          </a:prstGeom>
        </p:spPr>
        <p:txBody>
          <a:bodyPr>
            <a:normAutofit fontScale="85000" lnSpcReduction="20000"/>
          </a:bodyPr>
          <a:lstStyle/>
          <a:p>
            <a:pPr>
              <a:tabLst>
                <a:tab pos="461963" algn="l"/>
              </a:tabLst>
            </a:pPr>
            <a:r>
              <a:rPr lang="en-US" i="0" dirty="0"/>
              <a:t>People are considered gifted if they have an IQ score of 130 or higher, or superior intelligence in a particular area.</a:t>
            </a:r>
          </a:p>
          <a:p>
            <a:pPr lvl="1">
              <a:tabLst>
                <a:tab pos="461963" algn="l"/>
              </a:tabLst>
            </a:pPr>
            <a:r>
              <a:rPr lang="en-US" i="0" dirty="0"/>
              <a:t>Consistent with the bell curve, about 2% of the population falls into this category.</a:t>
            </a:r>
          </a:p>
          <a:p>
            <a:pPr>
              <a:tabLst>
                <a:tab pos="461963" algn="l"/>
              </a:tabLst>
            </a:pPr>
            <a:r>
              <a:rPr lang="en-US" i="0" dirty="0"/>
              <a:t>Long ago, popular belief suggested that people of high intelligence were maladjusted. This idea was disproven through Lewis Terman’s longitudinal study, begun in 1921. </a:t>
            </a:r>
          </a:p>
          <a:p>
            <a:pPr lvl="1">
              <a:tabLst>
                <a:tab pos="461963" algn="l"/>
              </a:tabLst>
            </a:pPr>
            <a:r>
              <a:rPr lang="en-US" i="0" dirty="0"/>
              <a:t>His findings showed that these children became well-educated, successful adults who were, in fact, well-adjusted (Terman &amp; Oden, 1947).</a:t>
            </a:r>
          </a:p>
          <a:p>
            <a:pPr lvl="1">
              <a:tabLst>
                <a:tab pos="461963" algn="l"/>
              </a:tabLst>
            </a:pPr>
            <a:r>
              <a:rPr lang="en-US" i="0" dirty="0"/>
              <a:t>Additionally, Terman’s study showed that the subjects were above average in physical build and attractiveness, dispelling an earlier popular notion that highly intelligent people were </a:t>
            </a:r>
            <a:r>
              <a:rPr lang="en-US" dirty="0">
                <a:effectLst/>
                <a:latin typeface="Calibri" panose="020F0502020204030204" pitchFamily="34" charset="0"/>
              </a:rPr>
              <a:t>"</a:t>
            </a:r>
            <a:r>
              <a:rPr lang="en-US" i="0" dirty="0"/>
              <a:t>weaklings</a:t>
            </a:r>
            <a:r>
              <a:rPr lang="en-US" dirty="0"/>
              <a:t>.</a:t>
            </a:r>
            <a:r>
              <a:rPr lang="en-US" dirty="0">
                <a:effectLst/>
                <a:latin typeface="Calibri" panose="020F0502020204030204" pitchFamily="34" charset="0"/>
              </a:rPr>
              <a:t>"</a:t>
            </a:r>
            <a:endParaRPr lang="en-US" i="0" dirty="0"/>
          </a:p>
        </p:txBody>
      </p:sp>
    </p:spTree>
    <p:extLst>
      <p:ext uri="{BB962C8B-B14F-4D97-AF65-F5344CB8AC3E}">
        <p14:creationId xmlns:p14="http://schemas.microsoft.com/office/powerpoint/2010/main" val="2244232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IQ Tests</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lstStyle/>
          <a:p>
            <a:r>
              <a:rPr lang="en-US" dirty="0"/>
              <a:t>IQ tests are expensive to administer and must be given by a licensed psychologist. </a:t>
            </a:r>
          </a:p>
          <a:p>
            <a:r>
              <a:rPr lang="en-US" dirty="0"/>
              <a:t>Intelligence testing has been considered useful for education and social policy.</a:t>
            </a:r>
          </a:p>
          <a:p>
            <a:pPr marL="0" indent="0">
              <a:buNone/>
            </a:pPr>
            <a:endParaRPr lang="en-US" dirty="0">
              <a:solidFill>
                <a:srgbClr val="2B7799"/>
              </a:solidFill>
            </a:endParaRPr>
          </a:p>
        </p:txBody>
      </p:sp>
    </p:spTree>
    <p:extLst>
      <p:ext uri="{BB962C8B-B14F-4D97-AF65-F5344CB8AC3E}">
        <p14:creationId xmlns:p14="http://schemas.microsoft.com/office/powerpoint/2010/main" val="2940113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Why Measure Intelligence?</a:t>
            </a:r>
            <a:r>
              <a:rPr lang="en-US" b="1" baseline="-25000" dirty="0"/>
              <a:t>1</a:t>
            </a:r>
            <a:endParaRPr lang="en-US" sz="3200" b="1" baseline="-25000" dirty="0">
              <a:solidFill>
                <a:schemeClr val="accent1"/>
              </a:solidFill>
            </a:endParaRPr>
          </a:p>
        </p:txBody>
      </p:sp>
      <p:sp>
        <p:nvSpPr>
          <p:cNvPr id="13315" name="Rectangle 3"/>
          <p:cNvSpPr>
            <a:spLocks noGrp="1"/>
          </p:cNvSpPr>
          <p:nvPr>
            <p:ph idx="1"/>
          </p:nvPr>
        </p:nvSpPr>
        <p:spPr>
          <a:prstGeom prst="rect">
            <a:avLst/>
          </a:prstGeom>
        </p:spPr>
        <p:txBody>
          <a:bodyPr>
            <a:normAutofit/>
          </a:bodyPr>
          <a:lstStyle/>
          <a:p>
            <a:pPr>
              <a:tabLst>
                <a:tab pos="461963" algn="l"/>
              </a:tabLst>
            </a:pPr>
            <a:r>
              <a:rPr lang="en-US" i="0" dirty="0"/>
              <a:t>The value of IQ testing is most evident in educational or clinical settings. </a:t>
            </a:r>
          </a:p>
          <a:p>
            <a:pPr>
              <a:tabLst>
                <a:tab pos="461963" algn="l"/>
              </a:tabLst>
            </a:pPr>
            <a:r>
              <a:rPr lang="en-US" i="0" dirty="0"/>
              <a:t>Children who seem to be experiencing learning difficulties or severe behavioral problems can be tested to ascertain whether their difficulties may be partly attributed to an IQ score that is significantly different from the mean for their age group.</a:t>
            </a:r>
          </a:p>
          <a:p>
            <a:pPr lvl="1">
              <a:tabLst>
                <a:tab pos="461963" algn="l"/>
              </a:tabLst>
            </a:pPr>
            <a:r>
              <a:rPr lang="en-US" i="0" dirty="0"/>
              <a:t>Without IQ testing—or another measure of intelligence—children and adults needing extra support might not be identified effectively.</a:t>
            </a:r>
          </a:p>
        </p:txBody>
      </p:sp>
    </p:spTree>
    <p:extLst>
      <p:ext uri="{BB962C8B-B14F-4D97-AF65-F5344CB8AC3E}">
        <p14:creationId xmlns:p14="http://schemas.microsoft.com/office/powerpoint/2010/main" val="821962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Why Measure Intelligence?</a:t>
            </a:r>
            <a:r>
              <a:rPr lang="en-US" baseline="-25000" dirty="0"/>
              <a:t>2</a:t>
            </a:r>
            <a:endParaRPr lang="en-US" sz="3200" b="1" baseline="-25000" dirty="0">
              <a:solidFill>
                <a:schemeClr val="accent1"/>
              </a:solidFill>
            </a:endParaRPr>
          </a:p>
        </p:txBody>
      </p:sp>
      <p:sp>
        <p:nvSpPr>
          <p:cNvPr id="13315" name="Rectangle 3"/>
          <p:cNvSpPr>
            <a:spLocks noGrp="1"/>
          </p:cNvSpPr>
          <p:nvPr>
            <p:ph idx="1"/>
          </p:nvPr>
        </p:nvSpPr>
        <p:spPr>
          <a:prstGeom prst="rect">
            <a:avLst/>
          </a:prstGeom>
        </p:spPr>
        <p:txBody>
          <a:bodyPr>
            <a:normAutofit/>
          </a:bodyPr>
          <a:lstStyle/>
          <a:p>
            <a:pPr>
              <a:tabLst>
                <a:tab pos="461963" algn="l"/>
              </a:tabLst>
            </a:pPr>
            <a:r>
              <a:rPr lang="en-US" i="0" dirty="0"/>
              <a:t>IQ testing is also used in courts to determine whether a defendant has special or extenuating circumstances that preclude that person from participating in a trial.</a:t>
            </a:r>
          </a:p>
          <a:p>
            <a:pPr>
              <a:tabLst>
                <a:tab pos="461963" algn="l"/>
              </a:tabLst>
            </a:pPr>
            <a:r>
              <a:rPr lang="en-US" i="0" dirty="0"/>
              <a:t>People also use IQ testing results to seek disability benefits from the Social Security Administration.</a:t>
            </a:r>
          </a:p>
          <a:p>
            <a:pPr>
              <a:tabLst>
                <a:tab pos="461963" algn="l"/>
              </a:tabLst>
            </a:pPr>
            <a:r>
              <a:rPr lang="en-US" dirty="0"/>
              <a:t>Some organizations use IQ testing as part of the interviewing process to determine whether candidates would be a good fit for open positions.</a:t>
            </a:r>
            <a:endParaRPr lang="en-US" i="0" dirty="0"/>
          </a:p>
        </p:txBody>
      </p:sp>
    </p:spTree>
    <p:extLst>
      <p:ext uri="{BB962C8B-B14F-4D97-AF65-F5344CB8AC3E}">
        <p14:creationId xmlns:p14="http://schemas.microsoft.com/office/powerpoint/2010/main" val="19247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Summary</a:t>
            </a:r>
            <a:endParaRPr lang="en-US" sz="3200" b="1" dirty="0">
              <a:solidFill>
                <a:schemeClr val="accent1"/>
              </a:solidFill>
            </a:endParaRPr>
          </a:p>
        </p:txBody>
      </p:sp>
      <p:sp>
        <p:nvSpPr>
          <p:cNvPr id="13315" name="Rectangle 3"/>
          <p:cNvSpPr>
            <a:spLocks noGrp="1"/>
          </p:cNvSpPr>
          <p:nvPr>
            <p:ph idx="1"/>
          </p:nvPr>
        </p:nvSpPr>
        <p:spPr>
          <a:prstGeom prst="rect">
            <a:avLst/>
          </a:prstGeom>
        </p:spPr>
        <p:txBody>
          <a:bodyPr/>
          <a:lstStyle/>
          <a:p>
            <a:pPr>
              <a:tabLst>
                <a:tab pos="461963" algn="l"/>
              </a:tabLst>
            </a:pPr>
            <a:r>
              <a:rPr lang="en-US" i="0" dirty="0"/>
              <a:t>Intelligence tests began in earnest with Binet; Wechsler later developed intelligence tests that are still in use today: the WAIS-IV and WISC-V.</a:t>
            </a:r>
          </a:p>
          <a:p>
            <a:pPr>
              <a:tabLst>
                <a:tab pos="461963" algn="l"/>
              </a:tabLst>
            </a:pPr>
            <a:r>
              <a:rPr lang="en-US" i="0" dirty="0"/>
              <a:t>The bell curve shows the range of scores that encompass average intelligence as well as standard deviations.</a:t>
            </a:r>
          </a:p>
        </p:txBody>
      </p:sp>
    </p:spTree>
    <p:extLst>
      <p:ext uri="{BB962C8B-B14F-4D97-AF65-F5344CB8AC3E}">
        <p14:creationId xmlns:p14="http://schemas.microsoft.com/office/powerpoint/2010/main" val="2589210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A363-008A-9460-24DB-6A18281A280F}"/>
              </a:ext>
            </a:extLst>
          </p:cNvPr>
          <p:cNvSpPr>
            <a:spLocks noGrp="1"/>
          </p:cNvSpPr>
          <p:nvPr>
            <p:ph type="title" idx="4294967295"/>
          </p:nvPr>
        </p:nvSpPr>
        <p:spPr>
          <a:xfrm>
            <a:off x="1676400" y="-1020130"/>
            <a:ext cx="5915025" cy="994172"/>
          </a:xfrm>
          <a:prstGeom prst="rect">
            <a:avLst/>
          </a:prstGeom>
        </p:spPr>
        <p:txBody>
          <a:bodyPr anchor="b">
            <a:normAutofit fontScale="90000"/>
          </a:bodyPr>
          <a:lstStyle/>
          <a:p>
            <a:r>
              <a:rPr lang="en-US" dirty="0"/>
              <a:t>End of Hawkes Learning PowerPoint</a:t>
            </a:r>
          </a:p>
        </p:txBody>
      </p:sp>
    </p:spTree>
    <p:extLst>
      <p:ext uri="{BB962C8B-B14F-4D97-AF65-F5344CB8AC3E}">
        <p14:creationId xmlns:p14="http://schemas.microsoft.com/office/powerpoint/2010/main" val="1295064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b="1" dirty="0"/>
              <a:t>Reflection Question</a:t>
            </a:r>
            <a:r>
              <a:rPr lang="en-US" b="1" baseline="-25000" dirty="0"/>
              <a:t>1</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3215641"/>
          </a:xfrm>
        </p:spPr>
        <p:txBody>
          <a:bodyPr/>
          <a:lstStyle/>
          <a:p>
            <a:r>
              <a:rPr lang="en-US" dirty="0"/>
              <a:t>When might an IQ test be used? </a:t>
            </a:r>
          </a:p>
          <a:p>
            <a:endParaRPr lang="en-US" dirty="0"/>
          </a:p>
          <a:p>
            <a:r>
              <a:rPr lang="en-US" dirty="0"/>
              <a:t>Have you ever taken an IQ test?</a:t>
            </a:r>
          </a:p>
          <a:p>
            <a:endParaRPr lang="en-US" dirty="0"/>
          </a:p>
          <a:p>
            <a:r>
              <a:rPr lang="en-US" dirty="0"/>
              <a:t>What do we learn from the results, and how might people use this information?</a:t>
            </a:r>
          </a:p>
        </p:txBody>
      </p:sp>
    </p:spTree>
    <p:extLst>
      <p:ext uri="{BB962C8B-B14F-4D97-AF65-F5344CB8AC3E}">
        <p14:creationId xmlns:p14="http://schemas.microsoft.com/office/powerpoint/2010/main" val="3615183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Measuring Intelligence</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92500" lnSpcReduction="20000"/>
          </a:bodyPr>
          <a:lstStyle/>
          <a:p>
            <a:r>
              <a:rPr lang="en-US" dirty="0"/>
              <a:t>The IQ test has been synonymous with intelligence for over a century.</a:t>
            </a:r>
          </a:p>
          <a:p>
            <a:pPr lvl="1"/>
            <a:r>
              <a:rPr lang="en-US" dirty="0">
                <a:solidFill>
                  <a:srgbClr val="2B7799"/>
                </a:solidFill>
              </a:rPr>
              <a:t>In the late 1800s, Sir Francis Galton developed the first broad test of intelligence (Flanagan &amp; Kaufman, 2004).</a:t>
            </a:r>
          </a:p>
          <a:p>
            <a:pPr lvl="1"/>
            <a:r>
              <a:rPr lang="en-US" dirty="0">
                <a:solidFill>
                  <a:srgbClr val="2B7799"/>
                </a:solidFill>
              </a:rPr>
              <a:t>Intelligence testing began in earnest during the early 1900s with a researcher named Alfred Binet.</a:t>
            </a:r>
          </a:p>
          <a:p>
            <a:pPr lvl="2"/>
            <a:r>
              <a:rPr lang="en-US" dirty="0">
                <a:solidFill>
                  <a:srgbClr val="2B7799"/>
                </a:solidFill>
              </a:rPr>
              <a:t>Binet was asked by the French government to develop an intelligence test to use on children to determine which ones might have difficulty in school; it included many verbally based tasks.</a:t>
            </a:r>
          </a:p>
          <a:p>
            <a:pPr lvl="2"/>
            <a:r>
              <a:rPr lang="en-US" dirty="0">
                <a:solidFill>
                  <a:srgbClr val="2B7799"/>
                </a:solidFill>
              </a:rPr>
              <a:t>American researchers soon realized the value of such testing.</a:t>
            </a:r>
          </a:p>
        </p:txBody>
      </p:sp>
    </p:spTree>
    <p:extLst>
      <p:ext uri="{BB962C8B-B14F-4D97-AF65-F5344CB8AC3E}">
        <p14:creationId xmlns:p14="http://schemas.microsoft.com/office/powerpoint/2010/main" val="3865657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Lesson 6.5 Figure 1</a:t>
            </a:r>
            <a:endParaRPr lang="en-US" sz="3200" b="1" dirty="0">
              <a:solidFill>
                <a:schemeClr val="accent1"/>
              </a:solidFill>
            </a:endParaRPr>
          </a:p>
        </p:txBody>
      </p:sp>
      <p:sp>
        <p:nvSpPr>
          <p:cNvPr id="13315" name="Rectangle 3"/>
          <p:cNvSpPr>
            <a:spLocks noGrp="1"/>
          </p:cNvSpPr>
          <p:nvPr>
            <p:ph idx="1"/>
          </p:nvPr>
        </p:nvSpPr>
        <p:spPr>
          <a:xfrm>
            <a:off x="457200" y="5029200"/>
            <a:ext cx="8229600" cy="822960"/>
          </a:xfrm>
          <a:prstGeom prst="rect">
            <a:avLst/>
          </a:prstGeom>
        </p:spPr>
        <p:txBody>
          <a:bodyPr>
            <a:normAutofit fontScale="62500" lnSpcReduction="20000"/>
          </a:bodyPr>
          <a:lstStyle/>
          <a:p>
            <a:pPr marL="0" indent="0">
              <a:buNone/>
              <a:tabLst>
                <a:tab pos="461963" algn="l"/>
              </a:tabLst>
            </a:pPr>
            <a:r>
              <a:rPr lang="en-US" i="0" dirty="0"/>
              <a:t>Caption: (a) French psychologist Alfred Binet helped to develop intelligence testing. (b) This page is from a 1908 version of the Binet-Simon Intelligence Scale. Children being tested were asked which face, of each pair, was prettier.</a:t>
            </a:r>
          </a:p>
        </p:txBody>
      </p:sp>
      <p:pic>
        <p:nvPicPr>
          <p:cNvPr id="2" name="Content Placeholder 7" descr="A photograph of Alfred Binet and a drawing of human faces labeled the 'Guide for Binet-Simon Scale'">
            <a:extLst>
              <a:ext uri="{FF2B5EF4-FFF2-40B4-BE49-F238E27FC236}">
                <a16:creationId xmlns:a16="http://schemas.microsoft.com/office/drawing/2014/main" id="{053E83E9-222B-1596-8906-3658EF3FF981}"/>
              </a:ext>
            </a:extLst>
          </p:cNvPr>
          <p:cNvPicPr>
            <a:picLocks noChangeAspect="1"/>
          </p:cNvPicPr>
          <p:nvPr/>
        </p:nvPicPr>
        <p:blipFill rotWithShape="1">
          <a:blip r:embed="rId2"/>
          <a:srcRect b="1235"/>
          <a:stretch/>
        </p:blipFill>
        <p:spPr>
          <a:xfrm>
            <a:off x="1181100" y="1206369"/>
            <a:ext cx="6781800" cy="3767667"/>
          </a:xfrm>
          <a:prstGeom prst="rect">
            <a:avLst/>
          </a:prstGeom>
          <a:noFill/>
        </p:spPr>
      </p:pic>
    </p:spTree>
    <p:extLst>
      <p:ext uri="{BB962C8B-B14F-4D97-AF65-F5344CB8AC3E}">
        <p14:creationId xmlns:p14="http://schemas.microsoft.com/office/powerpoint/2010/main" val="1190924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Standardizing And Norming The IQ Test</a:t>
            </a:r>
            <a:r>
              <a:rPr lang="en-US" baseline="-25000" dirty="0"/>
              <a:t>1</a:t>
            </a:r>
            <a:endParaRPr lang="en-US" b="1" baseline="-25000"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dirty="0"/>
              <a:t>Louis Terman, a Stanford professor, modified Binet</a:t>
            </a:r>
            <a:r>
              <a:rPr lang="en-US" dirty="0">
                <a:solidFill>
                  <a:srgbClr val="182F58"/>
                </a:solidFill>
                <a:effectLst/>
                <a:latin typeface="Calibri" panose="020F0502020204030204" pitchFamily="34" charset="0"/>
              </a:rPr>
              <a:t>'</a:t>
            </a:r>
            <a:r>
              <a:rPr lang="en-US" dirty="0"/>
              <a:t>s work by standardizing the administration of the test and tested thousands of different-aged children to establish an average score for each age</a:t>
            </a:r>
            <a:r>
              <a:rPr lang="en-US" dirty="0">
                <a:solidFill>
                  <a:srgbClr val="2B7799"/>
                </a:solidFill>
              </a:rPr>
              <a:t>.</a:t>
            </a:r>
          </a:p>
          <a:p>
            <a:pPr lvl="1"/>
            <a:r>
              <a:rPr lang="en-US" dirty="0">
                <a:solidFill>
                  <a:srgbClr val="2B7799"/>
                </a:solidFill>
              </a:rPr>
              <a:t>As a result, the test was </a:t>
            </a:r>
            <a:r>
              <a:rPr lang="en-US" u="sng" dirty="0">
                <a:solidFill>
                  <a:srgbClr val="2B7799"/>
                </a:solidFill>
              </a:rPr>
              <a:t>normed</a:t>
            </a:r>
            <a:r>
              <a:rPr lang="en-US" dirty="0">
                <a:solidFill>
                  <a:srgbClr val="2B7799"/>
                </a:solidFill>
              </a:rPr>
              <a:t> and </a:t>
            </a:r>
            <a:r>
              <a:rPr lang="en-US" u="sng" dirty="0">
                <a:solidFill>
                  <a:srgbClr val="2B7799"/>
                </a:solidFill>
              </a:rPr>
              <a:t>standardized</a:t>
            </a:r>
            <a:r>
              <a:rPr lang="en-US" dirty="0">
                <a:solidFill>
                  <a:srgbClr val="2B7799"/>
                </a:solidFill>
              </a:rPr>
              <a:t>, which means that it was administered consistently to a large enough representative sample of the population that the range of scores resulted in a bell curve.</a:t>
            </a:r>
          </a:p>
        </p:txBody>
      </p:sp>
    </p:spTree>
    <p:extLst>
      <p:ext uri="{BB962C8B-B14F-4D97-AF65-F5344CB8AC3E}">
        <p14:creationId xmlns:p14="http://schemas.microsoft.com/office/powerpoint/2010/main" val="914272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Standardizing And Norming The IQ Test</a:t>
            </a:r>
            <a:r>
              <a:rPr lang="en-US" baseline="-25000" dirty="0"/>
              <a:t>2</a:t>
            </a:r>
            <a:endParaRPr lang="en-US" b="1" baseline="-25000"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lnSpcReduction="10000"/>
          </a:bodyPr>
          <a:lstStyle/>
          <a:p>
            <a:r>
              <a:rPr lang="en-US" dirty="0"/>
              <a:t>The resulting data provide norms, or referential scores, by which to interpret future scores. Norms are not expectations of what a given group </a:t>
            </a:r>
            <a:r>
              <a:rPr lang="en-US" i="1" dirty="0"/>
              <a:t>should</a:t>
            </a:r>
            <a:r>
              <a:rPr lang="en-US" dirty="0"/>
              <a:t> know but a demonstration of what that group </a:t>
            </a:r>
            <a:r>
              <a:rPr lang="en-US" i="1" dirty="0"/>
              <a:t>does</a:t>
            </a:r>
            <a:r>
              <a:rPr lang="en-US" dirty="0"/>
              <a:t> know.</a:t>
            </a:r>
          </a:p>
          <a:p>
            <a:pPr lvl="1"/>
            <a:r>
              <a:rPr lang="en-US" b="1" dirty="0"/>
              <a:t>Norming</a:t>
            </a:r>
            <a:r>
              <a:rPr lang="en-US" dirty="0"/>
              <a:t> and </a:t>
            </a:r>
            <a:r>
              <a:rPr lang="en-US" b="1" dirty="0"/>
              <a:t>standardizing</a:t>
            </a:r>
            <a:r>
              <a:rPr lang="en-US" dirty="0"/>
              <a:t> the test ensures that new scores are reliable. This new version of the test was called the Stanford-Binet Intelligence Scale (Terman, 1916).</a:t>
            </a:r>
          </a:p>
          <a:p>
            <a:pPr lvl="1"/>
            <a:r>
              <a:rPr lang="en-US" dirty="0"/>
              <a:t>An updated version of this test is still widely used today.</a:t>
            </a:r>
          </a:p>
        </p:txBody>
      </p:sp>
    </p:spTree>
    <p:extLst>
      <p:ext uri="{BB962C8B-B14F-4D97-AF65-F5344CB8AC3E}">
        <p14:creationId xmlns:p14="http://schemas.microsoft.com/office/powerpoint/2010/main" val="2757958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Lesson 6.5 Figure 2</a:t>
            </a:r>
            <a:endParaRPr lang="en-US" sz="3200" b="1" dirty="0">
              <a:solidFill>
                <a:schemeClr val="accent1"/>
              </a:solidFill>
            </a:endParaRPr>
          </a:p>
        </p:txBody>
      </p:sp>
      <p:sp>
        <p:nvSpPr>
          <p:cNvPr id="13315" name="Rectangle 3" descr="A graphic defining 'standardizing' and 'norming'"/>
          <p:cNvSpPr>
            <a:spLocks noGrp="1"/>
          </p:cNvSpPr>
          <p:nvPr>
            <p:ph idx="1"/>
          </p:nvPr>
        </p:nvSpPr>
        <p:spPr>
          <a:xfrm>
            <a:off x="698051" y="5261783"/>
            <a:ext cx="8229600" cy="449234"/>
          </a:xfrm>
          <a:prstGeom prst="rect">
            <a:avLst/>
          </a:prstGeom>
        </p:spPr>
        <p:txBody>
          <a:bodyPr>
            <a:normAutofit fontScale="62500" lnSpcReduction="20000"/>
          </a:bodyPr>
          <a:lstStyle/>
          <a:p>
            <a:pPr marL="0" indent="0">
              <a:buNone/>
              <a:tabLst>
                <a:tab pos="461963" algn="l"/>
              </a:tabLst>
            </a:pPr>
            <a:r>
              <a:rPr lang="en-US" i="0" dirty="0"/>
              <a:t>Caption: Standardization and norming are two concepts that IQ testing seeks to fulfill.</a:t>
            </a:r>
          </a:p>
        </p:txBody>
      </p:sp>
      <p:pic>
        <p:nvPicPr>
          <p:cNvPr id="2" name="Content Placeholder 7" descr="A graphic defining 'standardizing' and 'norming'">
            <a:extLst>
              <a:ext uri="{FF2B5EF4-FFF2-40B4-BE49-F238E27FC236}">
                <a16:creationId xmlns:a16="http://schemas.microsoft.com/office/drawing/2014/main" id="{AD28F9F8-485E-1510-87D0-64F149F35BD9}"/>
              </a:ext>
            </a:extLst>
          </p:cNvPr>
          <p:cNvPicPr>
            <a:picLocks noChangeAspect="1"/>
          </p:cNvPicPr>
          <p:nvPr/>
        </p:nvPicPr>
        <p:blipFill rotWithShape="1">
          <a:blip r:embed="rId2"/>
          <a:srcRect t="13943" b="15417"/>
          <a:stretch/>
        </p:blipFill>
        <p:spPr>
          <a:xfrm>
            <a:off x="136714" y="1371600"/>
            <a:ext cx="8821417" cy="3505199"/>
          </a:xfrm>
          <a:prstGeom prst="rect">
            <a:avLst/>
          </a:prstGeom>
          <a:noFill/>
        </p:spPr>
      </p:pic>
    </p:spTree>
    <p:extLst>
      <p:ext uri="{BB962C8B-B14F-4D97-AF65-F5344CB8AC3E}">
        <p14:creationId xmlns:p14="http://schemas.microsoft.com/office/powerpoint/2010/main" val="3146633542"/>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1619</TotalTime>
  <Words>2063</Words>
  <Application>Microsoft Office PowerPoint</Application>
  <PresentationFormat>On-screen Show (4:3)</PresentationFormat>
  <Paragraphs>135</Paragraphs>
  <Slides>33</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Aptos</vt:lpstr>
      <vt:lpstr>Century Gothic</vt:lpstr>
      <vt:lpstr>Aptos Display</vt:lpstr>
      <vt:lpstr>Office Theme</vt:lpstr>
      <vt:lpstr>1_Office Theme</vt:lpstr>
      <vt:lpstr>Lesson 6.5</vt:lpstr>
      <vt:lpstr>Intelligence Quotient (IQ)</vt:lpstr>
      <vt:lpstr>IQ Tests</vt:lpstr>
      <vt:lpstr>Reflection Question1</vt:lpstr>
      <vt:lpstr>Measuring Intelligence</vt:lpstr>
      <vt:lpstr>Lesson 6.5 Figure 1</vt:lpstr>
      <vt:lpstr>Standardizing And Norming The IQ Test1</vt:lpstr>
      <vt:lpstr>Standardizing And Norming The IQ Test2</vt:lpstr>
      <vt:lpstr>Lesson 6.5 Figure 2</vt:lpstr>
      <vt:lpstr>Wechsler-Bellevue Intelligence Scale1</vt:lpstr>
      <vt:lpstr>On Your Own1</vt:lpstr>
      <vt:lpstr>Wechsler-Bellevue Intelligence Scale2</vt:lpstr>
      <vt:lpstr>Intelligence Tests Credited to Wechsler</vt:lpstr>
      <vt:lpstr>The Flynn Effect</vt:lpstr>
      <vt:lpstr>Reflection Question2</vt:lpstr>
      <vt:lpstr>The WISC-V</vt:lpstr>
      <vt:lpstr>Lesson 6.5 Figure 3</vt:lpstr>
      <vt:lpstr>WISC-V Scoring</vt:lpstr>
      <vt:lpstr>Debate Around Validity</vt:lpstr>
      <vt:lpstr>On Your Own2</vt:lpstr>
      <vt:lpstr>The Bell Curve</vt:lpstr>
      <vt:lpstr>Lesson 6.5 Figure 4</vt:lpstr>
      <vt:lpstr>Representative Samples</vt:lpstr>
      <vt:lpstr>Intelligence Quotient (IQ) Scores</vt:lpstr>
      <vt:lpstr>Lesson 6.5 Figure 5</vt:lpstr>
      <vt:lpstr>Standard Deviations In IQ Scoring</vt:lpstr>
      <vt:lpstr>IQ Scores Below 70</vt:lpstr>
      <vt:lpstr>Intellectual Developmental Disorder</vt:lpstr>
      <vt:lpstr>IQ Scores Above 130</vt:lpstr>
      <vt:lpstr>Why Measure Intelligence?1</vt:lpstr>
      <vt:lpstr>Why Measure Intelligence?2</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6.5 Measures of Intelligence</dc:title>
  <dc:creator>Hawkes Learning</dc:creator>
  <cp:keywords>Psychology</cp:keywords>
  <cp:lastModifiedBy>Talissa Nahass</cp:lastModifiedBy>
  <cp:revision>182</cp:revision>
  <dcterms:created xsi:type="dcterms:W3CDTF">2013-04-26T14:43:13Z</dcterms:created>
  <dcterms:modified xsi:type="dcterms:W3CDTF">2024-07-23T19:52:43Z</dcterms:modified>
  <cp:category>Psychology</cp:category>
</cp:coreProperties>
</file>