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72" r:id="rId3"/>
    <p:sldId id="274" r:id="rId4"/>
    <p:sldId id="282" r:id="rId5"/>
    <p:sldId id="283" r:id="rId6"/>
    <p:sldId id="275" r:id="rId7"/>
    <p:sldId id="276" r:id="rId8"/>
    <p:sldId id="277" r:id="rId9"/>
    <p:sldId id="278" r:id="rId10"/>
    <p:sldId id="279" r:id="rId11"/>
    <p:sldId id="284" r:id="rId12"/>
    <p:sldId id="287" r:id="rId13"/>
    <p:sldId id="285" r:id="rId14"/>
    <p:sldId id="286" r:id="rId15"/>
    <p:sldId id="280" r:id="rId16"/>
    <p:sldId id="273" r:id="rId17"/>
    <p:sldId id="290" r:id="rId18"/>
    <p:sldId id="291" r:id="rId19"/>
    <p:sldId id="292" r:id="rId20"/>
    <p:sldId id="289" r:id="rId21"/>
    <p:sldId id="318" r:id="rId2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99"/>
    <a:srgbClr val="182F58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7" autoAdjust="0"/>
    <p:restoredTop sz="86410" autoAdjust="0"/>
  </p:normalViewPr>
  <p:slideViewPr>
    <p:cSldViewPr>
      <p:cViewPr varScale="1">
        <p:scale>
          <a:sx n="95" d="100"/>
          <a:sy n="95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3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B97B4882-3D77-157E-1768-F6439A7A9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2" y="328849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2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7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6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  <a:lvl2pPr>
              <a:defRPr>
                <a:solidFill>
                  <a:srgbClr val="2B77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insert 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3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69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6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6.6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The Source of Intelligence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Larry P. v. Riles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Parents of Black American students filed a case against the State of California in 1979 because they believed that the testing method used to identify students with learning disabilities was culturally unfair.</a:t>
            </a:r>
          </a:p>
          <a:p>
            <a:r>
              <a:rPr lang="en-US" dirty="0"/>
              <a:t>They argued that the tests were normed and standardized using White children (</a:t>
            </a:r>
            <a:r>
              <a:rPr lang="en-US" i="1" dirty="0"/>
              <a:t>Larry P. v. Riles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testing method used by the state disproportionately identified Black American children as intellectually disabled.</a:t>
            </a:r>
          </a:p>
          <a:p>
            <a:pPr lvl="1"/>
            <a:r>
              <a:rPr lang="en-US" dirty="0"/>
              <a:t>These results show the cultural biases that exist with intelligence testing and the importance of cultural sensitivity in the practice of psychological assessment.</a:t>
            </a:r>
          </a:p>
        </p:txBody>
      </p:sp>
    </p:spTree>
    <p:extLst>
      <p:ext uri="{BB962C8B-B14F-4D97-AF65-F5344CB8AC3E}">
        <p14:creationId xmlns:p14="http://schemas.microsoft.com/office/powerpoint/2010/main" val="273823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aseline="-25000" dirty="0"/>
              <a:t>2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082041"/>
          </a:xfrm>
        </p:spPr>
        <p:txBody>
          <a:bodyPr/>
          <a:lstStyle/>
          <a:p>
            <a:r>
              <a:rPr lang="en-US" dirty="0"/>
              <a:t>What do you think IQ test makers can do to ensure that intelligence tests are unbiased and culturally sensitive?</a:t>
            </a:r>
          </a:p>
        </p:txBody>
      </p:sp>
    </p:spTree>
    <p:extLst>
      <p:ext uri="{BB962C8B-B14F-4D97-AF65-F5344CB8AC3E}">
        <p14:creationId xmlns:p14="http://schemas.microsoft.com/office/powerpoint/2010/main" val="176315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Learning Disabilities?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Learning disabilities are cognitive disorders that affect different areas of cognition, particularly language or reading. </a:t>
            </a:r>
          </a:p>
          <a:p>
            <a:pPr lvl="1"/>
            <a:r>
              <a:rPr lang="en-US" dirty="0"/>
              <a:t>Learning disabilities are not the same thing as intellectual disabilities</a:t>
            </a:r>
            <a:r>
              <a:rPr lang="en-US" dirty="0">
                <a:solidFill>
                  <a:srgbClr val="2B7799"/>
                </a:solidFill>
              </a:rPr>
              <a:t>.</a:t>
            </a:r>
          </a:p>
          <a:p>
            <a:r>
              <a:rPr lang="en-US" dirty="0"/>
              <a:t>Learning disabilities are considered specific neurological impairments rather than global intellectual or developmental disabilities. 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A person with a language disability has difficulty understanding or using spoken language, whereas someone with a reading disability, such as dyslexia, has difficulty processing what they are reading.</a:t>
            </a:r>
          </a:p>
        </p:txBody>
      </p:sp>
    </p:spTree>
    <p:extLst>
      <p:ext uri="{BB962C8B-B14F-4D97-AF65-F5344CB8AC3E}">
        <p14:creationId xmlns:p14="http://schemas.microsoft.com/office/powerpoint/2010/main" val="181602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Disabilities And Comorbidity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Learning disabilities tend to exhibit comorbidity with other disorders, like attention-deficit/hyperactivity disorder (ADHD).</a:t>
            </a:r>
            <a:endParaRPr lang="en-US" dirty="0">
              <a:solidFill>
                <a:srgbClr val="2B7799"/>
              </a:solidFill>
            </a:endParaRPr>
          </a:p>
          <a:p>
            <a:r>
              <a:rPr lang="en-US" dirty="0"/>
              <a:t>Research has found a wide range of comorbid diagnoses between ADHD and learning disorders such as dyslexia and dysgraphia, with reading disabilities being the most common accompanying diagnosis (Langer et al., 2019)</a:t>
            </a:r>
          </a:p>
          <a:p>
            <a:pPr lvl="1"/>
            <a:r>
              <a:rPr lang="en-US" dirty="0"/>
              <a:t>It is important to note that ADHD itself is not considered a learning disability but is classified as a neurodevelopmental disorder (APA, 2022; Gnanavel et al., 2019).</a:t>
            </a:r>
          </a:p>
        </p:txBody>
      </p:sp>
    </p:spTree>
    <p:extLst>
      <p:ext uri="{BB962C8B-B14F-4D97-AF65-F5344CB8AC3E}">
        <p14:creationId xmlns:p14="http://schemas.microsoft.com/office/powerpoint/2010/main" val="161553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Dysgraphia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with dysgraphia have a learning disability that results in a struggle to write legibly.</a:t>
            </a:r>
          </a:p>
          <a:p>
            <a:r>
              <a:rPr lang="en-US" dirty="0"/>
              <a:t>Dysgraphia can exist independently of intelligence.</a:t>
            </a:r>
          </a:p>
          <a:p>
            <a:pPr lvl="1"/>
            <a:r>
              <a:rPr lang="en-US" dirty="0"/>
              <a:t>A child with an extremely high IQ can still suffer from dysgraphia.</a:t>
            </a:r>
          </a:p>
          <a:p>
            <a:r>
              <a:rPr lang="en-US" dirty="0"/>
              <a:t>Students with dysgraphia need academic accommodations to help them succeed in school, such as alternative assignment opportunities, such as oral exams (Barton, 2003).</a:t>
            </a:r>
          </a:p>
        </p:txBody>
      </p:sp>
    </p:spTree>
    <p:extLst>
      <p:ext uri="{BB962C8B-B14F-4D97-AF65-F5344CB8AC3E}">
        <p14:creationId xmlns:p14="http://schemas.microsoft.com/office/powerpoint/2010/main" val="251919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Dyslexia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Dyslexia is the most common learning disability in children. </a:t>
            </a:r>
          </a:p>
          <a:p>
            <a:r>
              <a:rPr lang="en-US" dirty="0"/>
              <a:t>An individual with </a:t>
            </a:r>
            <a:r>
              <a:rPr lang="en-US" b="1" dirty="0"/>
              <a:t>dyslexia</a:t>
            </a:r>
            <a:r>
              <a:rPr lang="en-US" dirty="0"/>
              <a:t> exhibits an inability to correctly process letters due to the neural mechanism for processing letters not working correctly.</a:t>
            </a:r>
          </a:p>
          <a:p>
            <a:r>
              <a:rPr lang="en-US" dirty="0"/>
              <a:t>As a result, children with dyslexia may not understand which letter is associated with what sound.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Dyslexia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with dyslexia are at an extreme disadvantage from their peers because they must learn words by memorizing them because they can’t sound them out.</a:t>
            </a:r>
          </a:p>
          <a:p>
            <a:r>
              <a:rPr lang="en-US" dirty="0"/>
              <a:t>A child with dyslexia may mix up letters within words and sentences or skip whole words while reading.</a:t>
            </a:r>
          </a:p>
          <a:p>
            <a:r>
              <a:rPr lang="en-US" dirty="0"/>
              <a:t>Letter reversals, such as those shown in Figure 2 (next slide), are a hallmark of this learning disability (Berninger, 2008; Fischer &amp; Luxembourger, 2021).</a:t>
            </a:r>
          </a:p>
        </p:txBody>
      </p:sp>
    </p:spTree>
    <p:extLst>
      <p:ext uri="{BB962C8B-B14F-4D97-AF65-F5344CB8AC3E}">
        <p14:creationId xmlns:p14="http://schemas.microsoft.com/office/powerpoint/2010/main" val="240676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6.6 Figure 2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594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i="0" dirty="0"/>
              <a:t>Caption:</a:t>
            </a:r>
            <a:r>
              <a:rPr lang="en-US" dirty="0"/>
              <a:t> These written words show variations of the word teapot as written by individuals with dyslexia.</a:t>
            </a:r>
            <a:endParaRPr lang="en-US" i="0" dirty="0"/>
          </a:p>
        </p:txBody>
      </p:sp>
      <p:pic>
        <p:nvPicPr>
          <p:cNvPr id="2" name="Content Placeholder 7" descr="An illustration of the word 'teapot' with various letters mixed up">
            <a:extLst>
              <a:ext uri="{FF2B5EF4-FFF2-40B4-BE49-F238E27FC236}">
                <a16:creationId xmlns:a16="http://schemas.microsoft.com/office/drawing/2014/main" id="{3C61B448-C729-D0F3-51A4-D5ECDC200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97280"/>
            <a:ext cx="6908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74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87040"/>
          </a:xfrm>
        </p:spPr>
        <p:txBody>
          <a:bodyPr/>
          <a:lstStyle/>
          <a:p>
            <a:r>
              <a:rPr lang="en-US" dirty="0"/>
              <a:t>Which of the following is </a:t>
            </a:r>
            <a:r>
              <a:rPr lang="en-US" i="1" dirty="0"/>
              <a:t>not</a:t>
            </a:r>
            <a:r>
              <a:rPr lang="en-US" dirty="0"/>
              <a:t> a learning disability?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dysgraphia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dyslexia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bipolar disorder</a:t>
            </a:r>
          </a:p>
        </p:txBody>
      </p:sp>
    </p:spTree>
    <p:extLst>
      <p:ext uri="{BB962C8B-B14F-4D97-AF65-F5344CB8AC3E}">
        <p14:creationId xmlns:p14="http://schemas.microsoft.com/office/powerpoint/2010/main" val="91607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Genetics and environment affect intelligence and the challenges of certain learning disabilities.</a:t>
            </a:r>
          </a:p>
          <a:p>
            <a:r>
              <a:rPr lang="en-US" dirty="0"/>
              <a:t>The intelligence levels of all individuals seem to benefit from rich stimulation in their early environments.</a:t>
            </a:r>
          </a:p>
          <a:p>
            <a:pPr lvl="1"/>
            <a:r>
              <a:rPr lang="en-US" dirty="0"/>
              <a:t>Highly intelligent individuals, however, may have a built-in resiliency that allows them to overcome difficult obstacles in their upbringing. </a:t>
            </a:r>
          </a:p>
          <a:p>
            <a:r>
              <a:rPr lang="en-US" dirty="0"/>
              <a:t>Learning disabilities can cause major challenges for children who are learning to read and write. </a:t>
            </a:r>
          </a:p>
          <a:p>
            <a:r>
              <a:rPr lang="en-US" dirty="0"/>
              <a:t>Unlike developmental disabilities, learning disabilities are strictly neurological in nature and are not related to intelligence levels.</a:t>
            </a:r>
          </a:p>
          <a:p>
            <a:pPr lvl="1"/>
            <a:r>
              <a:rPr lang="en-US" dirty="0"/>
              <a:t>Students with dyslexia, for example, may have extreme difficulty learning to read, but their intelligence levels are typically average or above average.</a:t>
            </a:r>
            <a:endParaRPr lang="en-US" dirty="0">
              <a:solidFill>
                <a:srgbClr val="2B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 Intelligence: Nature </a:t>
            </a:r>
            <a:br>
              <a:rPr lang="en-US" b="1" dirty="0"/>
            </a:br>
            <a:r>
              <a:rPr lang="en-US" b="1" dirty="0"/>
              <a:t>Or Nurture?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Is intelligence determined by genetics? </a:t>
            </a:r>
          </a:p>
          <a:p>
            <a:r>
              <a:rPr lang="en-US" dirty="0"/>
              <a:t>Researchers from the Minnesota Study of Twins Reared Apart found that identical twins raised together and identical twins raised apart exhibit a higher correlation between their IQ scores than siblings or fraternal twins raised together (Bouchard et al., 1990).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The findings from this study suggest that intelligence is partially determined by genetics.</a:t>
            </a:r>
          </a:p>
          <a:p>
            <a:r>
              <a:rPr lang="en-US" dirty="0"/>
              <a:t>Other studies suggest that although genetics seem to be in control of the level of intelligence, environmental influences help determine if a child reaches their full potential (Bartels et al., 2002; Goriounova &amp; Mansvelder, 2019).</a:t>
            </a:r>
          </a:p>
        </p:txBody>
      </p:sp>
    </p:spTree>
    <p:extLst>
      <p:ext uri="{BB962C8B-B14F-4D97-AF65-F5344CB8AC3E}">
        <p14:creationId xmlns:p14="http://schemas.microsoft.com/office/powerpoint/2010/main" val="306211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1000034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6.6 Figure 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533400" y="5577840"/>
            <a:ext cx="8229600" cy="533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i="0" dirty="0"/>
              <a:t>Caption: The correlations of IQs of unrelated versus related persons reared apart or together suggest a genetic component to intelligence.</a:t>
            </a:r>
          </a:p>
        </p:txBody>
      </p:sp>
      <p:pic>
        <p:nvPicPr>
          <p:cNvPr id="2" name="Content Placeholder 7" descr="A chart shows correlations of IQs for people of varying relationships.">
            <a:extLst>
              <a:ext uri="{FF2B5EF4-FFF2-40B4-BE49-F238E27FC236}">
                <a16:creationId xmlns:a16="http://schemas.microsoft.com/office/drawing/2014/main" id="{71C1F002-48EC-62C1-CC7E-9EDA8FD7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5840"/>
            <a:ext cx="812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76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386841"/>
          </a:xfrm>
        </p:spPr>
        <p:txBody>
          <a:bodyPr/>
          <a:lstStyle/>
          <a:p>
            <a:r>
              <a:rPr lang="en-US" dirty="0"/>
              <a:t>What about a child</a:t>
            </a:r>
            <a:r>
              <a:rPr lang="en-US" dirty="0">
                <a:effectLst/>
                <a:latin typeface="Calibri" panose="020F0502020204030204" pitchFamily="34" charset="0"/>
              </a:rPr>
              <a:t>'</a:t>
            </a:r>
            <a:r>
              <a:rPr lang="en-US" dirty="0"/>
              <a:t>s environment do you think is most important for them to achieve their full intellectual potential?</a:t>
            </a:r>
          </a:p>
        </p:txBody>
      </p:sp>
    </p:spTree>
    <p:extLst>
      <p:ext uri="{BB962C8B-B14F-4D97-AF65-F5344CB8AC3E}">
        <p14:creationId xmlns:p14="http://schemas.microsoft.com/office/powerpoint/2010/main" val="38873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Range Of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Range of reaction </a:t>
            </a:r>
            <a:r>
              <a:rPr lang="en-US" dirty="0"/>
              <a:t>is the theory that each person responds to the environment in a unique way based on their genetic makeup.</a:t>
            </a:r>
          </a:p>
          <a:p>
            <a:r>
              <a:rPr lang="en-US" dirty="0"/>
              <a:t>According to this idea, your genetic potential is a fixed quantity, but whether you reach your full intellectual potential is dependent upon the environmental stimulation you experience, especially in childhood.</a:t>
            </a:r>
          </a:p>
        </p:txBody>
      </p:sp>
    </p:spTree>
    <p:extLst>
      <p:ext uri="{BB962C8B-B14F-4D97-AF65-F5344CB8AC3E}">
        <p14:creationId xmlns:p14="http://schemas.microsoft.com/office/powerpoint/2010/main" val="12351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Arthur Jensen</a:t>
            </a:r>
            <a:r>
              <a:rPr lang="en-US" dirty="0">
                <a:solidFill>
                  <a:srgbClr val="182F58"/>
                </a:solidFill>
                <a:effectLst/>
                <a:latin typeface="Calibri" panose="020F0502020204030204" pitchFamily="34" charset="0"/>
              </a:rPr>
              <a:t>'</a:t>
            </a:r>
            <a:r>
              <a:rPr lang="en-US" b="1" dirty="0"/>
              <a:t>s Controversial Theory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and adults who come from certain minority ethnic groups or come from more impoverished socioeconomic backgrounds tend to have lower IQ scores</a:t>
            </a:r>
            <a:r>
              <a:rPr lang="en-US" dirty="0">
                <a:solidFill>
                  <a:srgbClr val="2B7799"/>
                </a:solidFill>
              </a:rPr>
              <a:t>.</a:t>
            </a:r>
          </a:p>
          <a:p>
            <a:r>
              <a:rPr lang="en-US" dirty="0"/>
              <a:t>Arthur Jensen made a controversial conclusion that Black Americans had lower conceptual and analytical abilities than White and Asian Americans (Jensen, 1969; Modgil &amp; Modgil, 1987; Williams, 1970).</a:t>
            </a:r>
          </a:p>
        </p:txBody>
      </p:sp>
    </p:spTree>
    <p:extLst>
      <p:ext uri="{BB962C8B-B14F-4D97-AF65-F5344CB8AC3E}">
        <p14:creationId xmlns:p14="http://schemas.microsoft.com/office/powerpoint/2010/main" val="63744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Arthur Jensen</a:t>
            </a:r>
            <a:r>
              <a:rPr lang="en-US" dirty="0">
                <a:solidFill>
                  <a:srgbClr val="182F58"/>
                </a:solidFill>
                <a:effectLst/>
                <a:latin typeface="Calibri" panose="020F0502020204030204" pitchFamily="34" charset="0"/>
              </a:rPr>
              <a:t>'</a:t>
            </a:r>
            <a:r>
              <a:rPr lang="en-US" b="1" dirty="0"/>
              <a:t>s Controversial Theory</a:t>
            </a:r>
            <a:r>
              <a:rPr lang="en-US" baseline="-25000" dirty="0"/>
              <a:t>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Jensen posited that intelligence was made up of two types of abilities: Level I and Level II. </a:t>
            </a:r>
          </a:p>
          <a:p>
            <a:r>
              <a:rPr lang="en-US" dirty="0"/>
              <a:t>In his theory, Level I is responsible for rote memorization, whereas Level II is responsible for conceptual and analytical abilities.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According to his findings, Level I remains consistent among the human race. 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Level II, however, exhibits differences among ethnic groups (Modgil &amp; Modgil, 1987).</a:t>
            </a:r>
          </a:p>
        </p:txBody>
      </p:sp>
    </p:spTree>
    <p:extLst>
      <p:ext uri="{BB962C8B-B14F-4D97-AF65-F5344CB8AC3E}">
        <p14:creationId xmlns:p14="http://schemas.microsoft.com/office/powerpoint/2010/main" val="239973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Arthur Jensen</a:t>
            </a:r>
            <a:r>
              <a:rPr lang="en-US" dirty="0">
                <a:solidFill>
                  <a:srgbClr val="182F58"/>
                </a:solidFill>
                <a:effectLst/>
                <a:latin typeface="Calibri" panose="020F0502020204030204" pitchFamily="34" charset="0"/>
              </a:rPr>
              <a:t>'</a:t>
            </a:r>
            <a:r>
              <a:rPr lang="en-US" b="1" dirty="0"/>
              <a:t>s Controversial Theory</a:t>
            </a:r>
            <a:r>
              <a:rPr lang="en-US" baseline="-25000" dirty="0"/>
              <a:t>3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Jensen</a:t>
            </a:r>
            <a:r>
              <a:rPr lang="en-US" dirty="0">
                <a:solidFill>
                  <a:srgbClr val="182F58"/>
                </a:solidFill>
                <a:effectLst/>
                <a:latin typeface="Calibri" panose="020F0502020204030204" pitchFamily="34" charset="0"/>
              </a:rPr>
              <a:t>'</a:t>
            </a:r>
            <a:r>
              <a:rPr lang="en-US" dirty="0"/>
              <a:t>s most controversial conclusion was that Level II intelligence is most prevalent among Asian Americans and least prevalent among Black Americans, with White Americans falling in the middle. </a:t>
            </a:r>
          </a:p>
          <a:p>
            <a:r>
              <a:rPr lang="en-US" dirty="0"/>
              <a:t>Robert Williams was among those who called out racial bias in Jensen’s results (Williams, 1970).</a:t>
            </a:r>
            <a:endParaRPr lang="en-US" dirty="0">
              <a:solidFill>
                <a:srgbClr val="2B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7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Poverty As </a:t>
            </a:r>
            <a:r>
              <a:rPr lang="en-US" dirty="0"/>
              <a:t>A</a:t>
            </a:r>
            <a:r>
              <a:rPr lang="en-US" b="1" dirty="0"/>
              <a:t> Factor In IQ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Recent research has indicated that children growing up in poverty, which includes a higher proportion of Black Americans than White and Asian Americans, do not have their basic needs of safety, food, and shelter met on a consistent basis. </a:t>
            </a:r>
          </a:p>
          <a:p>
            <a:pPr lvl="1"/>
            <a:r>
              <a:rPr lang="en-US" dirty="0"/>
              <a:t>Even when these children do have their needs met, they may frequently worry that they will lose them in the future. </a:t>
            </a:r>
          </a:p>
          <a:p>
            <a:r>
              <a:rPr lang="en-US" dirty="0"/>
              <a:t>As a result, this excessive worry and stress can impact performance on IQ tests (Kishyama et al., 2009; Jung et al., 2019).</a:t>
            </a:r>
            <a:endParaRPr lang="en-US" dirty="0">
              <a:solidFill>
                <a:srgbClr val="2B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70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1166</Words>
  <Application>Microsoft Office PowerPoint</Application>
  <PresentationFormat>On-screen Show (4:3)</PresentationFormat>
  <Paragraphs>75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Aptos</vt:lpstr>
      <vt:lpstr>Century Gothic</vt:lpstr>
      <vt:lpstr>Courier New</vt:lpstr>
      <vt:lpstr>Aptos Display</vt:lpstr>
      <vt:lpstr>Office Theme</vt:lpstr>
      <vt:lpstr>1_Office Theme</vt:lpstr>
      <vt:lpstr>Lesson 6.6</vt:lpstr>
      <vt:lpstr>High Intelligence: Nature  Or Nurture?</vt:lpstr>
      <vt:lpstr>Lesson 6.6 Figure 1</vt:lpstr>
      <vt:lpstr>Reflection Question1</vt:lpstr>
      <vt:lpstr>Range Of Reaction</vt:lpstr>
      <vt:lpstr>Arthur Jensen's Controversial Theory1</vt:lpstr>
      <vt:lpstr>Arthur Jensen's Controversial Theory2</vt:lpstr>
      <vt:lpstr>Arthur Jensen's Controversial Theory3</vt:lpstr>
      <vt:lpstr>Poverty As A Factor In IQ Testing</vt:lpstr>
      <vt:lpstr>Larry P. v. Riles</vt:lpstr>
      <vt:lpstr>Reflection Question2</vt:lpstr>
      <vt:lpstr>What Are Learning Disabilities?</vt:lpstr>
      <vt:lpstr>Learning Disabilities And Comorbidity</vt:lpstr>
      <vt:lpstr>Dysgraphia</vt:lpstr>
      <vt:lpstr>Dyslexia</vt:lpstr>
      <vt:lpstr>Dyslexia Difficulties</vt:lpstr>
      <vt:lpstr>Lesson 6.6 Figure 2</vt:lpstr>
      <vt:lpstr>On Your Own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6.6 The Source of Intelligence</dc:title>
  <dc:creator>Hawkes Learning</dc:creator>
  <cp:keywords>Psychology</cp:keywords>
  <cp:lastModifiedBy>Talissa Nahass</cp:lastModifiedBy>
  <cp:revision>177</cp:revision>
  <dcterms:created xsi:type="dcterms:W3CDTF">2013-04-26T14:43:13Z</dcterms:created>
  <dcterms:modified xsi:type="dcterms:W3CDTF">2024-07-23T19:52:57Z</dcterms:modified>
  <cp:category>Psychology</cp:category>
</cp:coreProperties>
</file>