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0"/>
  </p:notesMasterIdLst>
  <p:handoutMasterIdLst>
    <p:handoutMasterId r:id="rId31"/>
  </p:handoutMasterIdLst>
  <p:sldIdLst>
    <p:sldId id="272" r:id="rId3"/>
    <p:sldId id="267" r:id="rId4"/>
    <p:sldId id="273" r:id="rId5"/>
    <p:sldId id="274" r:id="rId6"/>
    <p:sldId id="282" r:id="rId7"/>
    <p:sldId id="283" r:id="rId8"/>
    <p:sldId id="285" r:id="rId9"/>
    <p:sldId id="284" r:id="rId10"/>
    <p:sldId id="286" r:id="rId11"/>
    <p:sldId id="287" r:id="rId12"/>
    <p:sldId id="270" r:id="rId13"/>
    <p:sldId id="275" r:id="rId14"/>
    <p:sldId id="288" r:id="rId15"/>
    <p:sldId id="276" r:id="rId16"/>
    <p:sldId id="289" r:id="rId17"/>
    <p:sldId id="277" r:id="rId18"/>
    <p:sldId id="290" r:id="rId19"/>
    <p:sldId id="291" r:id="rId20"/>
    <p:sldId id="278" r:id="rId21"/>
    <p:sldId id="292" r:id="rId22"/>
    <p:sldId id="293" r:id="rId23"/>
    <p:sldId id="271" r:id="rId24"/>
    <p:sldId id="279" r:id="rId25"/>
    <p:sldId id="280" r:id="rId26"/>
    <p:sldId id="294" r:id="rId27"/>
    <p:sldId id="281" r:id="rId28"/>
    <p:sldId id="318" r:id="rId29"/>
  </p:sldIdLst>
  <p:sldSz cx="9144000" cy="6858000" type="screen4x3"/>
  <p:notesSz cx="6858000" cy="9144000"/>
  <p:embeddedFontLst>
    <p:embeddedFont>
      <p:font typeface="Century Gothic" panose="020B0502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54" d="100"/>
          <a:sy n="54" d="100"/>
        </p:scale>
        <p:origin x="1096" y="60"/>
      </p:cViewPr>
      <p:guideLst>
        <p:guide orient="horz" pos="2160"/>
        <p:guide pos="2880"/>
      </p:guideLst>
    </p:cSldViewPr>
  </p:slideViewPr>
  <p:outlineViewPr>
    <p:cViewPr>
      <p:scale>
        <a:sx n="33" d="100"/>
        <a:sy n="33" d="100"/>
      </p:scale>
      <p:origin x="0" y="-899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D34AECB3-435F-4706-27C6-13D561B2C4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9600" y="279966"/>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86676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80762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827475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116532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3996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04302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6099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50712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37231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302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31268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22071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6103674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7.1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How Memory Functions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Semantic Vs. Visual &amp; Acoustic</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Craik and Tulving concluded that we process verbal information best through semantic encoding, especially if we use the self-reference effect.</a:t>
            </a:r>
          </a:p>
          <a:p>
            <a:pPr lvl="1"/>
            <a:r>
              <a:rPr lang="en-US" b="1" dirty="0"/>
              <a:t>Self-reference effect</a:t>
            </a:r>
            <a:r>
              <a:rPr lang="en-US" dirty="0"/>
              <a:t>: better memory for information related to oneself (Rogers et al., 1977)</a:t>
            </a:r>
          </a:p>
          <a:p>
            <a:r>
              <a:rPr lang="en-US" dirty="0"/>
              <a:t>Words that had been semantically encoded were better remembered than those visually or acoustically encoded.</a:t>
            </a:r>
          </a:p>
          <a:p>
            <a:pPr lvl="1"/>
            <a:r>
              <a:rPr lang="en-US" dirty="0"/>
              <a:t>Semantic encoding involves a deeper level of processing than visual or acoustic.</a:t>
            </a:r>
          </a:p>
          <a:p>
            <a:endParaRPr lang="en-US" dirty="0">
              <a:solidFill>
                <a:srgbClr val="2B7799"/>
              </a:solidFill>
            </a:endParaRPr>
          </a:p>
        </p:txBody>
      </p:sp>
    </p:spTree>
    <p:extLst>
      <p:ext uri="{BB962C8B-B14F-4D97-AF65-F5344CB8AC3E}">
        <p14:creationId xmlns:p14="http://schemas.microsoft.com/office/powerpoint/2010/main" val="73328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What are some ways that you can incorporate semantic encoding and the self-reference effect into the classes you are taking now?</a:t>
            </a:r>
          </a:p>
        </p:txBody>
      </p:sp>
    </p:spTree>
    <p:extLst>
      <p:ext uri="{BB962C8B-B14F-4D97-AF65-F5344CB8AC3E}">
        <p14:creationId xmlns:p14="http://schemas.microsoft.com/office/powerpoint/2010/main" val="302916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Storage</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199" y="1135155"/>
            <a:ext cx="8229600" cy="2377440"/>
          </a:xfrm>
        </p:spPr>
        <p:txBody>
          <a:bodyPr>
            <a:normAutofit/>
          </a:bodyPr>
          <a:lstStyle/>
          <a:p>
            <a:r>
              <a:rPr lang="en-US" sz="2400" b="1" dirty="0"/>
              <a:t>Storage</a:t>
            </a:r>
            <a:r>
              <a:rPr lang="en-US" sz="2400" dirty="0"/>
              <a:t>: creation of a permanent record of information</a:t>
            </a:r>
          </a:p>
          <a:p>
            <a:r>
              <a:rPr lang="en-US" sz="2400" b="1" dirty="0"/>
              <a:t>Atkinson-Shiffrin model</a:t>
            </a:r>
            <a:r>
              <a:rPr lang="en-US" sz="2400" dirty="0"/>
              <a:t>: information passes through sensory memory, short-term memory, and long-term memory</a:t>
            </a:r>
          </a:p>
        </p:txBody>
      </p:sp>
      <p:sp>
        <p:nvSpPr>
          <p:cNvPr id="7" name="TextBox 6">
            <a:extLst>
              <a:ext uri="{FF2B5EF4-FFF2-40B4-BE49-F238E27FC236}">
                <a16:creationId xmlns:a16="http://schemas.microsoft.com/office/drawing/2014/main" id="{1B64A2C5-5AAB-282A-CBB2-A6B088CA8ACF}"/>
              </a:ext>
            </a:extLst>
          </p:cNvPr>
          <p:cNvSpPr txBox="1"/>
          <p:nvPr/>
        </p:nvSpPr>
        <p:spPr>
          <a:xfrm>
            <a:off x="4229099" y="2874282"/>
            <a:ext cx="685800" cy="253916"/>
          </a:xfrm>
          <a:prstGeom prst="rect">
            <a:avLst/>
          </a:prstGeom>
          <a:noFill/>
        </p:spPr>
        <p:txBody>
          <a:bodyPr wrap="square" rtlCol="0">
            <a:spAutoFit/>
          </a:bodyPr>
          <a:lstStyle/>
          <a:p>
            <a:r>
              <a:rPr lang="en-US" sz="1050" dirty="0">
                <a:solidFill>
                  <a:srgbClr val="182F58"/>
                </a:solidFill>
              </a:rPr>
              <a:t>Figure 5</a:t>
            </a:r>
          </a:p>
        </p:txBody>
      </p:sp>
      <p:pic>
        <p:nvPicPr>
          <p:cNvPr id="6" name="Content Placeholder 7" descr="A flow diagram describing the flow of memory storage">
            <a:extLst>
              <a:ext uri="{FF2B5EF4-FFF2-40B4-BE49-F238E27FC236}">
                <a16:creationId xmlns:a16="http://schemas.microsoft.com/office/drawing/2014/main" id="{CEFBAA17-7B89-C184-CFD6-6CA848108CC9}"/>
              </a:ext>
            </a:extLst>
          </p:cNvPr>
          <p:cNvPicPr>
            <a:picLocks noChangeAspect="1"/>
          </p:cNvPicPr>
          <p:nvPr/>
        </p:nvPicPr>
        <p:blipFill>
          <a:blip r:embed="rId2"/>
          <a:stretch>
            <a:fillRect/>
          </a:stretch>
        </p:blipFill>
        <p:spPr>
          <a:xfrm>
            <a:off x="2395326" y="3001240"/>
            <a:ext cx="4353346" cy="2448757"/>
          </a:xfrm>
          <a:prstGeom prst="rect">
            <a:avLst/>
          </a:prstGeom>
          <a:noFill/>
        </p:spPr>
      </p:pic>
      <p:sp>
        <p:nvSpPr>
          <p:cNvPr id="5" name="TextBox 4">
            <a:extLst>
              <a:ext uri="{FF2B5EF4-FFF2-40B4-BE49-F238E27FC236}">
                <a16:creationId xmlns:a16="http://schemas.microsoft.com/office/drawing/2014/main" id="{48D07C73-BB4B-5F85-5DBD-998DE056F4B7}"/>
              </a:ext>
            </a:extLst>
          </p:cNvPr>
          <p:cNvSpPr txBox="1"/>
          <p:nvPr/>
        </p:nvSpPr>
        <p:spPr>
          <a:xfrm>
            <a:off x="177376" y="5449997"/>
            <a:ext cx="8789247" cy="523220"/>
          </a:xfrm>
          <a:prstGeom prst="rect">
            <a:avLst/>
          </a:prstGeom>
          <a:noFill/>
        </p:spPr>
        <p:txBody>
          <a:bodyPr wrap="square" rtlCol="0">
            <a:spAutoFit/>
          </a:bodyPr>
          <a:lstStyle/>
          <a:p>
            <a:r>
              <a:rPr lang="en-US" sz="1400" dirty="0">
                <a:solidFill>
                  <a:srgbClr val="182F58"/>
                </a:solidFill>
              </a:rPr>
              <a:t>Caption: According to the Atkinson-Shiffrin model of memory, information passes through three distinct stages in order for it to be stored in long-term memory.</a:t>
            </a:r>
          </a:p>
        </p:txBody>
      </p:sp>
    </p:spTree>
    <p:extLst>
      <p:ext uri="{BB962C8B-B14F-4D97-AF65-F5344CB8AC3E}">
        <p14:creationId xmlns:p14="http://schemas.microsoft.com/office/powerpoint/2010/main" val="2547518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Baddeley and Hitch Model</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Baddeley and Hitch model: short-term memory has multiple forms supervised by a central executive</a:t>
            </a:r>
          </a:p>
          <a:p>
            <a:pPr lvl="1"/>
            <a:r>
              <a:rPr lang="en-US" u="sng" dirty="0"/>
              <a:t>Forms</a:t>
            </a:r>
            <a:r>
              <a:rPr lang="en-US" dirty="0"/>
              <a:t>: visuospatial sketchpad, episodic buffer, phonological loop</a:t>
            </a:r>
          </a:p>
          <a:p>
            <a:pPr lvl="1"/>
            <a:r>
              <a:rPr lang="en-US" dirty="0"/>
              <a:t>Storing memories in short-term similar to opening files on a computer</a:t>
            </a:r>
          </a:p>
        </p:txBody>
      </p:sp>
    </p:spTree>
    <p:extLst>
      <p:ext uri="{BB962C8B-B14F-4D97-AF65-F5344CB8AC3E}">
        <p14:creationId xmlns:p14="http://schemas.microsoft.com/office/powerpoint/2010/main" val="666848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Sensory Memory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Sensory memory</a:t>
            </a:r>
            <a:r>
              <a:rPr lang="en-US" dirty="0"/>
              <a:t>: brief storage of sensory events (sights, sounds, tastes)</a:t>
            </a:r>
          </a:p>
          <a:p>
            <a:pPr lvl="1"/>
            <a:r>
              <a:rPr lang="en-US" dirty="0"/>
              <a:t>Lasts up to a couple of seconds</a:t>
            </a:r>
          </a:p>
          <a:p>
            <a:pPr lvl="1"/>
            <a:r>
              <a:rPr lang="en-US" dirty="0"/>
              <a:t>In Atkinson-Shiffrin model, environmental stimuli first processed here</a:t>
            </a:r>
          </a:p>
          <a:p>
            <a:r>
              <a:rPr lang="en-US" dirty="0"/>
              <a:t>Stroop effect: demonstrates difficulty in naming the color of a word when the color and word meaning differ</a:t>
            </a:r>
          </a:p>
        </p:txBody>
      </p:sp>
    </p:spTree>
    <p:extLst>
      <p:ext uri="{BB962C8B-B14F-4D97-AF65-F5344CB8AC3E}">
        <p14:creationId xmlns:p14="http://schemas.microsoft.com/office/powerpoint/2010/main" val="327300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Stroop Effect</a:t>
            </a:r>
            <a:endParaRPr lang="en-US" sz="3200" b="1" dirty="0">
              <a:solidFill>
                <a:schemeClr val="accent1"/>
              </a:solidFill>
            </a:endParaRPr>
          </a:p>
        </p:txBody>
      </p:sp>
      <p:sp>
        <p:nvSpPr>
          <p:cNvPr id="13315" name="Rectangle 3"/>
          <p:cNvSpPr>
            <a:spLocks noGrp="1"/>
          </p:cNvSpPr>
          <p:nvPr>
            <p:ph idx="1"/>
          </p:nvPr>
        </p:nvSpPr>
        <p:spPr>
          <a:xfrm>
            <a:off x="457200" y="1280160"/>
            <a:ext cx="8229600" cy="1539240"/>
          </a:xfrm>
          <a:prstGeom prst="rect">
            <a:avLst/>
          </a:prstGeom>
        </p:spPr>
        <p:txBody>
          <a:bodyPr anchor="t"/>
          <a:lstStyle/>
          <a:p>
            <a:pPr>
              <a:tabLst>
                <a:tab pos="461963" algn="l"/>
              </a:tabLst>
            </a:pPr>
            <a:r>
              <a:rPr lang="en-US" i="0" dirty="0"/>
              <a:t>Name the colors of the words in Figure 6.</a:t>
            </a:r>
          </a:p>
          <a:p>
            <a:pPr>
              <a:tabLst>
                <a:tab pos="461963" algn="l"/>
              </a:tabLst>
            </a:pPr>
            <a:r>
              <a:rPr lang="en-US" dirty="0"/>
              <a:t>Do not read the words, but say the color the word is printed in.</a:t>
            </a:r>
            <a:endParaRPr lang="en-US" i="0" dirty="0"/>
          </a:p>
        </p:txBody>
      </p:sp>
      <p:sp>
        <p:nvSpPr>
          <p:cNvPr id="5" name="TextBox 4">
            <a:extLst>
              <a:ext uri="{FF2B5EF4-FFF2-40B4-BE49-F238E27FC236}">
                <a16:creationId xmlns:a16="http://schemas.microsoft.com/office/drawing/2014/main" id="{F3EA4BF4-E325-3E2E-C280-BBA8D87E8FE3}"/>
              </a:ext>
            </a:extLst>
          </p:cNvPr>
          <p:cNvSpPr txBox="1"/>
          <p:nvPr/>
        </p:nvSpPr>
        <p:spPr>
          <a:xfrm>
            <a:off x="4419600" y="2819400"/>
            <a:ext cx="685800" cy="253916"/>
          </a:xfrm>
          <a:prstGeom prst="rect">
            <a:avLst/>
          </a:prstGeom>
          <a:noFill/>
        </p:spPr>
        <p:txBody>
          <a:bodyPr wrap="square" rtlCol="0">
            <a:spAutoFit/>
          </a:bodyPr>
          <a:lstStyle/>
          <a:p>
            <a:r>
              <a:rPr lang="en-US" sz="1050" dirty="0">
                <a:solidFill>
                  <a:srgbClr val="182F58"/>
                </a:solidFill>
              </a:rPr>
              <a:t>Figure 6</a:t>
            </a:r>
          </a:p>
        </p:txBody>
      </p:sp>
      <p:pic>
        <p:nvPicPr>
          <p:cNvPr id="4" name="Content Placeholder 7" descr="Several names of colors appear in a font color that is different from the name of the color.">
            <a:extLst>
              <a:ext uri="{FF2B5EF4-FFF2-40B4-BE49-F238E27FC236}">
                <a16:creationId xmlns:a16="http://schemas.microsoft.com/office/drawing/2014/main" id="{B4941F0D-811E-DF1F-D195-F10720F4C8A9}"/>
              </a:ext>
            </a:extLst>
          </p:cNvPr>
          <p:cNvPicPr>
            <a:picLocks noChangeAspect="1"/>
          </p:cNvPicPr>
          <p:nvPr/>
        </p:nvPicPr>
        <p:blipFill>
          <a:blip r:embed="rId2"/>
          <a:stretch>
            <a:fillRect/>
          </a:stretch>
        </p:blipFill>
        <p:spPr>
          <a:xfrm>
            <a:off x="2514600" y="3002280"/>
            <a:ext cx="4306711" cy="2422525"/>
          </a:xfrm>
          <a:prstGeom prst="rect">
            <a:avLst/>
          </a:prstGeom>
          <a:noFill/>
        </p:spPr>
      </p:pic>
      <p:sp>
        <p:nvSpPr>
          <p:cNvPr id="3" name="TextBox 2">
            <a:extLst>
              <a:ext uri="{FF2B5EF4-FFF2-40B4-BE49-F238E27FC236}">
                <a16:creationId xmlns:a16="http://schemas.microsoft.com/office/drawing/2014/main" id="{A88072C1-0CDB-DD78-4F72-E0C4C02B35F5}"/>
              </a:ext>
            </a:extLst>
          </p:cNvPr>
          <p:cNvSpPr txBox="1"/>
          <p:nvPr/>
        </p:nvSpPr>
        <p:spPr>
          <a:xfrm>
            <a:off x="457200" y="5424805"/>
            <a:ext cx="8305800" cy="646331"/>
          </a:xfrm>
          <a:prstGeom prst="rect">
            <a:avLst/>
          </a:prstGeom>
          <a:noFill/>
        </p:spPr>
        <p:txBody>
          <a:bodyPr wrap="square" rtlCol="0">
            <a:spAutoFit/>
          </a:bodyPr>
          <a:lstStyle/>
          <a:p>
            <a:r>
              <a:rPr lang="en-US" dirty="0">
                <a:solidFill>
                  <a:srgbClr val="182F58"/>
                </a:solidFill>
              </a:rPr>
              <a:t>Caption: The Stroop effect describes why it is difficult for us to name a color when the word and the color of the word are different.</a:t>
            </a:r>
          </a:p>
        </p:txBody>
      </p:sp>
    </p:spTree>
    <p:extLst>
      <p:ext uri="{BB962C8B-B14F-4D97-AF65-F5344CB8AC3E}">
        <p14:creationId xmlns:p14="http://schemas.microsoft.com/office/powerpoint/2010/main" val="237901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Short-Term Memory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b="1" dirty="0"/>
              <a:t>Short-term memory (STM)</a:t>
            </a:r>
            <a:r>
              <a:rPr lang="en-US" dirty="0"/>
              <a:t>: temporary storage for incoming sensory memory</a:t>
            </a:r>
          </a:p>
          <a:p>
            <a:pPr lvl="1"/>
            <a:r>
              <a:rPr lang="en-US" dirty="0"/>
              <a:t>Sometimes called working memory</a:t>
            </a:r>
          </a:p>
          <a:p>
            <a:pPr lvl="1"/>
            <a:r>
              <a:rPr lang="en-US" dirty="0"/>
              <a:t>Represents everything you are consciously aware of</a:t>
            </a:r>
          </a:p>
          <a:p>
            <a:pPr lvl="1"/>
            <a:r>
              <a:rPr lang="en-US" dirty="0"/>
              <a:t>Average person's STM: 20 seconds</a:t>
            </a:r>
          </a:p>
          <a:p>
            <a:r>
              <a:rPr lang="en-US" dirty="0"/>
              <a:t>Capacity: typically, 5</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9 items (Miller, 1956)</a:t>
            </a:r>
          </a:p>
          <a:p>
            <a:r>
              <a:rPr lang="en-US" b="1" dirty="0"/>
              <a:t>Rehearsal</a:t>
            </a:r>
            <a:r>
              <a:rPr lang="en-US" dirty="0"/>
              <a:t>: conscious repetition of information to move it into long-term memory</a:t>
            </a:r>
          </a:p>
          <a:p>
            <a:r>
              <a:rPr lang="en-US" b="1" dirty="0"/>
              <a:t>Memory consolidation</a:t>
            </a:r>
            <a:r>
              <a:rPr lang="en-US" dirty="0"/>
              <a:t>: process of storing a short-term memory into long-term memory</a:t>
            </a:r>
            <a:endParaRPr lang="en-US" dirty="0">
              <a:solidFill>
                <a:srgbClr val="2B7799"/>
              </a:solidFill>
            </a:endParaRPr>
          </a:p>
        </p:txBody>
      </p:sp>
    </p:spTree>
    <p:extLst>
      <p:ext uri="{BB962C8B-B14F-4D97-AF65-F5344CB8AC3E}">
        <p14:creationId xmlns:p14="http://schemas.microsoft.com/office/powerpoint/2010/main" val="97084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Testing STM Capacity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04800" y="1371600"/>
            <a:ext cx="4953000" cy="4587240"/>
          </a:xfrm>
        </p:spPr>
        <p:txBody>
          <a:bodyPr>
            <a:normAutofit/>
          </a:bodyPr>
          <a:lstStyle/>
          <a:p>
            <a:r>
              <a:rPr lang="en-US" sz="2400" dirty="0"/>
              <a:t>Have a partner read the strings of random numbers in Figure 7 out loud to you.</a:t>
            </a:r>
          </a:p>
          <a:p>
            <a:r>
              <a:rPr lang="en-US" sz="2400" dirty="0"/>
              <a:t>Your partner should begin each string by saying, "Ready?" and end each by saying, "Recall."</a:t>
            </a:r>
          </a:p>
          <a:p>
            <a:r>
              <a:rPr lang="en-US" sz="2400" dirty="0"/>
              <a:t>Try to write down the string of numbers from memory.</a:t>
            </a:r>
          </a:p>
          <a:p>
            <a:r>
              <a:rPr lang="en-US" sz="2400" dirty="0"/>
              <a:t>Note the longest string at which you got the series correct.</a:t>
            </a:r>
          </a:p>
        </p:txBody>
      </p:sp>
      <p:pic>
        <p:nvPicPr>
          <p:cNvPr id="6" name="Content Placeholder 7" descr="A series of numbers are shown.">
            <a:extLst>
              <a:ext uri="{FF2B5EF4-FFF2-40B4-BE49-F238E27FC236}">
                <a16:creationId xmlns:a16="http://schemas.microsoft.com/office/drawing/2014/main" id="{0A646974-419D-8CEA-F9B8-94CAB07B332C}"/>
              </a:ext>
            </a:extLst>
          </p:cNvPr>
          <p:cNvPicPr>
            <a:picLocks noChangeAspect="1"/>
          </p:cNvPicPr>
          <p:nvPr/>
        </p:nvPicPr>
        <p:blipFill>
          <a:blip r:embed="rId2"/>
          <a:stretch>
            <a:fillRect/>
          </a:stretch>
        </p:blipFill>
        <p:spPr>
          <a:xfrm>
            <a:off x="5260312" y="2438400"/>
            <a:ext cx="3799114" cy="2137002"/>
          </a:xfrm>
          <a:prstGeom prst="rect">
            <a:avLst/>
          </a:prstGeom>
          <a:noFill/>
        </p:spPr>
      </p:pic>
      <p:sp>
        <p:nvSpPr>
          <p:cNvPr id="7" name="TextBox 6">
            <a:extLst>
              <a:ext uri="{FF2B5EF4-FFF2-40B4-BE49-F238E27FC236}">
                <a16:creationId xmlns:a16="http://schemas.microsoft.com/office/drawing/2014/main" id="{F9E50794-27FE-B12B-19B3-09A430E44A61}"/>
              </a:ext>
            </a:extLst>
          </p:cNvPr>
          <p:cNvSpPr txBox="1"/>
          <p:nvPr/>
        </p:nvSpPr>
        <p:spPr>
          <a:xfrm>
            <a:off x="6816969" y="3886200"/>
            <a:ext cx="685800" cy="253916"/>
          </a:xfrm>
          <a:prstGeom prst="rect">
            <a:avLst/>
          </a:prstGeom>
          <a:noFill/>
        </p:spPr>
        <p:txBody>
          <a:bodyPr wrap="squar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294756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How did you do on the previous exercise? Did it confirm that you had a good, bad, or average short-term memory? Explain.</a:t>
            </a:r>
          </a:p>
        </p:txBody>
      </p:sp>
    </p:spTree>
    <p:extLst>
      <p:ext uri="{BB962C8B-B14F-4D97-AF65-F5344CB8AC3E}">
        <p14:creationId xmlns:p14="http://schemas.microsoft.com/office/powerpoint/2010/main" val="144682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Long-Term Memory</a:t>
            </a:r>
            <a:endParaRPr lang="en-US" b="1" baseline="-25000" dirty="0"/>
          </a:p>
        </p:txBody>
      </p:sp>
      <p:pic>
        <p:nvPicPr>
          <p:cNvPr id="3" name="Content Placeholder 7" descr="A diagram showing the divisions of long-term memory">
            <a:extLst>
              <a:ext uri="{FF2B5EF4-FFF2-40B4-BE49-F238E27FC236}">
                <a16:creationId xmlns:a16="http://schemas.microsoft.com/office/drawing/2014/main" id="{59D5D550-1149-8333-EA9F-46AA2D5D93A8}"/>
              </a:ext>
            </a:extLst>
          </p:cNvPr>
          <p:cNvPicPr>
            <a:picLocks noGrp="1" noChangeAspect="1"/>
          </p:cNvPicPr>
          <p:nvPr>
            <p:ph idx="1"/>
          </p:nvPr>
        </p:nvPicPr>
        <p:blipFill rotWithShape="1">
          <a:blip r:embed="rId2"/>
          <a:srcRect l="13732" r="15346"/>
          <a:stretch/>
        </p:blipFill>
        <p:spPr>
          <a:xfrm>
            <a:off x="335803" y="1912461"/>
            <a:ext cx="3824194" cy="3033078"/>
          </a:xfrm>
          <a:noFill/>
        </p:spPr>
      </p:pic>
      <p:sp>
        <p:nvSpPr>
          <p:cNvPr id="7" name="TextBox 6">
            <a:extLst>
              <a:ext uri="{FF2B5EF4-FFF2-40B4-BE49-F238E27FC236}">
                <a16:creationId xmlns:a16="http://schemas.microsoft.com/office/drawing/2014/main" id="{553741D0-6802-9E58-A8ED-5BF1F0C97B6B}"/>
              </a:ext>
            </a:extLst>
          </p:cNvPr>
          <p:cNvSpPr txBox="1"/>
          <p:nvPr/>
        </p:nvSpPr>
        <p:spPr>
          <a:xfrm>
            <a:off x="1981200" y="5029200"/>
            <a:ext cx="685800" cy="253916"/>
          </a:xfrm>
          <a:prstGeom prst="rect">
            <a:avLst/>
          </a:prstGeom>
          <a:noFill/>
        </p:spPr>
        <p:txBody>
          <a:bodyPr wrap="square" rtlCol="0">
            <a:spAutoFit/>
          </a:bodyPr>
          <a:lstStyle/>
          <a:p>
            <a:r>
              <a:rPr lang="en-US" sz="1050" dirty="0">
                <a:solidFill>
                  <a:srgbClr val="182F58"/>
                </a:solidFill>
              </a:rPr>
              <a:t>Figure 8</a:t>
            </a:r>
          </a:p>
        </p:txBody>
      </p:sp>
      <p:sp>
        <p:nvSpPr>
          <p:cNvPr id="4" name="Content Placeholder 3">
            <a:extLst>
              <a:ext uri="{FF2B5EF4-FFF2-40B4-BE49-F238E27FC236}">
                <a16:creationId xmlns:a16="http://schemas.microsoft.com/office/drawing/2014/main" id="{3EE8EDEA-D6D9-1D6A-779F-13AAA29EB0D2}"/>
              </a:ext>
            </a:extLst>
          </p:cNvPr>
          <p:cNvSpPr>
            <a:spLocks noGrp="1"/>
          </p:cNvSpPr>
          <p:nvPr>
            <p:ph idx="10"/>
          </p:nvPr>
        </p:nvSpPr>
        <p:spPr>
          <a:xfrm>
            <a:off x="4495800" y="1280160"/>
            <a:ext cx="4572000" cy="4572000"/>
          </a:xfrm>
        </p:spPr>
        <p:txBody>
          <a:bodyPr/>
          <a:lstStyle/>
          <a:p>
            <a:r>
              <a:rPr lang="en-US" b="1" dirty="0"/>
              <a:t>Long-term memory (LTM)</a:t>
            </a:r>
            <a:r>
              <a:rPr lang="en-US" dirty="0"/>
              <a:t>: continuous storage of memories for everything that has happened in your life</a:t>
            </a:r>
          </a:p>
          <a:p>
            <a:pPr lvl="1"/>
            <a:r>
              <a:rPr lang="en-US" dirty="0"/>
              <a:t>No limits on storage, unlike STM</a:t>
            </a:r>
          </a:p>
          <a:p>
            <a:pPr lvl="1"/>
            <a:r>
              <a:rPr lang="en-US" dirty="0"/>
              <a:t>Divided into explicit and implicit (Figure 8)</a:t>
            </a:r>
          </a:p>
        </p:txBody>
      </p:sp>
    </p:spTree>
    <p:extLst>
      <p:ext uri="{BB962C8B-B14F-4D97-AF65-F5344CB8AC3E}">
        <p14:creationId xmlns:p14="http://schemas.microsoft.com/office/powerpoint/2010/main" val="223605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7.1 Figure 1</a:t>
            </a:r>
            <a:endParaRPr lang="en-US" sz="3200" b="1" dirty="0">
              <a:solidFill>
                <a:schemeClr val="accent1"/>
              </a:solidFill>
            </a:endParaRPr>
          </a:p>
        </p:txBody>
      </p:sp>
      <p:sp>
        <p:nvSpPr>
          <p:cNvPr id="13315" name="Rectangle 3"/>
          <p:cNvSpPr>
            <a:spLocks noGrp="1"/>
          </p:cNvSpPr>
          <p:nvPr>
            <p:ph idx="1"/>
          </p:nvPr>
        </p:nvSpPr>
        <p:spPr>
          <a:xfrm>
            <a:off x="525382" y="5312549"/>
            <a:ext cx="8229600" cy="548145"/>
          </a:xfrm>
          <a:prstGeom prst="rect">
            <a:avLst/>
          </a:prstGeom>
        </p:spPr>
        <p:txBody>
          <a:bodyPr anchor="b">
            <a:normAutofit fontScale="62500" lnSpcReduction="20000"/>
          </a:bodyPr>
          <a:lstStyle/>
          <a:p>
            <a:pPr marL="0" indent="0">
              <a:buNone/>
              <a:tabLst>
                <a:tab pos="461963" algn="l"/>
              </a:tabLst>
            </a:pPr>
            <a:r>
              <a:rPr lang="en-US" i="0" dirty="0"/>
              <a:t>Caption: </a:t>
            </a:r>
            <a:r>
              <a:rPr lang="en-US" dirty="0"/>
              <a:t>Imagine feeling a sense of confusion as a result of complete memory loss.</a:t>
            </a:r>
            <a:endParaRPr lang="en-US" i="0" dirty="0"/>
          </a:p>
        </p:txBody>
      </p:sp>
      <p:pic>
        <p:nvPicPr>
          <p:cNvPr id="2" name="Picture 1" descr="A photograph of a child with a sticky note with a question mark on her forehead">
            <a:extLst>
              <a:ext uri="{FF2B5EF4-FFF2-40B4-BE49-F238E27FC236}">
                <a16:creationId xmlns:a16="http://schemas.microsoft.com/office/drawing/2014/main" id="{047FE2B8-6CE9-7E52-9F23-B5632ECBE28D}"/>
              </a:ext>
            </a:extLst>
          </p:cNvPr>
          <p:cNvPicPr>
            <a:picLocks noChangeAspect="1"/>
          </p:cNvPicPr>
          <p:nvPr/>
        </p:nvPicPr>
        <p:blipFill>
          <a:blip r:embed="rId2"/>
          <a:stretch>
            <a:fillRect/>
          </a:stretch>
        </p:blipFill>
        <p:spPr>
          <a:xfrm>
            <a:off x="838200" y="1070484"/>
            <a:ext cx="7620356" cy="42335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Explicit &amp; Implicit Memory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Explicit memory</a:t>
            </a:r>
            <a:r>
              <a:rPr lang="en-US" dirty="0"/>
              <a:t>: conscious recall of facts and events</a:t>
            </a:r>
          </a:p>
          <a:p>
            <a:pPr lvl="1"/>
            <a:r>
              <a:rPr lang="en-US" dirty="0"/>
              <a:t>Also called declarative memory</a:t>
            </a:r>
          </a:p>
          <a:p>
            <a:pPr lvl="1"/>
            <a:r>
              <a:rPr lang="en-US" dirty="0"/>
              <a:t>Includes semantic memory and episodic memory</a:t>
            </a:r>
          </a:p>
          <a:p>
            <a:r>
              <a:rPr lang="en-US" b="1" dirty="0"/>
              <a:t>Implicit memory</a:t>
            </a:r>
            <a:r>
              <a:rPr lang="en-US" dirty="0"/>
              <a:t>: unconscious memory formed by behaviors</a:t>
            </a:r>
          </a:p>
          <a:p>
            <a:pPr lvl="1"/>
            <a:r>
              <a:rPr lang="en-US" dirty="0"/>
              <a:t>Also called non-declarative memory</a:t>
            </a:r>
          </a:p>
          <a:p>
            <a:pPr lvl="1"/>
            <a:r>
              <a:rPr lang="en-US" dirty="0"/>
              <a:t>Includes procedural memory</a:t>
            </a:r>
          </a:p>
        </p:txBody>
      </p:sp>
    </p:spTree>
    <p:extLst>
      <p:ext uri="{BB962C8B-B14F-4D97-AF65-F5344CB8AC3E}">
        <p14:creationId xmlns:p14="http://schemas.microsoft.com/office/powerpoint/2010/main" val="873826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Explicit &amp; Implicit Memory</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1" dirty="0"/>
              <a:t>Procedural memory</a:t>
            </a:r>
            <a:r>
              <a:rPr lang="en-US" dirty="0"/>
              <a:t>: type of implicit memory</a:t>
            </a:r>
          </a:p>
          <a:p>
            <a:pPr lvl="1"/>
            <a:r>
              <a:rPr lang="en-US" dirty="0"/>
              <a:t>Stores information about skills and tasks</a:t>
            </a:r>
          </a:p>
          <a:p>
            <a:pPr lvl="2"/>
            <a:r>
              <a:rPr lang="en-US" u="sng" dirty="0">
                <a:solidFill>
                  <a:srgbClr val="182F58"/>
                </a:solidFill>
              </a:rPr>
              <a:t>Example</a:t>
            </a:r>
            <a:r>
              <a:rPr lang="en-US" dirty="0">
                <a:solidFill>
                  <a:srgbClr val="182F58"/>
                </a:solidFill>
              </a:rPr>
              <a:t>: riding a bike, brushing your teeth</a:t>
            </a:r>
          </a:p>
          <a:p>
            <a:r>
              <a:rPr lang="en-US" b="1" dirty="0"/>
              <a:t>Declarative memory</a:t>
            </a:r>
            <a:r>
              <a:rPr lang="en-US" dirty="0"/>
              <a:t>: storage of facts and events personally experienced</a:t>
            </a:r>
          </a:p>
          <a:p>
            <a:pPr lvl="1"/>
            <a:r>
              <a:rPr lang="en-US" b="1" dirty="0"/>
              <a:t>Semantic memory</a:t>
            </a:r>
            <a:r>
              <a:rPr lang="en-US" dirty="0"/>
              <a:t>: language and facts</a:t>
            </a:r>
          </a:p>
          <a:p>
            <a:pPr lvl="2"/>
            <a:r>
              <a:rPr lang="en-US" u="sng" dirty="0">
                <a:solidFill>
                  <a:srgbClr val="182F58"/>
                </a:solidFill>
              </a:rPr>
              <a:t>Example</a:t>
            </a:r>
            <a:r>
              <a:rPr lang="en-US" dirty="0">
                <a:solidFill>
                  <a:srgbClr val="182F58"/>
                </a:solidFill>
              </a:rPr>
              <a:t>: historical dates</a:t>
            </a:r>
          </a:p>
          <a:p>
            <a:pPr lvl="1"/>
            <a:r>
              <a:rPr lang="en-US" b="1" dirty="0"/>
              <a:t>Episodic memory</a:t>
            </a:r>
            <a:r>
              <a:rPr lang="en-US" dirty="0"/>
              <a:t>: personal experiences and events</a:t>
            </a:r>
          </a:p>
          <a:p>
            <a:pPr lvl="2"/>
            <a:r>
              <a:rPr lang="en-US" u="sng" dirty="0">
                <a:solidFill>
                  <a:srgbClr val="182F58"/>
                </a:solidFill>
              </a:rPr>
              <a:t>Example</a:t>
            </a:r>
            <a:r>
              <a:rPr lang="en-US" dirty="0">
                <a:solidFill>
                  <a:srgbClr val="182F58"/>
                </a:solidFill>
              </a:rPr>
              <a:t>: your last birthday</a:t>
            </a:r>
          </a:p>
        </p:txBody>
      </p:sp>
    </p:spTree>
    <p:extLst>
      <p:ext uri="{BB962C8B-B14F-4D97-AF65-F5344CB8AC3E}">
        <p14:creationId xmlns:p14="http://schemas.microsoft.com/office/powerpoint/2010/main" val="309152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139440"/>
          </a:xfrm>
        </p:spPr>
        <p:txBody>
          <a:bodyPr/>
          <a:lstStyle/>
          <a:p>
            <a:r>
              <a:rPr lang="en-US" dirty="0"/>
              <a:t>Give an example of the following types of memory.</a:t>
            </a:r>
          </a:p>
          <a:p>
            <a:pPr marL="457200" indent="-457200">
              <a:buFont typeface="Arial" panose="020B0604020202020204" pitchFamily="34" charset="0"/>
              <a:buChar char="•"/>
            </a:pPr>
            <a:r>
              <a:rPr lang="en-US" dirty="0"/>
              <a:t>Explicit</a:t>
            </a:r>
          </a:p>
          <a:p>
            <a:pPr marL="457200" indent="-457200">
              <a:buFont typeface="Arial" panose="020B0604020202020204" pitchFamily="34" charset="0"/>
              <a:buChar char="•"/>
            </a:pPr>
            <a:r>
              <a:rPr lang="en-US" dirty="0"/>
              <a:t>Implicit</a:t>
            </a:r>
          </a:p>
          <a:p>
            <a:pPr marL="457200" indent="-457200">
              <a:buFont typeface="Arial" panose="020B0604020202020204" pitchFamily="34" charset="0"/>
              <a:buChar char="•"/>
            </a:pPr>
            <a:r>
              <a:rPr lang="en-US" dirty="0"/>
              <a:t>Episodic</a:t>
            </a:r>
          </a:p>
          <a:p>
            <a:pPr marL="457200" indent="-457200">
              <a:buFont typeface="Arial" panose="020B0604020202020204" pitchFamily="34" charset="0"/>
              <a:buChar char="•"/>
            </a:pPr>
            <a:r>
              <a:rPr lang="en-US" dirty="0"/>
              <a:t>Semantic</a:t>
            </a:r>
          </a:p>
          <a:p>
            <a:pPr marL="457200" indent="-457200">
              <a:buFont typeface="Arial" panose="020B0604020202020204" pitchFamily="34" charset="0"/>
              <a:buChar char="•"/>
            </a:pPr>
            <a:r>
              <a:rPr lang="en-US" dirty="0"/>
              <a:t>Procedural</a:t>
            </a:r>
          </a:p>
        </p:txBody>
      </p:sp>
    </p:spTree>
    <p:extLst>
      <p:ext uri="{BB962C8B-B14F-4D97-AF65-F5344CB8AC3E}">
        <p14:creationId xmlns:p14="http://schemas.microsoft.com/office/powerpoint/2010/main" val="1933572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Everyday Connection: Can You Remember Everything You Ever Did or Said?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Most people cannot remember every event in their lives, but Marilu Henner can, due to her HSAM (Figure 9).</a:t>
            </a:r>
          </a:p>
          <a:p>
            <a:pPr marL="457200" indent="-457200">
              <a:buFont typeface="Arial" panose="020B0604020202020204" pitchFamily="34" charset="0"/>
              <a:buChar char="•"/>
            </a:pPr>
            <a:r>
              <a:rPr lang="en-US" dirty="0"/>
              <a:t>Highly superior autobiographical memory (HSAM) is the rare ability to recall vast amounts of personal experiences and details.</a:t>
            </a:r>
          </a:p>
          <a:p>
            <a:pPr marL="457200" indent="-457200">
              <a:buFont typeface="Arial" panose="020B0604020202020204" pitchFamily="34" charset="0"/>
              <a:buChar char="•"/>
            </a:pPr>
            <a:r>
              <a:rPr lang="en-US" dirty="0"/>
              <a:t>Research indicates specific brain structures may be linked to superior memory abilities (LePort et al., 2012).</a:t>
            </a:r>
            <a:endParaRPr lang="en-US" dirty="0">
              <a:solidFill>
                <a:srgbClr val="2B7799"/>
              </a:solidFill>
            </a:endParaRPr>
          </a:p>
        </p:txBody>
      </p:sp>
      <p:sp>
        <p:nvSpPr>
          <p:cNvPr id="5" name="Rectangle 4">
            <a:extLst>
              <a:ext uri="{FF2B5EF4-FFF2-40B4-BE49-F238E27FC236}">
                <a16:creationId xmlns:a16="http://schemas.microsoft.com/office/drawing/2014/main" id="{F5F34084-E0AD-F2A0-7C66-5B59654B5ECA}"/>
              </a:ext>
            </a:extLst>
          </p:cNvPr>
          <p:cNvSpPr/>
          <p:nvPr/>
        </p:nvSpPr>
        <p:spPr>
          <a:xfrm>
            <a:off x="6248400" y="1371600"/>
            <a:ext cx="2438400" cy="2209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Lesson 7.1 Figure 9</a:t>
            </a:r>
          </a:p>
        </p:txBody>
      </p:sp>
      <p:sp>
        <p:nvSpPr>
          <p:cNvPr id="6" name="TextBox 5">
            <a:extLst>
              <a:ext uri="{FF2B5EF4-FFF2-40B4-BE49-F238E27FC236}">
                <a16:creationId xmlns:a16="http://schemas.microsoft.com/office/drawing/2014/main" id="{D611B751-6300-4F8F-D614-28773BDEE4AE}"/>
              </a:ext>
            </a:extLst>
          </p:cNvPr>
          <p:cNvSpPr txBox="1"/>
          <p:nvPr/>
        </p:nvSpPr>
        <p:spPr>
          <a:xfrm>
            <a:off x="6248400" y="4038600"/>
            <a:ext cx="2286000" cy="1477328"/>
          </a:xfrm>
          <a:prstGeom prst="rect">
            <a:avLst/>
          </a:prstGeom>
          <a:noFill/>
        </p:spPr>
        <p:txBody>
          <a:bodyPr wrap="square" rtlCol="0">
            <a:spAutoFit/>
          </a:bodyPr>
          <a:lstStyle/>
          <a:p>
            <a:r>
              <a:rPr lang="en-US" dirty="0"/>
              <a:t>Caption: Marilu Henner's super autobiographical memory is known as hyperthymesia.</a:t>
            </a:r>
          </a:p>
        </p:txBody>
      </p:sp>
    </p:spTree>
    <p:extLst>
      <p:ext uri="{BB962C8B-B14F-4D97-AF65-F5344CB8AC3E}">
        <p14:creationId xmlns:p14="http://schemas.microsoft.com/office/powerpoint/2010/main" val="22456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Retrieval</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Retrieval</a:t>
            </a:r>
            <a:r>
              <a:rPr lang="en-US" dirty="0"/>
              <a:t>: accessing stored information and bringing it into conscious awareness (STM)</a:t>
            </a:r>
          </a:p>
          <a:p>
            <a:r>
              <a:rPr lang="en-US" b="1" dirty="0"/>
              <a:t>Recall</a:t>
            </a:r>
            <a:r>
              <a:rPr lang="en-US" dirty="0"/>
              <a:t>: retrieving information without cues</a:t>
            </a:r>
          </a:p>
          <a:p>
            <a:pPr lvl="1"/>
            <a:r>
              <a:rPr lang="en-US" u="sng" dirty="0"/>
              <a:t>Example</a:t>
            </a:r>
            <a:r>
              <a:rPr lang="en-US" dirty="0"/>
              <a:t>: answering an essay question</a:t>
            </a:r>
          </a:p>
          <a:p>
            <a:r>
              <a:rPr lang="en-US" b="1" dirty="0"/>
              <a:t>Recognition</a:t>
            </a:r>
            <a:r>
              <a:rPr lang="en-US" dirty="0"/>
              <a:t>: identifying previously learned information when encountered again</a:t>
            </a:r>
          </a:p>
          <a:p>
            <a:pPr lvl="1"/>
            <a:r>
              <a:rPr lang="en-US" u="sng" dirty="0"/>
              <a:t>Example</a:t>
            </a:r>
            <a:r>
              <a:rPr lang="en-US" dirty="0"/>
              <a:t>: multiple-choice questions</a:t>
            </a:r>
          </a:p>
          <a:p>
            <a:r>
              <a:rPr lang="en-US" b="1" dirty="0"/>
              <a:t>Relearning</a:t>
            </a:r>
            <a:r>
              <a:rPr lang="en-US" dirty="0"/>
              <a:t>: learning information you previously learned</a:t>
            </a:r>
            <a:endParaRPr lang="en-US" dirty="0">
              <a:solidFill>
                <a:srgbClr val="2B7799"/>
              </a:solidFill>
            </a:endParaRPr>
          </a:p>
        </p:txBody>
      </p:sp>
    </p:spTree>
    <p:extLst>
      <p:ext uri="{BB962C8B-B14F-4D97-AF65-F5344CB8AC3E}">
        <p14:creationId xmlns:p14="http://schemas.microsoft.com/office/powerpoint/2010/main" val="361712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3</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What type of test would you rather have, an essay or a multiple-choice test? Why? What do you think this says about your preferred method of retrieval?</a:t>
            </a:r>
          </a:p>
        </p:txBody>
      </p:sp>
    </p:spTree>
    <p:extLst>
      <p:ext uri="{BB962C8B-B14F-4D97-AF65-F5344CB8AC3E}">
        <p14:creationId xmlns:p14="http://schemas.microsoft.com/office/powerpoint/2010/main" val="3960801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Memory: encoding, storage, and retrieval</a:t>
            </a:r>
          </a:p>
          <a:p>
            <a:r>
              <a:rPr lang="en-US" dirty="0"/>
              <a:t>Atkinson-Shiffrin model: sensory memory to short-term memory to long-term memory</a:t>
            </a:r>
          </a:p>
          <a:p>
            <a:r>
              <a:rPr lang="en-US" dirty="0"/>
              <a:t>Baddeley and Hitch model: feedback loops between STM and LTM</a:t>
            </a:r>
          </a:p>
          <a:p>
            <a:r>
              <a:rPr lang="en-US" dirty="0"/>
              <a:t>Long-term memory: divided into explicit (semantic, episodic) and implicit (procedural) memories</a:t>
            </a:r>
          </a:p>
          <a:p>
            <a:r>
              <a:rPr lang="en-US" dirty="0"/>
              <a:t>Retrieval: recall, recognition, and relearning</a:t>
            </a:r>
            <a:endParaRPr lang="en-US" dirty="0">
              <a:solidFill>
                <a:srgbClr val="2B7799"/>
              </a:solidFill>
            </a:endParaRPr>
          </a:p>
        </p:txBody>
      </p:sp>
    </p:spTree>
    <p:extLst>
      <p:ext uri="{BB962C8B-B14F-4D97-AF65-F5344CB8AC3E}">
        <p14:creationId xmlns:p14="http://schemas.microsoft.com/office/powerpoint/2010/main" val="414717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524000" y="-101008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How Memory Functions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1539240"/>
          </a:xfrm>
        </p:spPr>
        <p:txBody>
          <a:bodyPr>
            <a:normAutofit/>
          </a:bodyPr>
          <a:lstStyle/>
          <a:p>
            <a:r>
              <a:rPr lang="en-US" b="1" dirty="0"/>
              <a:t>Memory</a:t>
            </a:r>
            <a:r>
              <a:rPr lang="en-US" dirty="0"/>
              <a:t>: set of processes used to encode, store, and retrieve information over time (Figure 2)</a:t>
            </a:r>
          </a:p>
          <a:p>
            <a:pPr lvl="1"/>
            <a:r>
              <a:rPr lang="en-US" dirty="0"/>
              <a:t>Similar to a computer</a:t>
            </a:r>
          </a:p>
        </p:txBody>
      </p:sp>
      <p:sp>
        <p:nvSpPr>
          <p:cNvPr id="7" name="TextBox 6">
            <a:extLst>
              <a:ext uri="{FF2B5EF4-FFF2-40B4-BE49-F238E27FC236}">
                <a16:creationId xmlns:a16="http://schemas.microsoft.com/office/drawing/2014/main" id="{F35414E0-E2FA-D964-38F8-B3DCBA1FC209}"/>
              </a:ext>
            </a:extLst>
          </p:cNvPr>
          <p:cNvSpPr txBox="1"/>
          <p:nvPr/>
        </p:nvSpPr>
        <p:spPr>
          <a:xfrm>
            <a:off x="4346742" y="3045136"/>
            <a:ext cx="625492" cy="253916"/>
          </a:xfrm>
          <a:prstGeom prst="rect">
            <a:avLst/>
          </a:prstGeom>
          <a:noFill/>
        </p:spPr>
        <p:txBody>
          <a:bodyPr wrap="none" rtlCol="0">
            <a:spAutoFit/>
          </a:bodyPr>
          <a:lstStyle/>
          <a:p>
            <a:r>
              <a:rPr lang="en-US" sz="1050" dirty="0">
                <a:solidFill>
                  <a:srgbClr val="182F58"/>
                </a:solidFill>
              </a:rPr>
              <a:t>Figure 2</a:t>
            </a:r>
          </a:p>
        </p:txBody>
      </p:sp>
      <p:pic>
        <p:nvPicPr>
          <p:cNvPr id="6" name="Content Placeholder 9" descr="A diagram showing the set of processes for memory">
            <a:extLst>
              <a:ext uri="{FF2B5EF4-FFF2-40B4-BE49-F238E27FC236}">
                <a16:creationId xmlns:a16="http://schemas.microsoft.com/office/drawing/2014/main" id="{C958BF1F-C1E6-6302-0FD2-66988A6670D8}"/>
              </a:ext>
            </a:extLst>
          </p:cNvPr>
          <p:cNvPicPr>
            <a:picLocks noChangeAspect="1"/>
          </p:cNvPicPr>
          <p:nvPr/>
        </p:nvPicPr>
        <p:blipFill rotWithShape="1">
          <a:blip r:embed="rId2"/>
          <a:srcRect t="16492" b="15899"/>
          <a:stretch/>
        </p:blipFill>
        <p:spPr>
          <a:xfrm>
            <a:off x="2286000" y="3299052"/>
            <a:ext cx="4918304" cy="1870438"/>
          </a:xfrm>
          <a:prstGeom prst="rect">
            <a:avLst/>
          </a:prstGeom>
          <a:noFill/>
        </p:spPr>
      </p:pic>
      <p:sp>
        <p:nvSpPr>
          <p:cNvPr id="5" name="TextBox 4">
            <a:extLst>
              <a:ext uri="{FF2B5EF4-FFF2-40B4-BE49-F238E27FC236}">
                <a16:creationId xmlns:a16="http://schemas.microsoft.com/office/drawing/2014/main" id="{CC2AB11A-434C-2DC9-931B-F9D96825B4C9}"/>
              </a:ext>
            </a:extLst>
          </p:cNvPr>
          <p:cNvSpPr txBox="1"/>
          <p:nvPr/>
        </p:nvSpPr>
        <p:spPr>
          <a:xfrm>
            <a:off x="458874" y="5194611"/>
            <a:ext cx="8685125" cy="830997"/>
          </a:xfrm>
          <a:prstGeom prst="rect">
            <a:avLst/>
          </a:prstGeom>
          <a:noFill/>
        </p:spPr>
        <p:txBody>
          <a:bodyPr wrap="square" rtlCol="0">
            <a:spAutoFit/>
          </a:bodyPr>
          <a:lstStyle/>
          <a:p>
            <a:r>
              <a:rPr lang="en-US" sz="1600" dirty="0">
                <a:solidFill>
                  <a:srgbClr val="182F58"/>
                </a:solidFill>
              </a:rPr>
              <a:t>Caption: Encoding involves the input of information into the memory system. Storage is the retention of the encoded information. Retrieval, or getting the information out of memory and back into awareness, is the third function.</a:t>
            </a:r>
          </a:p>
        </p:txBody>
      </p:sp>
    </p:spTree>
    <p:extLst>
      <p:ext uri="{BB962C8B-B14F-4D97-AF65-F5344CB8AC3E}">
        <p14:creationId xmlns:p14="http://schemas.microsoft.com/office/powerpoint/2010/main" val="21147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Encoding</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Encoding</a:t>
            </a:r>
            <a:r>
              <a:rPr lang="en-US" dirty="0"/>
              <a:t>: input of information into the memory system</a:t>
            </a:r>
          </a:p>
          <a:p>
            <a:pPr lvl="1"/>
            <a:r>
              <a:rPr lang="en-US" dirty="0"/>
              <a:t>Involves the labeling or coding of sensory information</a:t>
            </a:r>
          </a:p>
          <a:p>
            <a:r>
              <a:rPr lang="en-US" dirty="0"/>
              <a:t>Organize information with similar information, connect new concepts to existing ones</a:t>
            </a:r>
          </a:p>
          <a:p>
            <a:r>
              <a:rPr lang="en-US" dirty="0"/>
              <a:t>Occurs through automatic processing and effortful processing</a:t>
            </a:r>
          </a:p>
        </p:txBody>
      </p:sp>
    </p:spTree>
    <p:extLst>
      <p:ext uri="{BB962C8B-B14F-4D97-AF65-F5344CB8AC3E}">
        <p14:creationId xmlns:p14="http://schemas.microsoft.com/office/powerpoint/2010/main" val="153993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Automatic &amp; Effortfu</a:t>
            </a:r>
            <a:r>
              <a:rPr lang="en-US" dirty="0"/>
              <a:t>l Processing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8600" y="1280160"/>
            <a:ext cx="5486400" cy="4663440"/>
          </a:xfrm>
        </p:spPr>
        <p:txBody>
          <a:bodyPr>
            <a:normAutofit/>
          </a:bodyPr>
          <a:lstStyle/>
          <a:p>
            <a:r>
              <a:rPr lang="en-US" sz="2400" b="1" dirty="0"/>
              <a:t>Automatic processing</a:t>
            </a:r>
            <a:r>
              <a:rPr lang="en-US" sz="2400" dirty="0"/>
              <a:t>: encoding of details like time, space, and frequency</a:t>
            </a:r>
          </a:p>
          <a:p>
            <a:pPr lvl="1"/>
            <a:r>
              <a:rPr lang="en-US" sz="2400" dirty="0">
                <a:solidFill>
                  <a:srgbClr val="2B7799"/>
                </a:solidFill>
              </a:rPr>
              <a:t>Done without conscious awareness</a:t>
            </a:r>
            <a:endParaRPr lang="en-US" sz="2400" u="sng" dirty="0">
              <a:solidFill>
                <a:srgbClr val="2B7799"/>
              </a:solidFill>
            </a:endParaRPr>
          </a:p>
          <a:p>
            <a:pPr lvl="1"/>
            <a:r>
              <a:rPr lang="en-US" sz="2400" u="sng" dirty="0">
                <a:solidFill>
                  <a:srgbClr val="2B7799"/>
                </a:solidFill>
              </a:rPr>
              <a:t>Example</a:t>
            </a:r>
            <a:r>
              <a:rPr lang="en-US" sz="2400" dirty="0">
                <a:solidFill>
                  <a:srgbClr val="2B7799"/>
                </a:solidFill>
              </a:rPr>
              <a:t>: recalling the last time you studied for a test</a:t>
            </a:r>
          </a:p>
          <a:p>
            <a:r>
              <a:rPr lang="en-US" sz="2400" b="1" dirty="0"/>
              <a:t>Effortful processing</a:t>
            </a:r>
            <a:r>
              <a:rPr lang="en-US" sz="2400" dirty="0"/>
              <a:t>: encoding of information that requires attention and conscious effort</a:t>
            </a:r>
          </a:p>
          <a:p>
            <a:pPr lvl="1"/>
            <a:r>
              <a:rPr lang="en-US" sz="2400" u="sng" dirty="0">
                <a:solidFill>
                  <a:srgbClr val="2B7799"/>
                </a:solidFill>
              </a:rPr>
              <a:t>Example</a:t>
            </a:r>
            <a:r>
              <a:rPr lang="en-US" sz="2400" dirty="0">
                <a:solidFill>
                  <a:srgbClr val="2B7799"/>
                </a:solidFill>
              </a:rPr>
              <a:t>: studying for a test</a:t>
            </a:r>
          </a:p>
        </p:txBody>
      </p:sp>
      <p:sp>
        <p:nvSpPr>
          <p:cNvPr id="6" name="TextBox 5">
            <a:extLst>
              <a:ext uri="{FF2B5EF4-FFF2-40B4-BE49-F238E27FC236}">
                <a16:creationId xmlns:a16="http://schemas.microsoft.com/office/drawing/2014/main" id="{A892C115-C0C4-1991-A93B-4D269304F94A}"/>
              </a:ext>
            </a:extLst>
          </p:cNvPr>
          <p:cNvSpPr txBox="1"/>
          <p:nvPr/>
        </p:nvSpPr>
        <p:spPr>
          <a:xfrm>
            <a:off x="7162800" y="4130040"/>
            <a:ext cx="685800" cy="253916"/>
          </a:xfrm>
          <a:prstGeom prst="rect">
            <a:avLst/>
          </a:prstGeom>
          <a:noFill/>
        </p:spPr>
        <p:txBody>
          <a:bodyPr wrap="square" rtlCol="0">
            <a:spAutoFit/>
          </a:bodyPr>
          <a:lstStyle/>
          <a:p>
            <a:r>
              <a:rPr lang="en-US" sz="1050" dirty="0">
                <a:solidFill>
                  <a:srgbClr val="182F58"/>
                </a:solidFill>
              </a:rPr>
              <a:t>Figure 3</a:t>
            </a:r>
          </a:p>
        </p:txBody>
      </p:sp>
      <p:pic>
        <p:nvPicPr>
          <p:cNvPr id="4" name="Content Placeholder 7" descr="A photograph shows a person driving a car.">
            <a:extLst>
              <a:ext uri="{FF2B5EF4-FFF2-40B4-BE49-F238E27FC236}">
                <a16:creationId xmlns:a16="http://schemas.microsoft.com/office/drawing/2014/main" id="{9A7C257A-1FD8-6BEB-1B1E-AD6479081FE1}"/>
              </a:ext>
            </a:extLst>
          </p:cNvPr>
          <p:cNvPicPr>
            <a:picLocks noChangeAspect="1"/>
          </p:cNvPicPr>
          <p:nvPr/>
        </p:nvPicPr>
        <p:blipFill rotWithShape="1">
          <a:blip r:embed="rId2"/>
          <a:srcRect t="1235"/>
          <a:stretch/>
        </p:blipFill>
        <p:spPr>
          <a:xfrm>
            <a:off x="5550408" y="2133600"/>
            <a:ext cx="3593592" cy="1996440"/>
          </a:xfrm>
          <a:prstGeom prst="rect">
            <a:avLst/>
          </a:prstGeom>
          <a:noFill/>
        </p:spPr>
      </p:pic>
    </p:spTree>
    <p:extLst>
      <p:ext uri="{BB962C8B-B14F-4D97-AF65-F5344CB8AC3E}">
        <p14:creationId xmlns:p14="http://schemas.microsoft.com/office/powerpoint/2010/main" val="374661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Encoding</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Simple sentences are easier to recall when they are meaningful (Anderson, 1984).</a:t>
            </a:r>
          </a:p>
          <a:p>
            <a:r>
              <a:rPr lang="en-US" dirty="0"/>
              <a:t>Read the following sentences (Bransford &amp; McCarrell, 1974), then look away and count backward from 30, by threes, to zero, then write down the sentences without looking at them again.</a:t>
            </a:r>
          </a:p>
          <a:p>
            <a:pPr lvl="1"/>
            <a:r>
              <a:rPr lang="en-US" dirty="0"/>
              <a:t>The notes were sour because the seams split.</a:t>
            </a:r>
          </a:p>
          <a:p>
            <a:pPr lvl="1"/>
            <a:r>
              <a:rPr lang="en-US" dirty="0"/>
              <a:t>The voyage wasn't delayed because the bottle shattered.</a:t>
            </a:r>
          </a:p>
          <a:p>
            <a:pPr lvl="1"/>
            <a:r>
              <a:rPr lang="en-US" dirty="0"/>
              <a:t>The haystack was important because the cloth ripped.</a:t>
            </a:r>
          </a:p>
          <a:p>
            <a:r>
              <a:rPr lang="en-US" dirty="0"/>
              <a:t>By themselves, the statements were most likely confusing and difficult to recall.</a:t>
            </a:r>
          </a:p>
        </p:txBody>
      </p:sp>
    </p:spTree>
    <p:extLst>
      <p:ext uri="{BB962C8B-B14F-4D97-AF65-F5344CB8AC3E}">
        <p14:creationId xmlns:p14="http://schemas.microsoft.com/office/powerpoint/2010/main" val="205609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Encoding</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pPr marL="628650"/>
            <a:r>
              <a:rPr lang="en-US" dirty="0"/>
              <a:t>Try writing the sentences again, using the following prompts: bagpipe, ship christening, and parachutist.</a:t>
            </a:r>
          </a:p>
          <a:p>
            <a:pPr marL="628650"/>
            <a:r>
              <a:rPr lang="en-US" dirty="0"/>
              <a:t>Count backwards from 40, by fours, then check to see how well you recalled the sentences this time.</a:t>
            </a:r>
          </a:p>
          <a:p>
            <a:pPr marL="628650"/>
            <a:r>
              <a:rPr lang="en-US" dirty="0"/>
              <a:t>The sentences are more memorable because each was placed in context.</a:t>
            </a:r>
          </a:p>
          <a:p>
            <a:pPr marL="628650"/>
            <a:r>
              <a:rPr lang="en-US" dirty="0"/>
              <a:t>Material is better encoded when you make it meaningful.</a:t>
            </a:r>
          </a:p>
          <a:p>
            <a:pPr lvl="1"/>
            <a:endParaRPr lang="en-US" dirty="0"/>
          </a:p>
        </p:txBody>
      </p:sp>
    </p:spTree>
    <p:extLst>
      <p:ext uri="{BB962C8B-B14F-4D97-AF65-F5344CB8AC3E}">
        <p14:creationId xmlns:p14="http://schemas.microsoft.com/office/powerpoint/2010/main" val="1237854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Semantic Encoding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1996440"/>
          </a:xfrm>
        </p:spPr>
        <p:txBody>
          <a:bodyPr>
            <a:normAutofit/>
          </a:bodyPr>
          <a:lstStyle/>
          <a:p>
            <a:r>
              <a:rPr lang="en-US" b="1" dirty="0"/>
              <a:t>Semantic encoding</a:t>
            </a:r>
            <a:r>
              <a:rPr lang="en-US" dirty="0"/>
              <a:t>: encoding of words and their meanings</a:t>
            </a:r>
          </a:p>
          <a:p>
            <a:pPr lvl="1"/>
            <a:r>
              <a:rPr lang="en-US" dirty="0"/>
              <a:t>Often organized through semantic clustering (grouping related items) (Bousfield, 1935)</a:t>
            </a:r>
          </a:p>
        </p:txBody>
      </p:sp>
      <p:pic>
        <p:nvPicPr>
          <p:cNvPr id="6" name="Content Placeholder 7" descr="A photograph shows a chalkboard with circles, triangles, and squares arranged on it.">
            <a:extLst>
              <a:ext uri="{FF2B5EF4-FFF2-40B4-BE49-F238E27FC236}">
                <a16:creationId xmlns:a16="http://schemas.microsoft.com/office/drawing/2014/main" id="{6EED0038-BAE5-D513-7E70-0CF7FE55B477}"/>
              </a:ext>
            </a:extLst>
          </p:cNvPr>
          <p:cNvPicPr>
            <a:picLocks noChangeAspect="1"/>
          </p:cNvPicPr>
          <p:nvPr/>
        </p:nvPicPr>
        <p:blipFill>
          <a:blip r:embed="rId2"/>
          <a:stretch>
            <a:fillRect/>
          </a:stretch>
        </p:blipFill>
        <p:spPr>
          <a:xfrm>
            <a:off x="2590800" y="3276600"/>
            <a:ext cx="4356100" cy="2450307"/>
          </a:xfrm>
          <a:prstGeom prst="rect">
            <a:avLst/>
          </a:prstGeom>
          <a:noFill/>
        </p:spPr>
      </p:pic>
      <p:sp>
        <p:nvSpPr>
          <p:cNvPr id="7" name="TextBox 6">
            <a:extLst>
              <a:ext uri="{FF2B5EF4-FFF2-40B4-BE49-F238E27FC236}">
                <a16:creationId xmlns:a16="http://schemas.microsoft.com/office/drawing/2014/main" id="{7FA710E6-FF5E-CD5F-142D-5CF034E05012}"/>
              </a:ext>
            </a:extLst>
          </p:cNvPr>
          <p:cNvSpPr txBox="1"/>
          <p:nvPr/>
        </p:nvSpPr>
        <p:spPr>
          <a:xfrm>
            <a:off x="4566976" y="5731931"/>
            <a:ext cx="685800" cy="253916"/>
          </a:xfrm>
          <a:prstGeom prst="rect">
            <a:avLst/>
          </a:prstGeom>
          <a:noFill/>
        </p:spPr>
        <p:txBody>
          <a:bodyPr wrap="square" rtlCol="0">
            <a:spAutoFit/>
          </a:bodyPr>
          <a:lstStyle/>
          <a:p>
            <a:r>
              <a:rPr lang="en-US" sz="1050" dirty="0">
                <a:solidFill>
                  <a:srgbClr val="182F58"/>
                </a:solidFill>
              </a:rPr>
              <a:t>Figure 4</a:t>
            </a:r>
          </a:p>
        </p:txBody>
      </p:sp>
    </p:spTree>
    <p:extLst>
      <p:ext uri="{BB962C8B-B14F-4D97-AF65-F5344CB8AC3E}">
        <p14:creationId xmlns:p14="http://schemas.microsoft.com/office/powerpoint/2010/main" val="279784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Visual &amp; Acoustic Encoding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Visual encoding</a:t>
            </a:r>
            <a:r>
              <a:rPr lang="en-US" dirty="0"/>
              <a:t>: encoding of images</a:t>
            </a:r>
          </a:p>
          <a:p>
            <a:pPr lvl="1"/>
            <a:r>
              <a:rPr lang="en-US" dirty="0"/>
              <a:t>More effective for high imagery words (e.g., "car," "dog") </a:t>
            </a:r>
            <a:r>
              <a:rPr lang="it-IT" dirty="0"/>
              <a:t>(Paivio, 1986; Nittono et al., 2002)</a:t>
            </a:r>
            <a:endParaRPr lang="en-US" dirty="0"/>
          </a:p>
          <a:p>
            <a:pPr lvl="1"/>
            <a:r>
              <a:rPr lang="en-US" dirty="0"/>
              <a:t>Less effective for abstract words (e.g., "level", "truth")</a:t>
            </a:r>
          </a:p>
          <a:p>
            <a:r>
              <a:rPr lang="en-US" b="1" dirty="0"/>
              <a:t>Acoustic encoding</a:t>
            </a:r>
            <a:r>
              <a:rPr lang="en-US" dirty="0"/>
              <a:t>: encoding of sounds</a:t>
            </a:r>
          </a:p>
        </p:txBody>
      </p:sp>
    </p:spTree>
    <p:extLst>
      <p:ext uri="{BB962C8B-B14F-4D97-AF65-F5344CB8AC3E}">
        <p14:creationId xmlns:p14="http://schemas.microsoft.com/office/powerpoint/2010/main" val="38133240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TotalTime>
  <Words>1276</Words>
  <Application>Microsoft Office PowerPoint</Application>
  <PresentationFormat>On-screen Show (4:3)</PresentationFormat>
  <Paragraphs>135</Paragraphs>
  <Slides>27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Aptos</vt:lpstr>
      <vt:lpstr>Century Gothic</vt:lpstr>
      <vt:lpstr>Aptos Display</vt:lpstr>
      <vt:lpstr>Office Theme</vt:lpstr>
      <vt:lpstr>1_Office Theme</vt:lpstr>
      <vt:lpstr>Lesson 7.1</vt:lpstr>
      <vt:lpstr>Lesson 7.1 Figure 1</vt:lpstr>
      <vt:lpstr>How Memory Functions</vt:lpstr>
      <vt:lpstr>Encoding1</vt:lpstr>
      <vt:lpstr>Automatic &amp; Effortful Processing</vt:lpstr>
      <vt:lpstr>Encoding2</vt:lpstr>
      <vt:lpstr>Encoding3</vt:lpstr>
      <vt:lpstr>Semantic Encoding</vt:lpstr>
      <vt:lpstr>Visual &amp; Acoustic Encoding</vt:lpstr>
      <vt:lpstr>Semantic Vs. Visual &amp; Acoustic</vt:lpstr>
      <vt:lpstr>Reflection Question1</vt:lpstr>
      <vt:lpstr>Storage</vt:lpstr>
      <vt:lpstr>Baddeley and Hitch Model</vt:lpstr>
      <vt:lpstr>Sensory Memory</vt:lpstr>
      <vt:lpstr>Stroop Effect</vt:lpstr>
      <vt:lpstr>Short-Term Memory</vt:lpstr>
      <vt:lpstr>Testing STM Capacity</vt:lpstr>
      <vt:lpstr>Reflection Question2</vt:lpstr>
      <vt:lpstr>Long-Term Memory</vt:lpstr>
      <vt:lpstr>Explicit &amp; Implicit Memory1</vt:lpstr>
      <vt:lpstr>Explicit &amp; Implicit Memory2</vt:lpstr>
      <vt:lpstr>On Your Own</vt:lpstr>
      <vt:lpstr>Everyday Connection: Can You Remember Everything You Ever Did or Said?</vt:lpstr>
      <vt:lpstr>Retrieval</vt:lpstr>
      <vt:lpstr>Reflection Question3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7.1 How Memory Functions</dc:title>
  <dc:creator>Hawkes Learning</dc:creator>
  <cp:keywords>Psychology</cp:keywords>
  <cp:lastModifiedBy>Talissa Nahass</cp:lastModifiedBy>
  <cp:revision>193</cp:revision>
  <dcterms:created xsi:type="dcterms:W3CDTF">2013-04-26T14:43:13Z</dcterms:created>
  <dcterms:modified xsi:type="dcterms:W3CDTF">2024-07-23T21:04:19Z</dcterms:modified>
  <cp:category>Psychology</cp:category>
</cp:coreProperties>
</file>