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1"/>
  </p:notesMasterIdLst>
  <p:handoutMasterIdLst>
    <p:handoutMasterId r:id="rId22"/>
  </p:handoutMasterIdLst>
  <p:sldIdLst>
    <p:sldId id="272" r:id="rId3"/>
    <p:sldId id="273" r:id="rId4"/>
    <p:sldId id="280" r:id="rId5"/>
    <p:sldId id="267" r:id="rId6"/>
    <p:sldId id="274" r:id="rId7"/>
    <p:sldId id="268" r:id="rId8"/>
    <p:sldId id="275" r:id="rId9"/>
    <p:sldId id="270" r:id="rId10"/>
    <p:sldId id="281" r:id="rId11"/>
    <p:sldId id="276" r:id="rId12"/>
    <p:sldId id="282" r:id="rId13"/>
    <p:sldId id="271" r:id="rId14"/>
    <p:sldId id="277" r:id="rId15"/>
    <p:sldId id="283" r:id="rId16"/>
    <p:sldId id="284" r:id="rId17"/>
    <p:sldId id="278" r:id="rId18"/>
    <p:sldId id="279" r:id="rId19"/>
    <p:sldId id="318" r:id="rId20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97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31D31474-20B5-B937-121A-1F80510E6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62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7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05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29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1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75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7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6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19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32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28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14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8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7.2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3"/>
            <a:ext cx="3581400" cy="15867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b="1" dirty="0">
                <a:effectLst/>
              </a:rPr>
              <a:t>Parts of the Brain Involved with Memory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The Cerebellum</a:t>
            </a:r>
            <a:endParaRPr lang="en-US" b="1" baseline="-250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Cerebellum: processes implicit memories (procedural memory, motor learning, classical conditioning)</a:t>
            </a:r>
          </a:p>
          <a:p>
            <a:pPr lvl="1"/>
            <a:r>
              <a:rPr lang="en-US" u="sng" dirty="0"/>
              <a:t>Experiment</a:t>
            </a:r>
            <a:r>
              <a:rPr lang="en-US" dirty="0"/>
              <a:t>: accustom subjects to blink when given a puff of air</a:t>
            </a:r>
          </a:p>
          <a:p>
            <a:pPr lvl="2"/>
            <a:r>
              <a:rPr lang="en-US" dirty="0">
                <a:solidFill>
                  <a:srgbClr val="182F58"/>
                </a:solidFill>
              </a:rPr>
              <a:t>Rabbits with damaged cerebellums unable to learn conditioned eye-blink response (Steinmetz, 1999; Green &amp; Woodruff-Pak, 2000)</a:t>
            </a:r>
          </a:p>
          <a:p>
            <a:r>
              <a:rPr lang="en-US" dirty="0"/>
              <a:t>Attempts to understand learning/memory deficits due to hippocampus impairments in those with Alzheimer's, Parkinson's, Down syndrome, and Pick's disease (Velazquez, 2018)</a:t>
            </a:r>
          </a:p>
        </p:txBody>
      </p:sp>
    </p:spTree>
    <p:extLst>
      <p:ext uri="{BB962C8B-B14F-4D97-AF65-F5344CB8AC3E}">
        <p14:creationId xmlns:p14="http://schemas.microsoft.com/office/powerpoint/2010/main" val="58777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The Prefrontal Cortex</a:t>
            </a:r>
            <a:endParaRPr lang="en-US" b="1" baseline="-250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Prefrontal cortex: involved in memory processing and retention</a:t>
            </a:r>
          </a:p>
          <a:p>
            <a:r>
              <a:rPr lang="en-US" u="sng" dirty="0"/>
              <a:t>Experiment</a:t>
            </a:r>
            <a:r>
              <a:rPr lang="en-US" dirty="0"/>
              <a:t>: participants look for the letter </a:t>
            </a:r>
            <a:r>
              <a:rPr lang="en-US" i="1" dirty="0"/>
              <a:t>a </a:t>
            </a:r>
            <a:r>
              <a:rPr lang="en-US" dirty="0"/>
              <a:t>in words (perceptual) or categorize a noun as either living or nonliving (semantic) (Kapur et al., 1994)</a:t>
            </a:r>
          </a:p>
          <a:p>
            <a:pPr lvl="1"/>
            <a:r>
              <a:rPr lang="en-US" dirty="0"/>
              <a:t>Recall better for semantic task than perceptual task</a:t>
            </a:r>
          </a:p>
          <a:p>
            <a:pPr lvl="1"/>
            <a:r>
              <a:rPr lang="en-US" dirty="0"/>
              <a:t>More activation in left inferior prefrontal cortex for semantic tasks compared to perceptual tasks</a:t>
            </a:r>
          </a:p>
          <a:p>
            <a:r>
              <a:rPr lang="en-US" u="sng" dirty="0"/>
              <a:t>Study</a:t>
            </a:r>
            <a:r>
              <a:rPr lang="en-US" dirty="0"/>
              <a:t>: encoding associated with left frontal activity, retrieval associated with the right frontal region (Craik et al., 1999)</a:t>
            </a:r>
          </a:p>
        </p:txBody>
      </p:sp>
    </p:spTree>
    <p:extLst>
      <p:ext uri="{BB962C8B-B14F-4D97-AF65-F5344CB8AC3E}">
        <p14:creationId xmlns:p14="http://schemas.microsoft.com/office/powerpoint/2010/main" val="404902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005840"/>
          </a:xfrm>
        </p:spPr>
        <p:txBody>
          <a:bodyPr/>
          <a:lstStyle/>
          <a:p>
            <a:r>
              <a:rPr lang="en-US" dirty="0"/>
              <a:t>Identify the four parts of the brain involved in forming and encoding memories and the role each part plays.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Neurotransmitters</a:t>
            </a:r>
            <a:r>
              <a:rPr lang="en-US" b="1" baseline="-25000" dirty="0">
                <a:effectLst/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Epinephrine, dopamine, serotonin, glutamate, and acetylcholine are involved in memory processes (Myhrer, 2003).</a:t>
            </a:r>
          </a:p>
          <a:p>
            <a:pPr lvl="1"/>
            <a:r>
              <a:rPr lang="en-US" dirty="0"/>
              <a:t>Discussion and debate about which neurotransmitter plays which role (Blokland, 1995)</a:t>
            </a:r>
          </a:p>
          <a:p>
            <a:r>
              <a:rPr lang="en-US" dirty="0"/>
              <a:t>Neurotransmitter communication among neurons is critical for new memory formation.</a:t>
            </a:r>
          </a:p>
        </p:txBody>
      </p:sp>
    </p:spTree>
    <p:extLst>
      <p:ext uri="{BB962C8B-B14F-4D97-AF65-F5344CB8AC3E}">
        <p14:creationId xmlns:p14="http://schemas.microsoft.com/office/powerpoint/2010/main" val="62857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Neurotransmitters</a:t>
            </a:r>
            <a:r>
              <a:rPr lang="en-US" b="1" baseline="-25000" dirty="0">
                <a:effectLst/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4876800" cy="413004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Arousal</a:t>
            </a:r>
            <a:r>
              <a:rPr lang="en-US" dirty="0"/>
              <a:t> </a:t>
            </a:r>
            <a:r>
              <a:rPr lang="en-US" b="1" dirty="0"/>
              <a:t>theory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strong emotions form strong memories, and weaker emotions form weaker memories (Christianson, 1992)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strong emotional experiences can release neurotransmitters and hormones, strengthening memory for emotional events</a:t>
            </a:r>
          </a:p>
        </p:txBody>
      </p:sp>
      <p:pic>
        <p:nvPicPr>
          <p:cNvPr id="6" name="Content Placeholder 7" descr="A photograph shows a girl in a crowd of people with her hands over her face.">
            <a:extLst>
              <a:ext uri="{FF2B5EF4-FFF2-40B4-BE49-F238E27FC236}">
                <a16:creationId xmlns:a16="http://schemas.microsoft.com/office/drawing/2014/main" id="{AD48EA31-825B-A757-889D-FED0210A7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5"/>
          <a:stretch/>
        </p:blipFill>
        <p:spPr>
          <a:xfrm>
            <a:off x="5334000" y="2133600"/>
            <a:ext cx="3810000" cy="211666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FBFF1-3B04-657B-DDA1-C9EE277FDC1F}"/>
              </a:ext>
            </a:extLst>
          </p:cNvPr>
          <p:cNvSpPr txBox="1"/>
          <p:nvPr/>
        </p:nvSpPr>
        <p:spPr>
          <a:xfrm>
            <a:off x="6963935" y="430151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</p:spTree>
    <p:extLst>
      <p:ext uri="{BB962C8B-B14F-4D97-AF65-F5344CB8AC3E}">
        <p14:creationId xmlns:p14="http://schemas.microsoft.com/office/powerpoint/2010/main" val="776132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Flashbulb Memory Phenomenon</a:t>
            </a:r>
            <a:endParaRPr lang="en-US" b="1" baseline="-250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4495800" cy="4685764"/>
          </a:xfrm>
        </p:spPr>
        <p:txBody>
          <a:bodyPr>
            <a:normAutofit fontScale="92500"/>
          </a:bodyPr>
          <a:lstStyle/>
          <a:p>
            <a:r>
              <a:rPr lang="en-US" dirty="0"/>
              <a:t>Stress increases glutamate, aiding in memory formation of stressful events (McGaugh, 2003, 2015).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Evidenced by </a:t>
            </a:r>
            <a:r>
              <a:rPr lang="en-US" b="1" dirty="0">
                <a:solidFill>
                  <a:srgbClr val="2B7799"/>
                </a:solidFill>
              </a:rPr>
              <a:t>flashbulb memory</a:t>
            </a:r>
            <a:r>
              <a:rPr lang="en-US" dirty="0">
                <a:solidFill>
                  <a:srgbClr val="2B7799"/>
                </a:solidFill>
              </a:rPr>
              <a:t> phenomenon:</a:t>
            </a:r>
            <a:r>
              <a:rPr lang="en-US" sz="3600" dirty="0">
                <a:solidFill>
                  <a:srgbClr val="2B7799"/>
                </a:solidFill>
              </a:rPr>
              <a:t> </a:t>
            </a:r>
            <a:r>
              <a:rPr lang="en-US" dirty="0">
                <a:solidFill>
                  <a:srgbClr val="2B7799"/>
                </a:solidFill>
              </a:rPr>
              <a:t>clear recollection of an important event (Figure 5)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remembering the 9/11 terrorist attacks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43E5B-8233-A5F0-BFF8-62591066983E}"/>
              </a:ext>
            </a:extLst>
          </p:cNvPr>
          <p:cNvSpPr txBox="1"/>
          <p:nvPr/>
        </p:nvSpPr>
        <p:spPr>
          <a:xfrm>
            <a:off x="5202534" y="434340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82F58"/>
                </a:solidFill>
              </a:rPr>
              <a:t>Caption: Most people can remember where they were when they first heard about the 9/11 terrorist attacks. This is an example of a flashbulb memory: a record of an atypical and unusual event that has very strong emotional associations.</a:t>
            </a:r>
          </a:p>
        </p:txBody>
      </p:sp>
      <p:pic>
        <p:nvPicPr>
          <p:cNvPr id="4" name="Content Placeholder 7" descr="A photograph shows emergency vehicles on the way to Ground Zero on 9/11.">
            <a:extLst>
              <a:ext uri="{FF2B5EF4-FFF2-40B4-BE49-F238E27FC236}">
                <a16:creationId xmlns:a16="http://schemas.microsoft.com/office/drawing/2014/main" id="{5BC5EB95-2C9B-BEA3-6715-966ADF4D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6" t="1235" r="6583"/>
          <a:stretch/>
        </p:blipFill>
        <p:spPr>
          <a:xfrm>
            <a:off x="5244699" y="2209800"/>
            <a:ext cx="3286351" cy="21336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66479-7487-8CDF-49E0-727407B6C034}"/>
              </a:ext>
            </a:extLst>
          </p:cNvPr>
          <p:cNvSpPr txBox="1"/>
          <p:nvPr/>
        </p:nvSpPr>
        <p:spPr>
          <a:xfrm>
            <a:off x="6629400" y="195588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24469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Dig Deeper: Inaccurate and False Memories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Flashbulb memories can decrease in accuracy over time.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President Bush's inaccurate recollection of how he heard about the 9/11 attacks (Greenberg, 2004)</a:t>
            </a:r>
          </a:p>
          <a:p>
            <a:r>
              <a:rPr lang="en-US" dirty="0"/>
              <a:t>Memory can be frail; we can convince a person an event happened even when it did not.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Study</a:t>
            </a:r>
            <a:r>
              <a:rPr lang="en-US" dirty="0">
                <a:solidFill>
                  <a:srgbClr val="2B7799"/>
                </a:solidFill>
              </a:rPr>
              <a:t>: the word </a:t>
            </a:r>
            <a:r>
              <a:rPr lang="en-US" i="1" dirty="0">
                <a:solidFill>
                  <a:srgbClr val="2B7799"/>
                </a:solidFill>
              </a:rPr>
              <a:t>sleep</a:t>
            </a:r>
            <a:r>
              <a:rPr lang="en-US" dirty="0">
                <a:solidFill>
                  <a:srgbClr val="2B7799"/>
                </a:solidFill>
              </a:rPr>
              <a:t> not on a list of sleep-related words, but people recalled hearing the word (Roediger &amp; McDermott, 2000)</a:t>
            </a:r>
          </a:p>
          <a:p>
            <a:pPr lvl="2"/>
            <a:r>
              <a:rPr lang="en-US" dirty="0">
                <a:solidFill>
                  <a:srgbClr val="182F58"/>
                </a:solidFill>
              </a:rPr>
              <a:t>Called the Deese-Roediger-McDermott paradigm</a:t>
            </a:r>
          </a:p>
        </p:txBody>
      </p:sp>
    </p:spTree>
    <p:extLst>
      <p:ext uri="{BB962C8B-B14F-4D97-AF65-F5344CB8AC3E}">
        <p14:creationId xmlns:p14="http://schemas.microsoft.com/office/powerpoint/2010/main" val="1204260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US" b="1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Lashley's work with the engram led to the hypothesis that several brain areas play significant roles in memory processing and storage.</a:t>
            </a:r>
          </a:p>
          <a:p>
            <a:r>
              <a:rPr lang="en-US" dirty="0"/>
              <a:t>Cerebellum, hippocampus, and amygdala process different types of memories.</a:t>
            </a:r>
          </a:p>
          <a:p>
            <a:r>
              <a:rPr lang="en-US" dirty="0"/>
              <a:t>Neurotransmitters and emotions influence the strength of memory formation.</a:t>
            </a:r>
          </a:p>
          <a:p>
            <a:r>
              <a:rPr lang="en-US" dirty="0"/>
              <a:t>Flashbulb memories can be vivid but inaccurate, and false memories can be created.</a:t>
            </a:r>
          </a:p>
        </p:txBody>
      </p:sp>
    </p:spTree>
    <p:extLst>
      <p:ext uri="{BB962C8B-B14F-4D97-AF65-F5344CB8AC3E}">
        <p14:creationId xmlns:p14="http://schemas.microsoft.com/office/powerpoint/2010/main" val="228024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989985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Parts Of </a:t>
            </a:r>
            <a:r>
              <a:rPr lang="en-US" dirty="0"/>
              <a:t>T</a:t>
            </a:r>
            <a:r>
              <a:rPr lang="en-US" b="1" dirty="0">
                <a:effectLst/>
              </a:rPr>
              <a:t>he Brain Involved With Memory</a:t>
            </a:r>
            <a:r>
              <a:rPr lang="en-US" baseline="-25000" dirty="0"/>
              <a:t>1</a:t>
            </a:r>
            <a:endParaRPr lang="en-US" b="1" baseline="-250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5768622" cy="463296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Karl Lashley attempted to find the engram by creating brain lesions in rats.</a:t>
            </a:r>
            <a:endParaRPr lang="en-US" sz="2000" b="1" dirty="0"/>
          </a:p>
          <a:p>
            <a:pPr lvl="1"/>
            <a:r>
              <a:rPr lang="en-US" sz="2000" b="1" dirty="0">
                <a:solidFill>
                  <a:srgbClr val="2B7799"/>
                </a:solidFill>
              </a:rPr>
              <a:t>Engram</a:t>
            </a:r>
            <a:r>
              <a:rPr lang="en-US" sz="2000" dirty="0">
                <a:solidFill>
                  <a:srgbClr val="2B7799"/>
                </a:solidFill>
              </a:rPr>
              <a:t>: group of neurons that serve as the "physical representation of memory" (Josselyn, 2010)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Lashley trained rats to find their way through a maze; he used a soldering iron to create lesions in the cerebral cortex.</a:t>
            </a:r>
          </a:p>
          <a:p>
            <a:pPr lvl="1"/>
            <a:r>
              <a:rPr lang="en-US" sz="2000" dirty="0">
                <a:solidFill>
                  <a:srgbClr val="2B7799"/>
                </a:solidFill>
              </a:rPr>
              <a:t>Trying to erase the engram (original memory trace) of the maze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rats were still able to find their way through the maze despite the lesions.</a:t>
            </a:r>
          </a:p>
          <a:p>
            <a:pPr lvl="1"/>
            <a:r>
              <a:rPr lang="en-US" sz="2000" b="1" dirty="0">
                <a:solidFill>
                  <a:srgbClr val="2B7799"/>
                </a:solidFill>
              </a:rPr>
              <a:t>Equipotentiality hypothesis</a:t>
            </a:r>
            <a:r>
              <a:rPr lang="en-US" sz="2000" dirty="0">
                <a:solidFill>
                  <a:srgbClr val="2B7799"/>
                </a:solidFill>
              </a:rPr>
              <a:t>: if part of one area of the brain involved in memory is damaged, another part of the same area can take over (Lashley 1950)</a:t>
            </a:r>
          </a:p>
        </p:txBody>
      </p:sp>
      <p:pic>
        <p:nvPicPr>
          <p:cNvPr id="4" name="Content Placeholder 7" descr="A rat is shown sitting on someone's blue gloved hand.">
            <a:extLst>
              <a:ext uri="{FF2B5EF4-FFF2-40B4-BE49-F238E27FC236}">
                <a16:creationId xmlns:a16="http://schemas.microsoft.com/office/drawing/2014/main" id="{48BE5C99-CD9F-5F74-C567-193E3641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022" y="2522537"/>
            <a:ext cx="3222978" cy="181292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92A34-ED9F-F4D1-B6B6-B88ED76A307C}"/>
              </a:ext>
            </a:extLst>
          </p:cNvPr>
          <p:cNvSpPr txBox="1"/>
          <p:nvPr/>
        </p:nvSpPr>
        <p:spPr>
          <a:xfrm>
            <a:off x="7086600" y="433546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Parts Of </a:t>
            </a:r>
            <a:r>
              <a:rPr lang="en-US" dirty="0"/>
              <a:t>T</a:t>
            </a:r>
            <a:r>
              <a:rPr lang="en-US" b="1" dirty="0">
                <a:effectLst/>
              </a:rPr>
              <a:t>he Brain Involved With Memory</a:t>
            </a:r>
            <a:r>
              <a:rPr lang="en-US" b="1" baseline="-25000" dirty="0">
                <a:effectLst/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Modern psychologists have continued Lashley's work.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Eric Kandel focused on the synapse's role in memory storage </a:t>
            </a:r>
            <a:r>
              <a:rPr lang="en-US" dirty="0"/>
              <a:t>(Mayford et al., 2012).</a:t>
            </a:r>
          </a:p>
          <a:p>
            <a:pPr lvl="1"/>
            <a:r>
              <a:rPr lang="en-US" dirty="0"/>
              <a:t>Many believe the entire brain is involved in memory.</a:t>
            </a:r>
          </a:p>
          <a:p>
            <a:pPr lvl="1"/>
            <a:r>
              <a:rPr lang="en-US" dirty="0"/>
              <a:t>Some argue that memory is processed in specific parts of the brain, with specific neurons recognized for their part in memory formation.</a:t>
            </a:r>
          </a:p>
          <a:p>
            <a:r>
              <a:rPr lang="en-US" dirty="0"/>
              <a:t>Main parts of the brain involved in memory are amygdala, hippocampus, cerebellum, and prefrontal cortex (Figure 2).</a:t>
            </a:r>
          </a:p>
          <a:p>
            <a:pPr lvl="1"/>
            <a:r>
              <a:rPr lang="en-US" dirty="0"/>
              <a:t>Interactions among these support complex learning and memory (Yavas et al., 2019).</a:t>
            </a:r>
          </a:p>
        </p:txBody>
      </p:sp>
    </p:spTree>
    <p:extLst>
      <p:ext uri="{BB962C8B-B14F-4D97-AF65-F5344CB8AC3E}">
        <p14:creationId xmlns:p14="http://schemas.microsoft.com/office/powerpoint/2010/main" val="299050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7.2 Figure 2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670560"/>
          </a:xfrm>
          <a:prstGeom prst="rect">
            <a:avLst/>
          </a:prstGeom>
        </p:spPr>
        <p:txBody>
          <a:bodyPr anchor="b">
            <a:normAutofit fontScale="475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</a:t>
            </a:r>
            <a:r>
              <a:rPr lang="en-US" dirty="0"/>
              <a:t>The amygdala is involved in fear and fear memories. The hippocampus is associated with declarative and episodic memory as well as recognition memory. The cerebellum plays a role in processing procedural memories, such as how to play the piano. The prefrontal cortex appears to be involved in remembering semantic tasks.</a:t>
            </a:r>
            <a:endParaRPr lang="en-US" i="0" dirty="0"/>
          </a:p>
        </p:txBody>
      </p:sp>
      <p:pic>
        <p:nvPicPr>
          <p:cNvPr id="2" name="Content Placeholder 7" descr="An illustration of a brain shows the locations of the amygdala, hippocampus, cerebellum, and prefrontal cortex.">
            <a:extLst>
              <a:ext uri="{FF2B5EF4-FFF2-40B4-BE49-F238E27FC236}">
                <a16:creationId xmlns:a16="http://schemas.microsoft.com/office/drawing/2014/main" id="{02185B49-B2C1-FC1D-9D32-1ABA2DEB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87400"/>
            <a:ext cx="7358668" cy="4139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The Amygdala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Amygdala</a:t>
            </a:r>
            <a:r>
              <a:rPr lang="en-US" dirty="0"/>
              <a:t>: regulates emotions; plays a role in how memories are stored</a:t>
            </a:r>
          </a:p>
          <a:p>
            <a:pPr lvl="1"/>
            <a:r>
              <a:rPr lang="en-US" dirty="0"/>
              <a:t>Memory storage influenced by stress hormones</a:t>
            </a:r>
          </a:p>
          <a:p>
            <a:r>
              <a:rPr lang="en-US" u="sng" dirty="0"/>
              <a:t>Experiment</a:t>
            </a:r>
            <a:r>
              <a:rPr lang="en-US" dirty="0"/>
              <a:t>: rats and fear memories (Josselyn, 2010)</a:t>
            </a:r>
          </a:p>
          <a:p>
            <a:pPr lvl="1"/>
            <a:r>
              <a:rPr lang="en-US" dirty="0"/>
              <a:t>Neutral tone and foot shock produced fear memory.</a:t>
            </a:r>
          </a:p>
          <a:p>
            <a:pPr lvl="1"/>
            <a:r>
              <a:rPr lang="en-US" dirty="0"/>
              <a:t>After the tone, rats froze, indicating memory for the impending shock.</a:t>
            </a:r>
          </a:p>
          <a:p>
            <a:pPr lvl="1"/>
            <a:r>
              <a:rPr lang="en-US" dirty="0"/>
              <a:t>Researchers induced cell death in lateral amygdala, showed fading fear memory.</a:t>
            </a:r>
          </a:p>
          <a:p>
            <a:r>
              <a:rPr lang="en-US" dirty="0"/>
              <a:t>Also involved in memory consolidation (process of transferring new learning to long-term memory)</a:t>
            </a:r>
          </a:p>
          <a:p>
            <a:r>
              <a:rPr lang="en-US" dirty="0"/>
              <a:t>Facilitates encoding memories at a deeper level when the event is emotionally arousing</a:t>
            </a:r>
          </a:p>
        </p:txBody>
      </p:sp>
    </p:spTree>
    <p:extLst>
      <p:ext uri="{BB962C8B-B14F-4D97-AF65-F5344CB8AC3E}">
        <p14:creationId xmlns:p14="http://schemas.microsoft.com/office/powerpoint/2010/main" val="166611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758440"/>
          </a:xfrm>
        </p:spPr>
        <p:txBody>
          <a:bodyPr/>
          <a:lstStyle/>
          <a:p>
            <a:r>
              <a:rPr lang="en-US" dirty="0"/>
              <a:t>In a small group, make a list of ways in which the rats' defensive response of freezing might be adaptive from an evolutionary perspective. Next, discuss and list examples of how the "fight-or-flight" response in humans is adaptive. As a class, share your lists and discuss what they have in common.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The Hippocampus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Experiment</a:t>
            </a:r>
            <a:r>
              <a:rPr lang="en-US" dirty="0"/>
              <a:t>: rats and memory processing</a:t>
            </a:r>
          </a:p>
          <a:p>
            <a:pPr lvl="1"/>
            <a:r>
              <a:rPr lang="en-US" dirty="0"/>
              <a:t>Created lesions in the hippocampi of the rats</a:t>
            </a:r>
          </a:p>
          <a:p>
            <a:pPr lvl="1"/>
            <a:r>
              <a:rPr lang="en-US" dirty="0"/>
              <a:t>Found that rats demonstrated memory impairment on object recognition, maze running</a:t>
            </a:r>
          </a:p>
          <a:p>
            <a:pPr lvl="1"/>
            <a:r>
              <a:rPr lang="en-US" dirty="0"/>
              <a:t>Concluded hippocampus involved in memory, specifically normal recognition and spatial memory (Clark et al., 2000)</a:t>
            </a:r>
          </a:p>
          <a:p>
            <a:r>
              <a:rPr lang="en-US" dirty="0"/>
              <a:t>Connects memories with meaning and other related memories</a:t>
            </a:r>
          </a:p>
          <a:p>
            <a:r>
              <a:rPr lang="en-US" dirty="0"/>
              <a:t>Also plays a part in memory 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9181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005841"/>
          </a:xfrm>
        </p:spPr>
        <p:txBody>
          <a:bodyPr/>
          <a:lstStyle/>
          <a:p>
            <a:r>
              <a:rPr lang="en-US" dirty="0"/>
              <a:t>Do you think it is okay to hurt animals if it is for research purposes?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to the Hippocampus</a:t>
            </a:r>
            <a:endParaRPr lang="en-US" b="1" dirty="0">
              <a:effectLst/>
            </a:endParaRPr>
          </a:p>
        </p:txBody>
      </p:sp>
      <p:pic>
        <p:nvPicPr>
          <p:cNvPr id="3" name="Content Placeholder 7" descr="A graphic shows a human head with a cutout revealing gears in the brain.">
            <a:extLst>
              <a:ext uri="{FF2B5EF4-FFF2-40B4-BE49-F238E27FC236}">
                <a16:creationId xmlns:a16="http://schemas.microsoft.com/office/drawing/2014/main" id="{3E43CE2B-2A20-6E51-6D77-3C1B15A5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75" r="21875"/>
          <a:stretch/>
        </p:blipFill>
        <p:spPr>
          <a:xfrm>
            <a:off x="257070" y="1889760"/>
            <a:ext cx="3352800" cy="335280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FBD60-0932-6E02-6DBB-24D77EA825B2}"/>
              </a:ext>
            </a:extLst>
          </p:cNvPr>
          <p:cNvSpPr txBox="1"/>
          <p:nvPr/>
        </p:nvSpPr>
        <p:spPr>
          <a:xfrm>
            <a:off x="1620724" y="529344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B9733-22C2-DF7C-D88F-CC9EA8D19E5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damaged, leads to impaired ability to form new declarative memories 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H. M. had hippocampi removed to control seizures (Corkin et al., 1997).</a:t>
            </a:r>
          </a:p>
          <a:p>
            <a:pPr lvl="2"/>
            <a:r>
              <a:rPr lang="en-US" dirty="0">
                <a:solidFill>
                  <a:srgbClr val="182F58"/>
                </a:solidFill>
              </a:rPr>
              <a:t>Declarative memory affected, could not form new semantic knowledge</a:t>
            </a:r>
          </a:p>
          <a:p>
            <a:pPr lvl="2"/>
            <a:r>
              <a:rPr lang="en-US" dirty="0">
                <a:solidFill>
                  <a:srgbClr val="182F58"/>
                </a:solidFill>
              </a:rPr>
              <a:t>Lost the ability to form new memories, could still remember information and events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Can also alter dreaming patterns (Spanò et al., 2020)</a:t>
            </a:r>
          </a:p>
        </p:txBody>
      </p:sp>
    </p:spTree>
    <p:extLst>
      <p:ext uri="{BB962C8B-B14F-4D97-AF65-F5344CB8AC3E}">
        <p14:creationId xmlns:p14="http://schemas.microsoft.com/office/powerpoint/2010/main" val="2976785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1131</Words>
  <Application>Microsoft Office PowerPoint</Application>
  <PresentationFormat>On-screen Show (4:3)</PresentationFormat>
  <Paragraphs>88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7.2</vt:lpstr>
      <vt:lpstr>Parts Of The Brain Involved With Memory1</vt:lpstr>
      <vt:lpstr>Parts Of The Brain Involved With Memory2</vt:lpstr>
      <vt:lpstr>Lesson 7.2 Figure 2</vt:lpstr>
      <vt:lpstr>The Amygdala</vt:lpstr>
      <vt:lpstr>Group Activity</vt:lpstr>
      <vt:lpstr>The Hippocampus</vt:lpstr>
      <vt:lpstr>Reflection Question</vt:lpstr>
      <vt:lpstr>Damage to the Hippocampus</vt:lpstr>
      <vt:lpstr>The Cerebellum</vt:lpstr>
      <vt:lpstr>The Prefrontal Cortex</vt:lpstr>
      <vt:lpstr>On Your Own</vt:lpstr>
      <vt:lpstr>Neurotransmitters1</vt:lpstr>
      <vt:lpstr>Neurotransmitters2</vt:lpstr>
      <vt:lpstr>Flashbulb Memory Phenomenon</vt:lpstr>
      <vt:lpstr>Dig Deeper: Inaccurate and False Memories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7.2 Parts of the Brain Involved with Memory</dc:title>
  <dc:creator>Hawkes Learning</dc:creator>
  <cp:keywords>Psychology</cp:keywords>
  <cp:lastModifiedBy>Talissa Nahass</cp:lastModifiedBy>
  <cp:revision>188</cp:revision>
  <dcterms:created xsi:type="dcterms:W3CDTF">2013-04-26T14:43:13Z</dcterms:created>
  <dcterms:modified xsi:type="dcterms:W3CDTF">2024-07-23T21:04:28Z</dcterms:modified>
  <cp:category>Psychology</cp:category>
</cp:coreProperties>
</file>