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1"/>
  </p:notesMasterIdLst>
  <p:handoutMasterIdLst>
    <p:handoutMasterId r:id="rId32"/>
  </p:handoutMasterIdLst>
  <p:sldIdLst>
    <p:sldId id="272" r:id="rId3"/>
    <p:sldId id="273" r:id="rId4"/>
    <p:sldId id="274" r:id="rId5"/>
    <p:sldId id="275" r:id="rId6"/>
    <p:sldId id="276" r:id="rId7"/>
    <p:sldId id="289" r:id="rId8"/>
    <p:sldId id="270" r:id="rId9"/>
    <p:sldId id="277" r:id="rId10"/>
    <p:sldId id="278" r:id="rId11"/>
    <p:sldId id="290" r:id="rId12"/>
    <p:sldId id="279" r:id="rId13"/>
    <p:sldId id="291" r:id="rId14"/>
    <p:sldId id="280" r:id="rId15"/>
    <p:sldId id="281" r:id="rId16"/>
    <p:sldId id="268" r:id="rId17"/>
    <p:sldId id="282" r:id="rId18"/>
    <p:sldId id="292" r:id="rId19"/>
    <p:sldId id="283" r:id="rId20"/>
    <p:sldId id="284" r:id="rId21"/>
    <p:sldId id="285" r:id="rId22"/>
    <p:sldId id="293" r:id="rId23"/>
    <p:sldId id="286" r:id="rId24"/>
    <p:sldId id="296" r:id="rId25"/>
    <p:sldId id="295" r:id="rId26"/>
    <p:sldId id="287" r:id="rId27"/>
    <p:sldId id="297" r:id="rId28"/>
    <p:sldId id="288" r:id="rId29"/>
    <p:sldId id="318" r:id="rId30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54" d="100"/>
          <a:sy n="54" d="100"/>
        </p:scale>
        <p:origin x="10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8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E5439F39-3842-36E3-DCBA-9FDAA830FA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20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2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0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79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2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53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0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96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57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awkes.biz/innocenceprojec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7.3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Problems with Memory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Eyewitness Misidentification</a:t>
            </a:r>
            <a:r>
              <a:rPr lang="en-US" b="1" baseline="-250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558CC-96AA-048B-BE50-7D5D81105228}"/>
              </a:ext>
            </a:extLst>
          </p:cNvPr>
          <p:cNvSpPr txBox="1"/>
          <p:nvPr/>
        </p:nvSpPr>
        <p:spPr>
          <a:xfrm>
            <a:off x="2057400" y="16002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pic>
        <p:nvPicPr>
          <p:cNvPr id="6" name="Content Placeholder 7" descr="A bar graph is titled 'Leading cause of wrongful conviction in DNA exoneration cases (source: Innocence Project).'">
            <a:extLst>
              <a:ext uri="{FF2B5EF4-FFF2-40B4-BE49-F238E27FC236}">
                <a16:creationId xmlns:a16="http://schemas.microsoft.com/office/drawing/2014/main" id="{DCCBFEE9-16CF-0EBA-9FB6-1D31E2B89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8" r="10625"/>
          <a:stretch/>
        </p:blipFill>
        <p:spPr>
          <a:xfrm>
            <a:off x="304800" y="1801132"/>
            <a:ext cx="3971660" cy="28035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D774A-8B18-4BDD-7527-E18B984624B3}"/>
              </a:ext>
            </a:extLst>
          </p:cNvPr>
          <p:cNvSpPr txBox="1"/>
          <p:nvPr/>
        </p:nvSpPr>
        <p:spPr>
          <a:xfrm>
            <a:off x="304800" y="4724400"/>
            <a:ext cx="4061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82F58"/>
                </a:solidFill>
              </a:rPr>
              <a:t>Caption: In studying cases where DNA evidence has exonerated people from crimes, the Innocence Project discovered that eyewitness misidentification is the leading cause of wrongful convictions (Innocence Project, 2020).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70" y="1657224"/>
            <a:ext cx="4238730" cy="4057776"/>
          </a:xfrm>
        </p:spPr>
        <p:txBody>
          <a:bodyPr>
            <a:normAutofit/>
          </a:bodyPr>
          <a:lstStyle/>
          <a:p>
            <a:r>
              <a:rPr lang="en-US" dirty="0"/>
              <a:t>Despite its fragility, eyewitness identification and testimony are heavily relied upon in legal proceedings.</a:t>
            </a:r>
          </a:p>
          <a:p>
            <a:r>
              <a:rPr lang="en-US" dirty="0"/>
              <a:t>Faulty eyewitness identification can lead to wrongful convictions (Figure 4).</a:t>
            </a:r>
          </a:p>
        </p:txBody>
      </p:sp>
    </p:spTree>
    <p:extLst>
      <p:ext uri="{BB962C8B-B14F-4D97-AF65-F5344CB8AC3E}">
        <p14:creationId xmlns:p14="http://schemas.microsoft.com/office/powerpoint/2010/main" val="1334457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Eyewitness Misidentification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Example</a:t>
            </a:r>
            <a:r>
              <a:rPr lang="en-US" dirty="0"/>
              <a:t>: Ronald Cotton's case</a:t>
            </a:r>
          </a:p>
          <a:p>
            <a:pPr lvl="1"/>
            <a:r>
              <a:rPr lang="en-US" dirty="0"/>
              <a:t>Mistakenly identified by Jennifer Thompson due to unintended cues and suggestions by police</a:t>
            </a:r>
          </a:p>
          <a:p>
            <a:pPr lvl="1"/>
            <a:r>
              <a:rPr lang="en-US" dirty="0"/>
              <a:t>Still misidentified during a second trial</a:t>
            </a:r>
          </a:p>
          <a:p>
            <a:pPr lvl="1"/>
            <a:r>
              <a:rPr lang="en-US" dirty="0"/>
              <a:t>Spent over a decade in prison before DNA evidence proved his innocence</a:t>
            </a:r>
          </a:p>
          <a:p>
            <a:r>
              <a:rPr lang="en-US" dirty="0"/>
              <a:t>Innocence Project: works to exonerate falsely convicted people, including those by eyewitness testimony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2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Eyewitness Misidentification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724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Loftus's research in the 1970s highlighted flaws in interview practices affecting eyewitness testimony accuracy.</a:t>
            </a:r>
          </a:p>
          <a:p>
            <a:r>
              <a:rPr lang="en-US" dirty="0"/>
              <a:t>Methods used to collect and preserve evidence impact the integrity of eyewitness identification (Wells et al., 2020).</a:t>
            </a:r>
          </a:p>
          <a:p>
            <a:r>
              <a:rPr lang="en-US" dirty="0"/>
              <a:t>Steps have been taken to decrease witness suggestibility:</a:t>
            </a:r>
          </a:p>
          <a:p>
            <a:pPr lvl="1"/>
            <a:r>
              <a:rPr lang="en-US" dirty="0"/>
              <a:t>Modify how witnesses are questioned.</a:t>
            </a:r>
          </a:p>
          <a:p>
            <a:pPr lvl="2"/>
            <a:r>
              <a:rPr lang="en-US" sz="2600" dirty="0">
                <a:solidFill>
                  <a:srgbClr val="182F58"/>
                </a:solidFill>
              </a:rPr>
              <a:t>Using neutral language improves children's accuracy in recalling events and identifying individuals </a:t>
            </a:r>
            <a:r>
              <a:rPr lang="da-DK" sz="2600" dirty="0">
                <a:solidFill>
                  <a:srgbClr val="182F58"/>
                </a:solidFill>
              </a:rPr>
              <a:t>(Goodman, 2006; Pipe, 1996; Pipe et al., 2004; Brown &amp; Lamb, 2015).</a:t>
            </a:r>
            <a:endParaRPr lang="en-US" sz="2600" dirty="0">
              <a:solidFill>
                <a:srgbClr val="182F58"/>
              </a:solidFill>
            </a:endParaRPr>
          </a:p>
          <a:p>
            <a:pPr lvl="1"/>
            <a:r>
              <a:rPr lang="en-US" dirty="0"/>
              <a:t>Change how police lineups are conducted.</a:t>
            </a:r>
          </a:p>
          <a:p>
            <a:pPr lvl="2"/>
            <a:r>
              <a:rPr lang="en-US" sz="2600" dirty="0">
                <a:solidFill>
                  <a:srgbClr val="182F58"/>
                </a:solidFill>
              </a:rPr>
              <a:t>Blind photo lineups prevent the person showing the lineup from knowing the suspect, reducing the risk of leading cues.</a:t>
            </a:r>
          </a:p>
          <a:p>
            <a:pPr lvl="1"/>
            <a:r>
              <a:rPr lang="en-US" dirty="0"/>
              <a:t>Judges in some states now inform jurors about the possibility of misidentification.</a:t>
            </a:r>
          </a:p>
          <a:p>
            <a:pPr lvl="1"/>
            <a:r>
              <a:rPr lang="en-US" dirty="0"/>
              <a:t>Judges can also suppress eyewitness testimony if they deem it unreliable.</a:t>
            </a:r>
          </a:p>
        </p:txBody>
      </p:sp>
    </p:spTree>
    <p:extLst>
      <p:ext uri="{BB962C8B-B14F-4D97-AF65-F5344CB8AC3E}">
        <p14:creationId xmlns:p14="http://schemas.microsoft.com/office/powerpoint/2010/main" val="181469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 Deeper: Preserving Eyewitness Memory: the Elizabeth Smart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Contrasting Cotton's case, the cautious approach in the Elizabeth Smart case prevented false memory implantation.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Mary Katherine Smart, sole eyewitness, was handled with care to avoid corrupting her memory.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Eventually, her accurate recollection led to Elizabeth's rescue and the abductor's capture.</a:t>
            </a:r>
          </a:p>
        </p:txBody>
      </p:sp>
      <p:pic>
        <p:nvPicPr>
          <p:cNvPr id="4" name="Content Placeholder 7" descr="A photograph shows Elizabeth Smart speaking.">
            <a:extLst>
              <a:ext uri="{FF2B5EF4-FFF2-40B4-BE49-F238E27FC236}">
                <a16:creationId xmlns:a16="http://schemas.microsoft.com/office/drawing/2014/main" id="{16F55577-C39F-531B-ED26-632327065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6" r="22222" b="1235"/>
          <a:stretch/>
        </p:blipFill>
        <p:spPr>
          <a:xfrm>
            <a:off x="5725048" y="2049410"/>
            <a:ext cx="2805165" cy="275917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3620C-ED27-47FA-59FE-DE743F3D7C7B}"/>
              </a:ext>
            </a:extLst>
          </p:cNvPr>
          <p:cNvSpPr txBox="1"/>
          <p:nvPr/>
        </p:nvSpPr>
        <p:spPr>
          <a:xfrm>
            <a:off x="6934200" y="480858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347113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Misinformation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7280"/>
            <a:ext cx="8229600" cy="2712720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/>
              <a:t>Misinformation effect paradigm</a:t>
            </a:r>
            <a:r>
              <a:rPr lang="en-US" sz="2400" dirty="0"/>
              <a:t>: after exposure to incorrect information, a person may misremember the original event</a:t>
            </a:r>
          </a:p>
          <a:p>
            <a:pPr lvl="1"/>
            <a:r>
              <a:rPr lang="en-US" sz="2400" dirty="0"/>
              <a:t>Eyewitness memory very flexible because of this</a:t>
            </a:r>
          </a:p>
          <a:p>
            <a:pPr lvl="1"/>
            <a:r>
              <a:rPr lang="en-US" sz="2400" dirty="0"/>
              <a:t>Developed by Elizabeth Loftus, who has researched false and recovered memories</a:t>
            </a:r>
          </a:p>
          <a:p>
            <a:r>
              <a:rPr lang="en-US" sz="2400" u="sng" dirty="0"/>
              <a:t>Loftus and Palmer's study</a:t>
            </a:r>
            <a:r>
              <a:rPr lang="en-US" sz="2400" dirty="0"/>
              <a:t>: 45 college students estimated car speed based on different verbs</a:t>
            </a:r>
          </a:p>
          <a:p>
            <a:pPr lvl="1"/>
            <a:r>
              <a:rPr lang="en-US" sz="2400" dirty="0"/>
              <a:t>Shown films of car accidents, asked about role of the eyewitness</a:t>
            </a:r>
          </a:p>
          <a:p>
            <a:pPr lvl="1"/>
            <a:r>
              <a:rPr lang="en-US" sz="2400" dirty="0"/>
              <a:t>Estimated speed of cars based on verb used in question asked (Figure 6)</a:t>
            </a:r>
          </a:p>
        </p:txBody>
      </p:sp>
      <p:pic>
        <p:nvPicPr>
          <p:cNvPr id="6" name="Content Placeholder 7" descr="A photograph of a car crash and a bar graph with the results of the previously mentioned study">
            <a:extLst>
              <a:ext uri="{FF2B5EF4-FFF2-40B4-BE49-F238E27FC236}">
                <a16:creationId xmlns:a16="http://schemas.microsoft.com/office/drawing/2014/main" id="{75F17FD8-DEBE-A176-A842-03C9E287D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4" b="9653"/>
          <a:stretch/>
        </p:blipFill>
        <p:spPr>
          <a:xfrm>
            <a:off x="2247970" y="3712668"/>
            <a:ext cx="4648060" cy="204805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4C56F9-1BE0-9AE3-85F8-4D9409E49B86}"/>
              </a:ext>
            </a:extLst>
          </p:cNvPr>
          <p:cNvSpPr txBox="1"/>
          <p:nvPr/>
        </p:nvSpPr>
        <p:spPr>
          <a:xfrm>
            <a:off x="4191000" y="576574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6</a:t>
            </a:r>
          </a:p>
        </p:txBody>
      </p:sp>
    </p:spTree>
    <p:extLst>
      <p:ext uri="{BB962C8B-B14F-4D97-AF65-F5344CB8AC3E}">
        <p14:creationId xmlns:p14="http://schemas.microsoft.com/office/powerpoint/2010/main" val="129750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2062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does the Innocence Project decide which cases to take on? Check out this </a:t>
            </a:r>
            <a:r>
              <a:rPr lang="en-US" dirty="0">
                <a:hlinkClick r:id="rId3"/>
              </a:rPr>
              <a:t>short video in which founder Barry Scheck explains case choice</a:t>
            </a:r>
            <a:r>
              <a:rPr lang="en-US" dirty="0"/>
              <a:t>. Then as a group, discuss the following questions: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does learning about the Innocence Project impact your view of the criminal justice system?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has this taught you about the role of memory in criminal convictions?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Should eyewitness testimony be allowed in criminal cases?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Controversies Over Repressed And Recovered Memories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Sigmund Freud initially proposed that traumatic memories could be repressed; today, the idea is still debated </a:t>
            </a:r>
            <a:r>
              <a:rPr lang="nl-NL" dirty="0"/>
              <a:t>(Colangelo, 2009; Otgaar et al., 2022).</a:t>
            </a:r>
            <a:endParaRPr lang="en-US" dirty="0"/>
          </a:p>
          <a:p>
            <a:r>
              <a:rPr lang="en-US" b="1" dirty="0"/>
              <a:t>False memory syndrome</a:t>
            </a:r>
            <a:r>
              <a:rPr lang="en-US" dirty="0"/>
              <a:t> involves the recall of false autobiographical memories, often of traumatic events.</a:t>
            </a:r>
          </a:p>
        </p:txBody>
      </p:sp>
    </p:spTree>
    <p:extLst>
      <p:ext uri="{BB962C8B-B14F-4D97-AF65-F5344CB8AC3E}">
        <p14:creationId xmlns:p14="http://schemas.microsoft.com/office/powerpoint/2010/main" val="75769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False Memory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Belief in recovered memories</a:t>
            </a:r>
          </a:p>
          <a:p>
            <a:pPr lvl="1"/>
            <a:r>
              <a:rPr lang="en-US" sz="2400" dirty="0"/>
              <a:t>Premise: Trauma in children causes repressed memories.</a:t>
            </a:r>
          </a:p>
          <a:p>
            <a:pPr lvl="1"/>
            <a:r>
              <a:rPr lang="en-US" sz="2400" dirty="0"/>
              <a:t>Treatment: Trauma recalled through hypnosis and guided imagery.</a:t>
            </a:r>
          </a:p>
          <a:p>
            <a:pPr lvl="1"/>
            <a:r>
              <a:rPr lang="en-US" sz="2400" dirty="0"/>
              <a:t>Evidence: 59% of 450 men and women with a history of child abuse did not recall experiences (Briere &amp; Conte, 1993).</a:t>
            </a:r>
          </a:p>
          <a:p>
            <a:pPr lvl="1"/>
            <a:r>
              <a:rPr lang="en-US" sz="2400" dirty="0"/>
              <a:t>Outcome: Recovered Memory Project helps childhood sexual abuse victims recall and start healing (Recovered Memory Project, 2015).</a:t>
            </a:r>
          </a:p>
          <a:p>
            <a:r>
              <a:rPr lang="en-US" sz="2400" dirty="0"/>
              <a:t>Opponents of recovered memories</a:t>
            </a:r>
          </a:p>
          <a:p>
            <a:pPr lvl="1"/>
            <a:r>
              <a:rPr lang="en-US" sz="2400" dirty="0"/>
              <a:t>Premise: Trauma occurs but repression does not.</a:t>
            </a:r>
          </a:p>
          <a:p>
            <a:pPr lvl="1"/>
            <a:r>
              <a:rPr lang="en-US" sz="2400" dirty="0"/>
              <a:t>Treatment: Questioning by others results in false memories of abuse.</a:t>
            </a:r>
          </a:p>
          <a:p>
            <a:pPr lvl="1"/>
            <a:r>
              <a:rPr lang="en-US" sz="2400" dirty="0"/>
              <a:t>Evidence: 55% of 3-year-old children falsely reported being touched in the genital area during an exam (Ceci &amp; Brooks, 1993, 1995).</a:t>
            </a:r>
          </a:p>
        </p:txBody>
      </p:sp>
    </p:spTree>
    <p:extLst>
      <p:ext uri="{BB962C8B-B14F-4D97-AF65-F5344CB8AC3E}">
        <p14:creationId xmlns:p14="http://schemas.microsoft.com/office/powerpoint/2010/main" val="578643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Forgetting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Forgetting</a:t>
            </a:r>
            <a:r>
              <a:rPr lang="en-US" dirty="0"/>
              <a:t>: loss of information from long-term memory</a:t>
            </a:r>
          </a:p>
          <a:p>
            <a:pPr lvl="1"/>
            <a:r>
              <a:rPr lang="en-US" dirty="0"/>
              <a:t>Affects everyone</a:t>
            </a:r>
          </a:p>
          <a:p>
            <a:pPr lvl="1"/>
            <a:r>
              <a:rPr lang="en-US" dirty="0"/>
              <a:t>Several theories to explain why forgetting happens</a:t>
            </a:r>
          </a:p>
        </p:txBody>
      </p:sp>
    </p:spTree>
    <p:extLst>
      <p:ext uri="{BB962C8B-B14F-4D97-AF65-F5344CB8AC3E}">
        <p14:creationId xmlns:p14="http://schemas.microsoft.com/office/powerpoint/2010/main" val="1233664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Encoding Failure</a:t>
            </a:r>
          </a:p>
        </p:txBody>
      </p:sp>
      <p:pic>
        <p:nvPicPr>
          <p:cNvPr id="6" name="Content Placeholder 7" descr="An image shows 12 varying pennies with the caption 'find the real penny.'">
            <a:extLst>
              <a:ext uri="{FF2B5EF4-FFF2-40B4-BE49-F238E27FC236}">
                <a16:creationId xmlns:a16="http://schemas.microsoft.com/office/drawing/2014/main" id="{4D11A8CF-181E-390C-F7D9-431EC577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7" r="17187"/>
          <a:stretch/>
        </p:blipFill>
        <p:spPr>
          <a:xfrm>
            <a:off x="513822" y="1616075"/>
            <a:ext cx="3981979" cy="341312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229FB3-79E9-BCDC-8864-04B8BCA14FAD}"/>
              </a:ext>
            </a:extLst>
          </p:cNvPr>
          <p:cNvSpPr txBox="1"/>
          <p:nvPr/>
        </p:nvSpPr>
        <p:spPr>
          <a:xfrm>
            <a:off x="2286000" y="507019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578" y="1448117"/>
            <a:ext cx="4038600" cy="3749040"/>
          </a:xfrm>
        </p:spPr>
        <p:txBody>
          <a:bodyPr>
            <a:normAutofit fontScale="92500"/>
          </a:bodyPr>
          <a:lstStyle/>
          <a:p>
            <a:r>
              <a:rPr lang="en-US" dirty="0"/>
              <a:t>Encoding failure: when information is not stored due to lack of attention or processing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can't recall full details of a penny, only distinguishing features (Nickerson &amp; Adams, 1979)</a:t>
            </a:r>
          </a:p>
        </p:txBody>
      </p:sp>
    </p:spTree>
    <p:extLst>
      <p:ext uri="{BB962C8B-B14F-4D97-AF65-F5344CB8AC3E}">
        <p14:creationId xmlns:p14="http://schemas.microsoft.com/office/powerpoint/2010/main" val="30124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Problems With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5105400" cy="4358640"/>
          </a:xfrm>
        </p:spPr>
        <p:txBody>
          <a:bodyPr>
            <a:normAutofit/>
          </a:bodyPr>
          <a:lstStyle/>
          <a:p>
            <a:r>
              <a:rPr lang="en-US" dirty="0"/>
              <a:t>Even individuals with strong memories experience occasional forgetfulness due to various factors.</a:t>
            </a:r>
          </a:p>
          <a:p>
            <a:r>
              <a:rPr lang="en-US" dirty="0"/>
              <a:t>Memory failures can be frustrating and embarrassing, impacting everyday life.</a:t>
            </a:r>
          </a:p>
        </p:txBody>
      </p:sp>
      <p:pic>
        <p:nvPicPr>
          <p:cNvPr id="4" name="Content Placeholder 7" descr="A photograph shows a boy with his hand on his head and scribbles and question marks written above his head.">
            <a:extLst>
              <a:ext uri="{FF2B5EF4-FFF2-40B4-BE49-F238E27FC236}">
                <a16:creationId xmlns:a16="http://schemas.microsoft.com/office/drawing/2014/main" id="{24780195-82EF-AB09-1C27-D40F4C19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4" t="173" r="20370" b="1062"/>
          <a:stretch/>
        </p:blipFill>
        <p:spPr>
          <a:xfrm>
            <a:off x="6019800" y="1905000"/>
            <a:ext cx="2575560" cy="23774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61298-9B91-2A3E-D428-1C1A2560E690}"/>
              </a:ext>
            </a:extLst>
          </p:cNvPr>
          <p:cNvSpPr txBox="1"/>
          <p:nvPr/>
        </p:nvSpPr>
        <p:spPr>
          <a:xfrm>
            <a:off x="7086600" y="428244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Schachter</a:t>
            </a:r>
            <a:r>
              <a:rPr lang="en-US" dirty="0"/>
              <a:t>'</a:t>
            </a:r>
            <a:r>
              <a:rPr lang="en-US" b="1" dirty="0"/>
              <a:t>s Sins Of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Daniel Schacter's seven sins of memory, broken into three categories:</a:t>
            </a:r>
          </a:p>
          <a:p>
            <a:pPr lvl="1"/>
            <a:r>
              <a:rPr lang="en-US" dirty="0"/>
              <a:t>Forgetting: transience, absentmindedness, blocking</a:t>
            </a:r>
          </a:p>
          <a:p>
            <a:pPr lvl="1"/>
            <a:r>
              <a:rPr lang="en-US" dirty="0"/>
              <a:t>Distortion: misattribution, suggestibility, bias</a:t>
            </a:r>
          </a:p>
          <a:p>
            <a:pPr lvl="1"/>
            <a:r>
              <a:rPr lang="en-US" dirty="0"/>
              <a:t>Intrusion: persistence</a:t>
            </a:r>
          </a:p>
        </p:txBody>
      </p:sp>
    </p:spTree>
    <p:extLst>
      <p:ext uri="{BB962C8B-B14F-4D97-AF65-F5344CB8AC3E}">
        <p14:creationId xmlns:p14="http://schemas.microsoft.com/office/powerpoint/2010/main" val="57163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Ebbinghaus</a:t>
            </a:r>
            <a:r>
              <a:rPr lang="en-US" dirty="0"/>
              <a:t>'s Forgetting Cure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80160"/>
            <a:ext cx="3810000" cy="451104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Hermann Ebbinghaus analyzed memorization:</a:t>
            </a:r>
          </a:p>
          <a:p>
            <a:pPr lvl="1"/>
            <a:r>
              <a:rPr lang="en-US" sz="2000" dirty="0"/>
              <a:t>Memorized lists of nonsense syllables</a:t>
            </a:r>
          </a:p>
          <a:p>
            <a:pPr lvl="1"/>
            <a:r>
              <a:rPr lang="en-US" sz="2000" dirty="0"/>
              <a:t>Measured how much he retained when he relearned each list</a:t>
            </a:r>
          </a:p>
          <a:p>
            <a:pPr lvl="1"/>
            <a:r>
              <a:rPr lang="en-US" sz="2000" dirty="0"/>
              <a:t>Tested himself over periods of time from 20 minutes later to 30 days later</a:t>
            </a:r>
          </a:p>
          <a:p>
            <a:r>
              <a:rPr lang="en-US" sz="2000" dirty="0"/>
              <a:t>His forgetting curve shows rapid initial memory decay, leveling off over time (Figure 8).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15173-42CA-772F-AF1C-72D26EF8C9D0}"/>
              </a:ext>
            </a:extLst>
          </p:cNvPr>
          <p:cNvSpPr txBox="1"/>
          <p:nvPr/>
        </p:nvSpPr>
        <p:spPr>
          <a:xfrm>
            <a:off x="6400800" y="1706738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8</a:t>
            </a:r>
          </a:p>
        </p:txBody>
      </p:sp>
      <p:pic>
        <p:nvPicPr>
          <p:cNvPr id="7" name="Content Placeholder 7" descr="A line graph describing retention over time">
            <a:extLst>
              <a:ext uri="{FF2B5EF4-FFF2-40B4-BE49-F238E27FC236}">
                <a16:creationId xmlns:a16="http://schemas.microsoft.com/office/drawing/2014/main" id="{E241DABB-D7FB-5225-7617-D5B9A1A4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683" y="1960654"/>
            <a:ext cx="4583723" cy="257834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311C7-6079-0A3C-8FBD-287362EBF955}"/>
              </a:ext>
            </a:extLst>
          </p:cNvPr>
          <p:cNvSpPr txBox="1"/>
          <p:nvPr/>
        </p:nvSpPr>
        <p:spPr>
          <a:xfrm>
            <a:off x="4876800" y="456208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82F58"/>
                </a:solidFill>
              </a:rPr>
              <a:t>Caption: The Ebbinghaus forgetting curve shows how quickly memory for new information decays.</a:t>
            </a:r>
          </a:p>
        </p:txBody>
      </p:sp>
    </p:spTree>
    <p:extLst>
      <p:ext uri="{BB962C8B-B14F-4D97-AF65-F5344CB8AC3E}">
        <p14:creationId xmlns:p14="http://schemas.microsoft.com/office/powerpoint/2010/main" val="35853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of Memory Errors</a:t>
            </a:r>
            <a:r>
              <a:rPr lang="en-US" b="1" baseline="-25000" dirty="0"/>
              <a:t>1</a:t>
            </a:r>
          </a:p>
        </p:txBody>
      </p:sp>
      <p:pic>
        <p:nvPicPr>
          <p:cNvPr id="4" name="Content Placeholder 7" descr="A photograph of Letitia Wright">
            <a:extLst>
              <a:ext uri="{FF2B5EF4-FFF2-40B4-BE49-F238E27FC236}">
                <a16:creationId xmlns:a16="http://schemas.microsoft.com/office/drawing/2014/main" id="{055B3B5E-74B9-4A9D-0B2C-B4242B93C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3" r="30555" b="1235"/>
          <a:stretch/>
        </p:blipFill>
        <p:spPr>
          <a:xfrm>
            <a:off x="990600" y="1447800"/>
            <a:ext cx="2343150" cy="3429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7B546-69B9-39F4-4E58-BE0708FEC8C5}"/>
              </a:ext>
            </a:extLst>
          </p:cNvPr>
          <p:cNvSpPr txBox="1"/>
          <p:nvPr/>
        </p:nvSpPr>
        <p:spPr>
          <a:xfrm>
            <a:off x="1849429" y="48768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1447800"/>
            <a:ext cx="5410200" cy="4572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Transience</a:t>
            </a:r>
            <a:r>
              <a:rPr lang="en-US" sz="2400" dirty="0"/>
              <a:t>: forgetting details of a book read long ago due to storage decay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Absentmindedness</a:t>
            </a:r>
            <a:r>
              <a:rPr lang="en-US" sz="2400" dirty="0"/>
              <a:t>: forgetting why you entered a room due to a lapse in attention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Blocking</a:t>
            </a:r>
            <a:r>
              <a:rPr lang="en-US" sz="2400" dirty="0"/>
              <a:t>: unable to recall a name despite it being on the tip of your tongue (Figure 9)</a:t>
            </a:r>
          </a:p>
        </p:txBody>
      </p:sp>
    </p:spTree>
    <p:extLst>
      <p:ext uri="{BB962C8B-B14F-4D97-AF65-F5344CB8AC3E}">
        <p14:creationId xmlns:p14="http://schemas.microsoft.com/office/powerpoint/2010/main" val="2623460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Memory Errors</a:t>
            </a:r>
            <a:r>
              <a:rPr lang="en-US" baseline="-25000" dirty="0"/>
              <a:t>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Misattribution</a:t>
            </a:r>
            <a:r>
              <a:rPr lang="en-US" sz="2800" dirty="0"/>
              <a:t>: confusing the source of information, leading to false memories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Suggestibility</a:t>
            </a:r>
            <a:r>
              <a:rPr lang="en-US" sz="2800" dirty="0"/>
              <a:t>: creating false memories based on external suggestions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Bias</a:t>
            </a:r>
            <a:r>
              <a:rPr lang="en-US" sz="2800" dirty="0"/>
              <a:t>: distorting memories based on current feelings and worldview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Stereotypical bias: involves racial and gender biases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Egocentric bias: involves enhancing past memories (Payne et al., 2004)</a:t>
            </a:r>
            <a:endParaRPr lang="en-US" dirty="0"/>
          </a:p>
          <a:p>
            <a:pPr lvl="1"/>
            <a:r>
              <a:rPr lang="en-US" dirty="0">
                <a:solidFill>
                  <a:srgbClr val="2B7799"/>
                </a:solidFill>
              </a:rPr>
              <a:t>Hindsight bias: involves inevitable outcomes after the fact</a:t>
            </a:r>
          </a:p>
        </p:txBody>
      </p:sp>
    </p:spTree>
    <p:extLst>
      <p:ext uri="{BB962C8B-B14F-4D97-AF65-F5344CB8AC3E}">
        <p14:creationId xmlns:p14="http://schemas.microsoft.com/office/powerpoint/2010/main" val="1672987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Memory Errors</a:t>
            </a:r>
            <a:r>
              <a:rPr lang="en-US" baseline="-25000" dirty="0"/>
              <a:t>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0D518-D0F9-D484-63C7-84E00672233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28600" y="2064560"/>
            <a:ext cx="5105400" cy="380284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Persistence</a:t>
            </a:r>
            <a:r>
              <a:rPr lang="en-US" sz="2800" dirty="0"/>
              <a:t>: unwanted, intrusive memories that interfere with concentration (Figure 10)</a:t>
            </a:r>
          </a:p>
        </p:txBody>
      </p:sp>
      <p:sp>
        <p:nvSpPr>
          <p:cNvPr id="3" name="TextBox 2" descr="A photograph shows a group of soldiers soluting with their backs to the camera">
            <a:extLst>
              <a:ext uri="{FF2B5EF4-FFF2-40B4-BE49-F238E27FC236}">
                <a16:creationId xmlns:a16="http://schemas.microsoft.com/office/drawing/2014/main" id="{EB5B49B7-AA44-56B0-A7F5-7688A10C3585}"/>
              </a:ext>
            </a:extLst>
          </p:cNvPr>
          <p:cNvSpPr txBox="1"/>
          <p:nvPr/>
        </p:nvSpPr>
        <p:spPr>
          <a:xfrm>
            <a:off x="6553199" y="440436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10</a:t>
            </a:r>
          </a:p>
        </p:txBody>
      </p:sp>
      <p:pic>
        <p:nvPicPr>
          <p:cNvPr id="7" name="Content Placeholder 7" descr="A photograph shows a group of soldiers soluting with their backs to the camera">
            <a:extLst>
              <a:ext uri="{FF2B5EF4-FFF2-40B4-BE49-F238E27FC236}">
                <a16:creationId xmlns:a16="http://schemas.microsoft.com/office/drawing/2014/main" id="{7E333A28-1836-93BA-2274-42DB89B0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18" t="332" r="7955" b="903"/>
          <a:stretch/>
        </p:blipFill>
        <p:spPr>
          <a:xfrm>
            <a:off x="4957310" y="1828800"/>
            <a:ext cx="3886200" cy="2575560"/>
          </a:xfrm>
          <a:noFill/>
        </p:spPr>
      </p:pic>
    </p:spTree>
    <p:extLst>
      <p:ext uri="{BB962C8B-B14F-4D97-AF65-F5344CB8AC3E}">
        <p14:creationId xmlns:p14="http://schemas.microsoft.com/office/powerpoint/2010/main" val="105272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438400"/>
          </a:xfrm>
        </p:spPr>
        <p:txBody>
          <a:bodyPr>
            <a:normAutofit/>
          </a:bodyPr>
          <a:lstStyle/>
          <a:p>
            <a:r>
              <a:rPr lang="en-US" sz="2400" dirty="0"/>
              <a:t>Two types: proactive and retroactive (Figure 11)</a:t>
            </a:r>
          </a:p>
          <a:p>
            <a:pPr lvl="1"/>
            <a:r>
              <a:rPr lang="en-US" sz="2400" b="1" dirty="0"/>
              <a:t>Proactive interference</a:t>
            </a:r>
            <a:r>
              <a:rPr lang="en-US" sz="2400" dirty="0"/>
              <a:t>: old memories disrupt new learning</a:t>
            </a:r>
          </a:p>
          <a:p>
            <a:pPr lvl="2"/>
            <a:r>
              <a:rPr lang="en-US" sz="2000" u="sng" dirty="0">
                <a:solidFill>
                  <a:srgbClr val="182F58"/>
                </a:solidFill>
              </a:rPr>
              <a:t>Example</a:t>
            </a:r>
            <a:r>
              <a:rPr lang="en-US" sz="2000" dirty="0">
                <a:solidFill>
                  <a:srgbClr val="182F58"/>
                </a:solidFill>
              </a:rPr>
              <a:t>: recalling childhood phone number vs. new cell number</a:t>
            </a:r>
          </a:p>
          <a:p>
            <a:pPr lvl="1"/>
            <a:r>
              <a:rPr lang="en-US" sz="2400" b="1" dirty="0"/>
              <a:t>Retroactive interference</a:t>
            </a:r>
            <a:r>
              <a:rPr lang="en-US" sz="2400" dirty="0"/>
              <a:t>: new information impairs older memories</a:t>
            </a:r>
          </a:p>
          <a:p>
            <a:pPr lvl="2"/>
            <a:r>
              <a:rPr lang="en-US" sz="2000" u="sng" dirty="0">
                <a:solidFill>
                  <a:srgbClr val="182F58"/>
                </a:solidFill>
              </a:rPr>
              <a:t>Example</a:t>
            </a:r>
            <a:r>
              <a:rPr lang="en-US" sz="2000" dirty="0">
                <a:solidFill>
                  <a:srgbClr val="182F58"/>
                </a:solidFill>
              </a:rPr>
              <a:t>: learning new theories and forgetting earlier ones</a:t>
            </a:r>
          </a:p>
        </p:txBody>
      </p:sp>
      <p:pic>
        <p:nvPicPr>
          <p:cNvPr id="6" name="Content Placeholder 7" descr="A diagram shows the two types of interference and examples.">
            <a:extLst>
              <a:ext uri="{FF2B5EF4-FFF2-40B4-BE49-F238E27FC236}">
                <a16:creationId xmlns:a16="http://schemas.microsoft.com/office/drawing/2014/main" id="{55D2CAC7-B9DF-88BA-8A5E-50D0F862C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1" b="8397"/>
          <a:stretch/>
        </p:blipFill>
        <p:spPr>
          <a:xfrm>
            <a:off x="2388393" y="3810000"/>
            <a:ext cx="4367213" cy="2057401"/>
          </a:xfrm>
          <a:prstGeom prst="rect">
            <a:avLst/>
          </a:prstGeom>
          <a:noFill/>
        </p:spPr>
      </p:pic>
      <p:sp>
        <p:nvSpPr>
          <p:cNvPr id="7" name="TextBox 6" descr="A photograph shows a group of soldiers soluting with their backs to the camera">
            <a:extLst>
              <a:ext uri="{FF2B5EF4-FFF2-40B4-BE49-F238E27FC236}">
                <a16:creationId xmlns:a16="http://schemas.microsoft.com/office/drawing/2014/main" id="{90ABCC50-ED2F-1A5D-10B2-33D2D78C20A6}"/>
              </a:ext>
            </a:extLst>
          </p:cNvPr>
          <p:cNvSpPr txBox="1"/>
          <p:nvPr/>
        </p:nvSpPr>
        <p:spPr>
          <a:xfrm>
            <a:off x="4224788" y="5740443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11</a:t>
            </a:r>
          </a:p>
        </p:txBody>
      </p:sp>
    </p:spTree>
    <p:extLst>
      <p:ext uri="{BB962C8B-B14F-4D97-AF65-F5344CB8AC3E}">
        <p14:creationId xmlns:p14="http://schemas.microsoft.com/office/powerpoint/2010/main" val="2862493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Reflection Question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844041"/>
          </a:xfrm>
        </p:spPr>
        <p:txBody>
          <a:bodyPr/>
          <a:lstStyle/>
          <a:p>
            <a:r>
              <a:rPr lang="en-US" dirty="0"/>
              <a:t>Can you remember your house or apartment number from when you were 5 years old? What about your first cell phone number? If you can't, what type(s) of interference is this, or is it a memory error?</a:t>
            </a:r>
          </a:p>
        </p:txBody>
      </p:sp>
    </p:spTree>
    <p:extLst>
      <p:ext uri="{BB962C8B-B14F-4D97-AF65-F5344CB8AC3E}">
        <p14:creationId xmlns:p14="http://schemas.microsoft.com/office/powerpoint/2010/main" val="79675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is flexible and prone to errors, impacting the reliability of eyewitness testimony.</a:t>
            </a:r>
          </a:p>
          <a:p>
            <a:r>
              <a:rPr lang="en-US" dirty="0"/>
              <a:t>Forgetting can result from amnesia, encoding failures, and memory errors.</a:t>
            </a:r>
          </a:p>
          <a:p>
            <a:r>
              <a:rPr lang="en-US" dirty="0"/>
              <a:t>Schacter's seven memory errors and interference (proactive and retroactive) contribute to forgetting.</a:t>
            </a:r>
          </a:p>
          <a:p>
            <a:r>
              <a:rPr lang="en-US" dirty="0"/>
              <a:t>Understanding memory's limitations can help mitigate the effects of memory errors and improve memory reliability.</a:t>
            </a:r>
          </a:p>
        </p:txBody>
      </p:sp>
    </p:spTree>
    <p:extLst>
      <p:ext uri="{BB962C8B-B14F-4D97-AF65-F5344CB8AC3E}">
        <p14:creationId xmlns:p14="http://schemas.microsoft.com/office/powerpoint/2010/main" val="1180141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1000034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Amnesia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Amnesia</a:t>
            </a:r>
            <a:r>
              <a:rPr lang="en-US" dirty="0"/>
              <a:t>: loss of long-term memory resulting from disease, physical trauma, or psychological trauma</a:t>
            </a:r>
          </a:p>
          <a:p>
            <a:pPr lvl="1"/>
            <a:r>
              <a:rPr lang="en-US" dirty="0"/>
              <a:t>Two types: anterograde and retrograde</a:t>
            </a:r>
          </a:p>
          <a:p>
            <a:r>
              <a:rPr lang="en-US" u="sng" dirty="0"/>
              <a:t>Case study</a:t>
            </a:r>
            <a:r>
              <a:rPr lang="en-US" dirty="0"/>
              <a:t>: K. C.'s motorcycle incident and resulting severe amnesia</a:t>
            </a:r>
          </a:p>
          <a:p>
            <a:pPr lvl="1"/>
            <a:r>
              <a:rPr lang="en-US" dirty="0"/>
              <a:t>Studied by psychologist Endel Tulving (2002) and colleagues at the University of Toronto</a:t>
            </a:r>
          </a:p>
          <a:p>
            <a:pPr lvl="1"/>
            <a:r>
              <a:rPr lang="en-US" dirty="0"/>
              <a:t>Exhibited profound episodic amnesia, unable to recall any personal life events</a:t>
            </a:r>
          </a:p>
        </p:txBody>
      </p:sp>
    </p:spTree>
    <p:extLst>
      <p:ext uri="{BB962C8B-B14F-4D97-AF65-F5344CB8AC3E}">
        <p14:creationId xmlns:p14="http://schemas.microsoft.com/office/powerpoint/2010/main" val="364822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Anterograde Amnesia</a:t>
            </a:r>
          </a:p>
        </p:txBody>
      </p:sp>
      <p:pic>
        <p:nvPicPr>
          <p:cNvPr id="4" name="Content Placeholder 7" descr="A photo shows three trees shaped like human heads; Going from left to right, each tree loses leaves">
            <a:extLst>
              <a:ext uri="{FF2B5EF4-FFF2-40B4-BE49-F238E27FC236}">
                <a16:creationId xmlns:a16="http://schemas.microsoft.com/office/drawing/2014/main" id="{AEA774D9-4DC4-3C33-0F7E-77B6BBC08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" t="1235" r="6181"/>
          <a:stretch/>
        </p:blipFill>
        <p:spPr>
          <a:xfrm>
            <a:off x="255396" y="2209800"/>
            <a:ext cx="3214530" cy="1981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CB60C-1EC9-E0A9-6194-9BA60B67668C}"/>
              </a:ext>
            </a:extLst>
          </p:cNvPr>
          <p:cNvSpPr txBox="1"/>
          <p:nvPr/>
        </p:nvSpPr>
        <p:spPr>
          <a:xfrm>
            <a:off x="1549915" y="41910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219200"/>
            <a:ext cx="5257800" cy="457200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Commonly caused by brain trauma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Cannot remember new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remember information and events that happened prior to injury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Hippocampus usually affected (McLeod, 2011)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Inability to transfer information from short-term to long-term memory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Usually unable to form new episodic or semantic memories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Usually able to form new procedural memories (Bayley &amp; Squire, 2002)</a:t>
            </a:r>
          </a:p>
        </p:txBody>
      </p:sp>
    </p:spTree>
    <p:extLst>
      <p:ext uri="{BB962C8B-B14F-4D97-AF65-F5344CB8AC3E}">
        <p14:creationId xmlns:p14="http://schemas.microsoft.com/office/powerpoint/2010/main" val="380554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Retrograde Amnesia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Retrograde amnesia</a:t>
            </a:r>
            <a:r>
              <a:rPr lang="en-US" dirty="0"/>
              <a:t>: loss of memory for events that occurred prior to the trauma</a:t>
            </a:r>
          </a:p>
          <a:p>
            <a:pPr lvl="1"/>
            <a:r>
              <a:rPr lang="en-US" dirty="0"/>
              <a:t>Cannot remember some or all of past events</a:t>
            </a:r>
          </a:p>
          <a:p>
            <a:pPr lvl="1"/>
            <a:r>
              <a:rPr lang="en-US" dirty="0"/>
              <a:t>Difficulty remembering episodic memories</a:t>
            </a:r>
          </a:p>
          <a:p>
            <a:r>
              <a:rPr lang="en-US" dirty="0"/>
              <a:t>Utilized in movies as a plot device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</a:t>
            </a:r>
            <a:r>
              <a:rPr lang="en-US" i="1" dirty="0"/>
              <a:t>Garden of Lies</a:t>
            </a:r>
            <a:r>
              <a:rPr lang="en-US" dirty="0"/>
              <a:t> (1915), Jason Bourne films</a:t>
            </a:r>
            <a:endParaRPr lang="en-US" u="sng" dirty="0"/>
          </a:p>
          <a:p>
            <a:r>
              <a:rPr lang="en-US" u="sng" dirty="0"/>
              <a:t>Case study</a:t>
            </a:r>
            <a:r>
              <a:rPr lang="en-US" dirty="0"/>
              <a:t>: NFL player Scott Bolzan living with one of the most extreme cases</a:t>
            </a:r>
          </a:p>
          <a:p>
            <a:pPr lvl="1"/>
            <a:r>
              <a:rPr lang="en-US" dirty="0"/>
              <a:t>After head injury, lost 46 years of memories</a:t>
            </a:r>
          </a:p>
        </p:txBody>
      </p:sp>
    </p:spTree>
    <p:extLst>
      <p:ext uri="{BB962C8B-B14F-4D97-AF65-F5344CB8AC3E}">
        <p14:creationId xmlns:p14="http://schemas.microsoft.com/office/powerpoint/2010/main" val="197053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Anterograde Vs. Retrograde Amnesia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on memory retrieval:</a:t>
            </a:r>
          </a:p>
          <a:p>
            <a:pPr lvl="1"/>
            <a:r>
              <a:rPr lang="en-US" u="sng" dirty="0"/>
              <a:t>Anterograde</a:t>
            </a:r>
            <a:r>
              <a:rPr lang="en-US" dirty="0"/>
              <a:t>: can remember events prior to event that caused amnesia</a:t>
            </a:r>
          </a:p>
          <a:p>
            <a:pPr lvl="1"/>
            <a:r>
              <a:rPr lang="en-US" u="sng" dirty="0"/>
              <a:t>Retrograde</a:t>
            </a:r>
            <a:r>
              <a:rPr lang="en-US" dirty="0"/>
              <a:t>: cannot remember events prior to event that caused amnesia</a:t>
            </a:r>
          </a:p>
          <a:p>
            <a:r>
              <a:rPr lang="en-US" dirty="0"/>
              <a:t>Impact on memory formation: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Anterograde</a:t>
            </a:r>
            <a:r>
              <a:rPr lang="en-US" dirty="0">
                <a:solidFill>
                  <a:srgbClr val="2B7799"/>
                </a:solidFill>
              </a:rPr>
              <a:t>: </a:t>
            </a:r>
            <a:r>
              <a:rPr lang="en-US" dirty="0"/>
              <a:t>cannot form new episodic or semantic but can form new procedural memories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Retrograde</a:t>
            </a:r>
            <a:r>
              <a:rPr lang="en-US" dirty="0">
                <a:solidFill>
                  <a:srgbClr val="2B7799"/>
                </a:solidFill>
              </a:rPr>
              <a:t>: </a:t>
            </a:r>
            <a:r>
              <a:rPr lang="en-US" dirty="0"/>
              <a:t>can form new memories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39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2682241"/>
          </a:xfrm>
        </p:spPr>
        <p:txBody>
          <a:bodyPr/>
          <a:lstStyle/>
          <a:p>
            <a:r>
              <a:rPr lang="en-US" dirty="0"/>
              <a:t>In the movie </a:t>
            </a:r>
            <a:r>
              <a:rPr lang="en-US" i="1" dirty="0"/>
              <a:t>Eternal Sunshine of the Spotless Mind</a:t>
            </a:r>
            <a:r>
              <a:rPr lang="en-US" dirty="0"/>
              <a:t> (2004), Clementine and Joel go through a procedure that removes all memory of their relationship. If you could take a pill or undergo a procedure to erase memories from your past, would you choose to do so?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Memory Construction And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Construction</a:t>
            </a:r>
            <a:r>
              <a:rPr lang="en-US" dirty="0"/>
              <a:t>: formation of new memories</a:t>
            </a:r>
          </a:p>
          <a:p>
            <a:r>
              <a:rPr lang="en-US" b="1" dirty="0"/>
              <a:t>Reconstruction</a:t>
            </a:r>
            <a:r>
              <a:rPr lang="en-US" dirty="0"/>
              <a:t>: retrieving and potentially altering old memories</a:t>
            </a:r>
          </a:p>
          <a:p>
            <a:r>
              <a:rPr lang="en-US" dirty="0"/>
              <a:t>Memories easily modified when recalling past events</a:t>
            </a:r>
          </a:p>
          <a:p>
            <a:r>
              <a:rPr lang="en-US" dirty="0"/>
              <a:t>Can lead to distortions, which happens when we retrieve old memories and combine them with new ones (Roediger and DeSoto, in press)</a:t>
            </a:r>
          </a:p>
        </p:txBody>
      </p:sp>
    </p:spTree>
    <p:extLst>
      <p:ext uri="{BB962C8B-B14F-4D97-AF65-F5344CB8AC3E}">
        <p14:creationId xmlns:p14="http://schemas.microsoft.com/office/powerpoint/2010/main" val="87518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Suggestibility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8102F-0269-1934-76B1-4BE9DA9A18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2932" y="1295400"/>
            <a:ext cx="5257800" cy="4572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Suggestibility is the influence of external misinformation on the creation of false memories.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Highlights the vulnerability of memory to external suggestions and misinformation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Witnesses to crimes can be easily misled.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Washington, DC, sniper case where focus on a white van misled investigations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CABB3-AFC0-231C-2F8F-64C3111BD36F}"/>
              </a:ext>
            </a:extLst>
          </p:cNvPr>
          <p:cNvSpPr txBox="1"/>
          <p:nvPr/>
        </p:nvSpPr>
        <p:spPr>
          <a:xfrm>
            <a:off x="5993942" y="434376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82F58"/>
                </a:solidFill>
              </a:rPr>
              <a:t>Caption: Do you think you would remember a vehicle present at the scene of a crime?</a:t>
            </a:r>
          </a:p>
        </p:txBody>
      </p:sp>
      <p:pic>
        <p:nvPicPr>
          <p:cNvPr id="3" name="Content Placeholder 7" descr="A photograph of a white van">
            <a:extLst>
              <a:ext uri="{FF2B5EF4-FFF2-40B4-BE49-F238E27FC236}">
                <a16:creationId xmlns:a16="http://schemas.microsoft.com/office/drawing/2014/main" id="{B654FE01-7334-6333-B6BF-C61E9BE41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35"/>
          <a:stretch/>
        </p:blipFill>
        <p:spPr>
          <a:xfrm>
            <a:off x="5664758" y="2439768"/>
            <a:ext cx="3401568" cy="188976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6CE0A2-8D20-CFFD-A957-C5AA15EC1CF9}"/>
              </a:ext>
            </a:extLst>
          </p:cNvPr>
          <p:cNvSpPr txBox="1"/>
          <p:nvPr/>
        </p:nvSpPr>
        <p:spPr>
          <a:xfrm>
            <a:off x="7052796" y="224071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606630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1585</Words>
  <Application>Microsoft Office PowerPoint</Application>
  <PresentationFormat>On-screen Show (4:3)</PresentationFormat>
  <Paragraphs>154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7.3</vt:lpstr>
      <vt:lpstr>Problems With Memory</vt:lpstr>
      <vt:lpstr>Amnesia</vt:lpstr>
      <vt:lpstr>Anterograde Amnesia</vt:lpstr>
      <vt:lpstr>Retrograde Amnesia</vt:lpstr>
      <vt:lpstr>Anterograde Vs. Retrograde Amnesia</vt:lpstr>
      <vt:lpstr>Reflection Question1</vt:lpstr>
      <vt:lpstr>Memory Construction And Reconstruction</vt:lpstr>
      <vt:lpstr>Suggestibility</vt:lpstr>
      <vt:lpstr>Eyewitness Misidentification1</vt:lpstr>
      <vt:lpstr>Eyewitness Misidentification2</vt:lpstr>
      <vt:lpstr>Eyewitness Misidentification3</vt:lpstr>
      <vt:lpstr>Dig Deeper: Preserving Eyewitness Memory: the Elizabeth Smart Case</vt:lpstr>
      <vt:lpstr>The Misinformation Effect</vt:lpstr>
      <vt:lpstr>Group Activity</vt:lpstr>
      <vt:lpstr>Controversies Over Repressed And Recovered Memories</vt:lpstr>
      <vt:lpstr>The False Memory Debate</vt:lpstr>
      <vt:lpstr>Forgetting</vt:lpstr>
      <vt:lpstr>Encoding Failure</vt:lpstr>
      <vt:lpstr>Schachter's Sins Of Memory</vt:lpstr>
      <vt:lpstr>Ebbinghaus's Forgetting Cure</vt:lpstr>
      <vt:lpstr>Examples of Memory Errors1</vt:lpstr>
      <vt:lpstr>Examples of Memory Errors2</vt:lpstr>
      <vt:lpstr>Examples of Memory Errors3</vt:lpstr>
      <vt:lpstr>Interference</vt:lpstr>
      <vt:lpstr>Reflection Question2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7.3 Problems with Memory</dc:title>
  <dc:creator>Hawkes Learning</dc:creator>
  <cp:keywords>Psychology</cp:keywords>
  <cp:lastModifiedBy>Talissa Nahass</cp:lastModifiedBy>
  <cp:revision>189</cp:revision>
  <dcterms:created xsi:type="dcterms:W3CDTF">2013-04-26T14:43:13Z</dcterms:created>
  <dcterms:modified xsi:type="dcterms:W3CDTF">2024-07-23T21:04:40Z</dcterms:modified>
  <cp:category>Psychology</cp:category>
</cp:coreProperties>
</file>