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2"/>
  </p:notesMasterIdLst>
  <p:handoutMasterIdLst>
    <p:handoutMasterId r:id="rId23"/>
  </p:handoutMasterIdLst>
  <p:sldIdLst>
    <p:sldId id="272" r:id="rId3"/>
    <p:sldId id="273" r:id="rId4"/>
    <p:sldId id="274" r:id="rId5"/>
    <p:sldId id="275" r:id="rId6"/>
    <p:sldId id="270" r:id="rId7"/>
    <p:sldId id="277" r:id="rId8"/>
    <p:sldId id="282" r:id="rId9"/>
    <p:sldId id="278" r:id="rId10"/>
    <p:sldId id="283" r:id="rId11"/>
    <p:sldId id="279" r:id="rId12"/>
    <p:sldId id="268" r:id="rId13"/>
    <p:sldId id="280" r:id="rId14"/>
    <p:sldId id="288" r:id="rId15"/>
    <p:sldId id="284" r:id="rId16"/>
    <p:sldId id="285" r:id="rId17"/>
    <p:sldId id="286" r:id="rId18"/>
    <p:sldId id="287" r:id="rId19"/>
    <p:sldId id="281" r:id="rId20"/>
    <p:sldId id="318" r:id="rId21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F58"/>
    <a:srgbClr val="2B7799"/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97" autoAdjust="0"/>
    <p:restoredTop sz="86410" autoAdjust="0"/>
  </p:normalViewPr>
  <p:slideViewPr>
    <p:cSldViewPr>
      <p:cViewPr varScale="1">
        <p:scale>
          <a:sx n="95" d="100"/>
          <a:sy n="95" d="100"/>
        </p:scale>
        <p:origin x="158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2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8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572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D8DEB0F2-772C-0689-3E64-2BAA2532AD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36" y="419857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45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60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1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91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9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69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57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  <a:lvl2pPr>
              <a:defRPr>
                <a:solidFill>
                  <a:srgbClr val="2B7799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insert 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69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43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94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51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51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8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7.4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Ways to Enhance Memory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Expressive writing boosts short-term memory capacity (Fartoukh &amp; Chanquoy, 2020).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Yogo &amp; Fujihara (2008) study where participants wrote for 20-minute intervals a few times a month</a:t>
            </a:r>
          </a:p>
          <a:p>
            <a:pPr lvl="2"/>
            <a:r>
              <a:rPr lang="en-US" dirty="0">
                <a:solidFill>
                  <a:srgbClr val="182F58"/>
                </a:solidFill>
              </a:rPr>
              <a:t>Increased short-term memory after 5 weeks, but only for participants who wrote about traumatic events</a:t>
            </a:r>
          </a:p>
          <a:p>
            <a:r>
              <a:rPr lang="en-US" dirty="0"/>
              <a:t>Saying words aloud or mouthing increases distinctiveness and memory </a:t>
            </a:r>
            <a:r>
              <a:rPr lang="fr-FR" dirty="0"/>
              <a:t>(MacLeod et al., 2010; Zhou &amp; MacLeod, 2021).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617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D6AE-0B98-8803-5EA0-9861798A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Group Activity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08272-FE29-99EF-9D2C-7651D849C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463040"/>
          </a:xfrm>
        </p:spPr>
        <p:txBody>
          <a:bodyPr/>
          <a:lstStyle/>
          <a:p>
            <a:r>
              <a:rPr lang="en-US" dirty="0"/>
              <a:t>In a small group, brainstorm possible reasons that writing about traumatic experiences may improve memory.</a:t>
            </a:r>
          </a:p>
        </p:txBody>
      </p:sp>
    </p:spTree>
    <p:extLst>
      <p:ext uri="{BB962C8B-B14F-4D97-AF65-F5344CB8AC3E}">
        <p14:creationId xmlns:p14="http://schemas.microsoft.com/office/powerpoint/2010/main" val="2069639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to Study Effectively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Elaborative rehearsal</a:t>
            </a:r>
            <a:r>
              <a:rPr lang="en-US" dirty="0"/>
              <a:t>: process more deeply, make meaningful links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Craik and Lockhart (1972) proposed the theory: </a:t>
            </a:r>
            <a:r>
              <a:rPr lang="en-US" b="1" dirty="0">
                <a:solidFill>
                  <a:srgbClr val="2B7799"/>
                </a:solidFill>
              </a:rPr>
              <a:t>levels of processing</a:t>
            </a:r>
            <a:endParaRPr lang="en-US" dirty="0">
              <a:solidFill>
                <a:srgbClr val="2B77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Self-reference effect</a:t>
            </a:r>
            <a:r>
              <a:rPr lang="en-US" dirty="0"/>
              <a:t>: make material personally meaningful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</a:t>
            </a:r>
            <a:r>
              <a:rPr lang="en-US" dirty="0">
                <a:solidFill>
                  <a:srgbClr val="2B7799"/>
                </a:solidFill>
              </a:rPr>
              <a:t>: rewrite in your own words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Don't forget the learning curve</a:t>
            </a:r>
            <a:r>
              <a:rPr lang="en-US" dirty="0"/>
              <a:t>: overlearn to prevent storage decay</a:t>
            </a:r>
          </a:p>
        </p:txBody>
      </p:sp>
      <p:pic>
        <p:nvPicPr>
          <p:cNvPr id="4" name="Content Placeholder 7" descr="A photograph shows students studying.">
            <a:extLst>
              <a:ext uri="{FF2B5EF4-FFF2-40B4-BE49-F238E27FC236}">
                <a16:creationId xmlns:a16="http://schemas.microsoft.com/office/drawing/2014/main" id="{E38D150E-079D-E793-1E48-8544F38F94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4" t="1235" r="20370"/>
          <a:stretch/>
        </p:blipFill>
        <p:spPr>
          <a:xfrm>
            <a:off x="5486400" y="1828800"/>
            <a:ext cx="3318510" cy="306324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E3219B-504C-CA81-3080-9E6156B8792E}"/>
              </a:ext>
            </a:extLst>
          </p:cNvPr>
          <p:cNvSpPr txBox="1"/>
          <p:nvPr/>
        </p:nvSpPr>
        <p:spPr>
          <a:xfrm>
            <a:off x="7010400" y="489204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5</a:t>
            </a:r>
          </a:p>
        </p:txBody>
      </p:sp>
    </p:spTree>
    <p:extLst>
      <p:ext uri="{BB962C8B-B14F-4D97-AF65-F5344CB8AC3E}">
        <p14:creationId xmlns:p14="http://schemas.microsoft.com/office/powerpoint/2010/main" val="1628959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D6AE-0B98-8803-5EA0-9861798A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Group Activity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08272-FE29-99EF-9D2C-7651D849C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463040"/>
          </a:xfrm>
        </p:spPr>
        <p:txBody>
          <a:bodyPr/>
          <a:lstStyle/>
          <a:p>
            <a:r>
              <a:rPr lang="en-US" dirty="0"/>
              <a:t>As a group, brainstorm a few psychology terms and some associations you can make to help you process their meanings.</a:t>
            </a:r>
          </a:p>
        </p:txBody>
      </p:sp>
    </p:spTree>
    <p:extLst>
      <p:ext uri="{BB962C8B-B14F-4D97-AF65-F5344CB8AC3E}">
        <p14:creationId xmlns:p14="http://schemas.microsoft.com/office/powerpoint/2010/main" val="2542436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to Study Effectively</a:t>
            </a:r>
            <a:r>
              <a:rPr lang="en-US" b="1" baseline="-25000" dirty="0"/>
              <a:t>2</a:t>
            </a:r>
          </a:p>
        </p:txBody>
      </p:sp>
      <p:pic>
        <p:nvPicPr>
          <p:cNvPr id="3" name="Content Placeholder 7" descr="A graphic showing some rehearsal techniques.">
            <a:extLst>
              <a:ext uri="{FF2B5EF4-FFF2-40B4-BE49-F238E27FC236}">
                <a16:creationId xmlns:a16="http://schemas.microsoft.com/office/drawing/2014/main" id="{5922FE6E-3451-E88B-3A1D-F8770E5CA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25" r="20000"/>
          <a:stretch/>
        </p:blipFill>
        <p:spPr>
          <a:xfrm>
            <a:off x="336387" y="1958181"/>
            <a:ext cx="3235802" cy="2941638"/>
          </a:xfr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5D243D-8359-130A-EA72-D0815EB5E33A}"/>
              </a:ext>
            </a:extLst>
          </p:cNvPr>
          <p:cNvSpPr txBox="1"/>
          <p:nvPr/>
        </p:nvSpPr>
        <p:spPr>
          <a:xfrm>
            <a:off x="1641542" y="4899819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FA95A-468A-6E0D-DAA1-E4DCCE1D6DD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Rehearse, rehearse, rehearse</a:t>
            </a:r>
            <a:r>
              <a:rPr lang="en-US" dirty="0"/>
              <a:t>: review over time in spaced out, organized study sessions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Be aware of interference</a:t>
            </a:r>
            <a:r>
              <a:rPr lang="en-US" dirty="0"/>
              <a:t>: minimize interference from distractions during study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Keep moving</a:t>
            </a:r>
            <a:r>
              <a:rPr lang="en-US" dirty="0"/>
              <a:t>: exercise to promote neurogenesis in hippocampus for memory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Get enough sleep</a:t>
            </a:r>
            <a:r>
              <a:rPr lang="en-US" dirty="0"/>
              <a:t>: for consolidation of memories </a:t>
            </a:r>
            <a:r>
              <a:rPr lang="da-DK" dirty="0"/>
              <a:t>(Abel &amp; Bäuml, 2013; Klinzing et al., 2019)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Make use of mnemonic devices</a:t>
            </a:r>
            <a:r>
              <a:rPr lang="en-US" dirty="0"/>
              <a:t>: acronyms, acrostics, jingles</a:t>
            </a:r>
          </a:p>
        </p:txBody>
      </p:sp>
    </p:spTree>
    <p:extLst>
      <p:ext uri="{BB962C8B-B14F-4D97-AF65-F5344CB8AC3E}">
        <p14:creationId xmlns:p14="http://schemas.microsoft.com/office/powerpoint/2010/main" val="554255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Acronyms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69164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u="sng" dirty="0"/>
              <a:t>Example</a:t>
            </a:r>
            <a:r>
              <a:rPr lang="en-US" dirty="0"/>
              <a:t>: recalling the five Great Lakes</a:t>
            </a:r>
          </a:p>
          <a:p>
            <a:pPr lvl="1"/>
            <a:r>
              <a:rPr lang="en-US" dirty="0"/>
              <a:t>HOMES: Huron, Ontario, Michigan, Erie, and Superior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D42B8D-134D-2FAD-270A-62B42C6A1A05}"/>
              </a:ext>
            </a:extLst>
          </p:cNvPr>
          <p:cNvSpPr txBox="1"/>
          <p:nvPr/>
        </p:nvSpPr>
        <p:spPr>
          <a:xfrm>
            <a:off x="4259254" y="3139439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7</a:t>
            </a:r>
          </a:p>
        </p:txBody>
      </p:sp>
      <p:pic>
        <p:nvPicPr>
          <p:cNvPr id="6" name="Content Placeholder 7" descr="A graphic describes acronym as a 'word formed by first letter of each word you want to remember'">
            <a:extLst>
              <a:ext uri="{FF2B5EF4-FFF2-40B4-BE49-F238E27FC236}">
                <a16:creationId xmlns:a16="http://schemas.microsoft.com/office/drawing/2014/main" id="{852FE9BC-588C-1CE9-BF00-92B277127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47" b="36319"/>
          <a:stretch/>
        </p:blipFill>
        <p:spPr>
          <a:xfrm>
            <a:off x="1320800" y="3368041"/>
            <a:ext cx="6502400" cy="103632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FCE7CC-7610-E824-548B-D7BA4A2C762F}"/>
              </a:ext>
            </a:extLst>
          </p:cNvPr>
          <p:cNvSpPr txBox="1"/>
          <p:nvPr/>
        </p:nvSpPr>
        <p:spPr>
          <a:xfrm>
            <a:off x="2209800" y="4572000"/>
            <a:ext cx="494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82F58"/>
                </a:solidFill>
              </a:rPr>
              <a:t>Caption: Acronyms are formed by using the first letter in each word you are trying to remember.</a:t>
            </a:r>
          </a:p>
        </p:txBody>
      </p:sp>
    </p:spTree>
    <p:extLst>
      <p:ext uri="{BB962C8B-B14F-4D97-AF65-F5344CB8AC3E}">
        <p14:creationId xmlns:p14="http://schemas.microsoft.com/office/powerpoint/2010/main" val="3817942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Acrostics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207264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u="sng" dirty="0"/>
              <a:t>Example</a:t>
            </a:r>
            <a:r>
              <a:rPr lang="en-US" dirty="0"/>
              <a:t>: remembering the order of operations</a:t>
            </a:r>
          </a:p>
          <a:p>
            <a:pPr lvl="1"/>
            <a:r>
              <a:rPr lang="en-US" dirty="0"/>
              <a:t>Please Excuse My Dear Aunt Sally: </a:t>
            </a:r>
            <a:r>
              <a:rPr lang="en-US" b="1" dirty="0"/>
              <a:t>P</a:t>
            </a:r>
            <a:r>
              <a:rPr lang="en-US" dirty="0"/>
              <a:t>arentheses, </a:t>
            </a:r>
            <a:r>
              <a:rPr lang="en-US" b="1" dirty="0"/>
              <a:t>E</a:t>
            </a:r>
            <a:r>
              <a:rPr lang="en-US" dirty="0"/>
              <a:t>xponents, </a:t>
            </a:r>
            <a:r>
              <a:rPr lang="en-US" b="1" dirty="0"/>
              <a:t>M</a:t>
            </a:r>
            <a:r>
              <a:rPr lang="en-US" dirty="0"/>
              <a:t>ultiplication, </a:t>
            </a:r>
            <a:r>
              <a:rPr lang="en-US" b="1" dirty="0"/>
              <a:t>D</a:t>
            </a:r>
            <a:r>
              <a:rPr lang="en-US" dirty="0"/>
              <a:t>ivision, </a:t>
            </a:r>
            <a:r>
              <a:rPr lang="en-US" b="1" dirty="0"/>
              <a:t>A</a:t>
            </a:r>
            <a:r>
              <a:rPr lang="en-US" dirty="0"/>
              <a:t>ddition, </a:t>
            </a:r>
            <a:r>
              <a:rPr lang="en-US" b="1" dirty="0"/>
              <a:t>S</a:t>
            </a:r>
            <a:r>
              <a:rPr lang="en-US" dirty="0"/>
              <a:t>ubtraction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FF2287-497B-2D55-F137-1F87C1EC5799}"/>
              </a:ext>
            </a:extLst>
          </p:cNvPr>
          <p:cNvSpPr txBox="1"/>
          <p:nvPr/>
        </p:nvSpPr>
        <p:spPr>
          <a:xfrm>
            <a:off x="4343400" y="3422049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8</a:t>
            </a:r>
          </a:p>
        </p:txBody>
      </p:sp>
      <p:pic>
        <p:nvPicPr>
          <p:cNvPr id="6" name="Content Placeholder 7" descr="A graphic describes an acrostic as a 'a phrase of the first letters of all the words you want to remember.'">
            <a:extLst>
              <a:ext uri="{FF2B5EF4-FFF2-40B4-BE49-F238E27FC236}">
                <a16:creationId xmlns:a16="http://schemas.microsoft.com/office/drawing/2014/main" id="{35C452DF-B805-A25F-4ED3-810246542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014" b="34652"/>
          <a:stretch/>
        </p:blipFill>
        <p:spPr>
          <a:xfrm>
            <a:off x="1473200" y="3539029"/>
            <a:ext cx="6197600" cy="116205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FCE7CC-7610-E824-548B-D7BA4A2C762F}"/>
              </a:ext>
            </a:extLst>
          </p:cNvPr>
          <p:cNvSpPr txBox="1"/>
          <p:nvPr/>
        </p:nvSpPr>
        <p:spPr>
          <a:xfrm>
            <a:off x="2465396" y="4701080"/>
            <a:ext cx="438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82F58"/>
                </a:solidFill>
              </a:rPr>
              <a:t>Caption: An acrostic is like an acronym, but it uses a phrase instead of a single word.</a:t>
            </a:r>
          </a:p>
        </p:txBody>
      </p:sp>
    </p:spTree>
    <p:extLst>
      <p:ext uri="{BB962C8B-B14F-4D97-AF65-F5344CB8AC3E}">
        <p14:creationId xmlns:p14="http://schemas.microsoft.com/office/powerpoint/2010/main" val="3361719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Jingles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38684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u="sng" dirty="0"/>
              <a:t>Example</a:t>
            </a:r>
            <a:r>
              <a:rPr lang="en-US" dirty="0"/>
              <a:t>: remembering grammar rules</a:t>
            </a:r>
          </a:p>
          <a:p>
            <a:pPr lvl="1"/>
            <a:r>
              <a:rPr lang="en-US" dirty="0"/>
              <a:t>I before e, except after 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B14655-CE1B-36BC-87A3-5716D80A29FE}"/>
              </a:ext>
            </a:extLst>
          </p:cNvPr>
          <p:cNvSpPr txBox="1"/>
          <p:nvPr/>
        </p:nvSpPr>
        <p:spPr>
          <a:xfrm>
            <a:off x="4297354" y="3175084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9</a:t>
            </a:r>
          </a:p>
        </p:txBody>
      </p:sp>
      <p:pic>
        <p:nvPicPr>
          <p:cNvPr id="6" name="Content Placeholder 7" descr="A graphic describes a jingle as 'rhyming tunes that contain key words related to the concept.'">
            <a:extLst>
              <a:ext uri="{FF2B5EF4-FFF2-40B4-BE49-F238E27FC236}">
                <a16:creationId xmlns:a16="http://schemas.microsoft.com/office/drawing/2014/main" id="{7BBA45C4-7B40-F30E-7F5D-AC44F5C3A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47" b="35320"/>
          <a:stretch/>
        </p:blipFill>
        <p:spPr>
          <a:xfrm>
            <a:off x="1397000" y="3299013"/>
            <a:ext cx="6350000" cy="108346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FCE7CC-7610-E824-548B-D7BA4A2C762F}"/>
              </a:ext>
            </a:extLst>
          </p:cNvPr>
          <p:cNvSpPr txBox="1"/>
          <p:nvPr/>
        </p:nvSpPr>
        <p:spPr>
          <a:xfrm>
            <a:off x="2057400" y="4356524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82F58"/>
                </a:solidFill>
              </a:rPr>
              <a:t>Caption: Jingles are a common advertising technique that get you to remember the product long after you are first exposed to it.</a:t>
            </a:r>
          </a:p>
        </p:txBody>
      </p:sp>
    </p:spTree>
    <p:extLst>
      <p:ext uri="{BB962C8B-B14F-4D97-AF65-F5344CB8AC3E}">
        <p14:creationId xmlns:p14="http://schemas.microsoft.com/office/powerpoint/2010/main" val="348628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Strategies like mnemonic devices, rehearsal, self-referencing, and adequate sleep can combat memory failures.</a:t>
            </a:r>
          </a:p>
          <a:p>
            <a:r>
              <a:rPr lang="en-US" dirty="0"/>
              <a:t>These techniques are also effective in enhancing study habits and improving overall memory retention.</a:t>
            </a:r>
          </a:p>
        </p:txBody>
      </p:sp>
    </p:spTree>
    <p:extLst>
      <p:ext uri="{BB962C8B-B14F-4D97-AF65-F5344CB8AC3E}">
        <p14:creationId xmlns:p14="http://schemas.microsoft.com/office/powerpoint/2010/main" val="1053706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52600" y="-994172"/>
            <a:ext cx="5915025" cy="99417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Ways To Enhance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158240"/>
          </a:xfrm>
        </p:spPr>
        <p:txBody>
          <a:bodyPr>
            <a:normAutofit/>
          </a:bodyPr>
          <a:lstStyle/>
          <a:p>
            <a:r>
              <a:rPr lang="en-US" dirty="0"/>
              <a:t>Many people experience memory failures and seek to improve their memory.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6DD8B7-BB6E-E109-1AFD-D263029788D5}"/>
              </a:ext>
            </a:extLst>
          </p:cNvPr>
          <p:cNvSpPr txBox="1"/>
          <p:nvPr/>
        </p:nvSpPr>
        <p:spPr>
          <a:xfrm>
            <a:off x="4259253" y="2252872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</a:t>
            </a:r>
          </a:p>
        </p:txBody>
      </p:sp>
      <p:pic>
        <p:nvPicPr>
          <p:cNvPr id="6" name="Content Placeholder 7" descr="A photograph shows a man inserting a memory card into a slit in his temple.">
            <a:extLst>
              <a:ext uri="{FF2B5EF4-FFF2-40B4-BE49-F238E27FC236}">
                <a16:creationId xmlns:a16="http://schemas.microsoft.com/office/drawing/2014/main" id="{983DE99A-4527-288D-FE30-C41A2D6A3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5" t="1235" r="10185"/>
          <a:stretch/>
        </p:blipFill>
        <p:spPr>
          <a:xfrm>
            <a:off x="2454731" y="2455872"/>
            <a:ext cx="4234537" cy="295432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3ABC4E-E875-B27A-3FD6-94403F498712}"/>
              </a:ext>
            </a:extLst>
          </p:cNvPr>
          <p:cNvSpPr txBox="1"/>
          <p:nvPr/>
        </p:nvSpPr>
        <p:spPr>
          <a:xfrm>
            <a:off x="2590800" y="54102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82F58"/>
                </a:solidFill>
              </a:rPr>
              <a:t>Caption: Do you ever wish you could save a hard drive of information to store in your memory?</a:t>
            </a:r>
          </a:p>
        </p:txBody>
      </p:sp>
    </p:spTree>
    <p:extLst>
      <p:ext uri="{BB962C8B-B14F-4D97-AF65-F5344CB8AC3E}">
        <p14:creationId xmlns:p14="http://schemas.microsoft.com/office/powerpoint/2010/main" val="211473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Memory-Enhancing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3810000" cy="387096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Memory-enhancing strategies</a:t>
            </a:r>
            <a:r>
              <a:rPr lang="en-US" dirty="0"/>
              <a:t>: help to move information from short-term memory to long-term memory</a:t>
            </a:r>
          </a:p>
        </p:txBody>
      </p:sp>
      <p:pic>
        <p:nvPicPr>
          <p:cNvPr id="4" name="Content Placeholder 7" descr="A graphic showing five memory-enhancing strategies">
            <a:extLst>
              <a:ext uri="{FF2B5EF4-FFF2-40B4-BE49-F238E27FC236}">
                <a16:creationId xmlns:a16="http://schemas.microsoft.com/office/drawing/2014/main" id="{BF4F6044-5BD7-2A7F-BE0B-C754D9A77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13" r="15313"/>
          <a:stretch/>
        </p:blipFill>
        <p:spPr>
          <a:xfrm>
            <a:off x="4755230" y="1820862"/>
            <a:ext cx="3966739" cy="321627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9804D9-84CF-0D4E-B370-8BF3F3CB766C}"/>
              </a:ext>
            </a:extLst>
          </p:cNvPr>
          <p:cNvSpPr txBox="1"/>
          <p:nvPr/>
        </p:nvSpPr>
        <p:spPr>
          <a:xfrm>
            <a:off x="6553200" y="5037137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2</a:t>
            </a:r>
          </a:p>
        </p:txBody>
      </p:sp>
    </p:spTree>
    <p:extLst>
      <p:ext uri="{BB962C8B-B14F-4D97-AF65-F5344CB8AC3E}">
        <p14:creationId xmlns:p14="http://schemas.microsoft.com/office/powerpoint/2010/main" val="251693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Rehearsal &amp; Chunking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Rehearsal</a:t>
            </a:r>
            <a:r>
              <a:rPr lang="en-US" dirty="0"/>
              <a:t>: conscious repetition of information to be remembered (Craik &amp; Watkins, 1973)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</a:t>
            </a:r>
            <a:r>
              <a:rPr lang="en-US" dirty="0">
                <a:solidFill>
                  <a:srgbClr val="2B7799"/>
                </a:solidFill>
              </a:rPr>
              <a:t>: memorizing multiplication tables</a:t>
            </a:r>
          </a:p>
          <a:p>
            <a:r>
              <a:rPr lang="en-US" b="1" dirty="0"/>
              <a:t>Chunking</a:t>
            </a:r>
            <a:r>
              <a:rPr lang="en-US" dirty="0"/>
              <a:t>: organizing information into manageable units or chunks (Bodie et al., 2006)</a:t>
            </a:r>
          </a:p>
          <a:p>
            <a:pPr lvl="1"/>
            <a:r>
              <a:rPr lang="en-US" dirty="0"/>
              <a:t>Useful for remembering dates, ID numbers, phone numbers</a:t>
            </a:r>
          </a:p>
        </p:txBody>
      </p:sp>
    </p:spTree>
    <p:extLst>
      <p:ext uri="{BB962C8B-B14F-4D97-AF65-F5344CB8AC3E}">
        <p14:creationId xmlns:p14="http://schemas.microsoft.com/office/powerpoint/2010/main" val="2145471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463041"/>
          </a:xfrm>
        </p:spPr>
        <p:txBody>
          <a:bodyPr/>
          <a:lstStyle/>
          <a:p>
            <a:r>
              <a:rPr lang="en-US" dirty="0"/>
              <a:t>Think of a time when you used chunking to remember information. Why do you suppose chunking works as a memory aid?</a:t>
            </a:r>
          </a:p>
        </p:txBody>
      </p:sp>
    </p:spTree>
    <p:extLst>
      <p:ext uri="{BB962C8B-B14F-4D97-AF65-F5344CB8AC3E}">
        <p14:creationId xmlns:p14="http://schemas.microsoft.com/office/powerpoint/2010/main" val="3029162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Elaborative Rehearsal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Elaborative rehearsal</a:t>
            </a:r>
            <a:r>
              <a:rPr lang="en-US" dirty="0"/>
              <a:t>: thinking about the meaning of new information and relating it to existing knowledge (Tigner, 1999)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remembering an area code and connecting it to a person who lives there</a:t>
            </a:r>
          </a:p>
          <a:p>
            <a:r>
              <a:rPr lang="en-US" dirty="0"/>
              <a:t>Helps embed new information into long-term memory by creating meaningful connections</a:t>
            </a:r>
          </a:p>
        </p:txBody>
      </p:sp>
    </p:spTree>
    <p:extLst>
      <p:ext uri="{BB962C8B-B14F-4D97-AF65-F5344CB8AC3E}">
        <p14:creationId xmlns:p14="http://schemas.microsoft.com/office/powerpoint/2010/main" val="1749333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Mnemonic Devices</a:t>
            </a:r>
            <a:r>
              <a:rPr lang="en-US" b="1" baseline="-25000" dirty="0"/>
              <a:t>1</a:t>
            </a:r>
          </a:p>
        </p:txBody>
      </p:sp>
      <p:pic>
        <p:nvPicPr>
          <p:cNvPr id="3" name="Content Placeholder 7" descr="A graphic shows the four items you can use mnemonic devices for: parts of a system, steps, stages, and phrases.">
            <a:extLst>
              <a:ext uri="{FF2B5EF4-FFF2-40B4-BE49-F238E27FC236}">
                <a16:creationId xmlns:a16="http://schemas.microsoft.com/office/drawing/2014/main" id="{A39CA810-527F-D8C7-49B1-7F61D605A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875" r="23750"/>
          <a:stretch/>
        </p:blipFill>
        <p:spPr>
          <a:xfrm>
            <a:off x="457200" y="1498684"/>
            <a:ext cx="3477366" cy="3597275"/>
          </a:xfr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30CA9-40A0-DA5B-9E86-E2A59D41B173}"/>
              </a:ext>
            </a:extLst>
          </p:cNvPr>
          <p:cNvSpPr txBox="1"/>
          <p:nvPr/>
        </p:nvSpPr>
        <p:spPr>
          <a:xfrm>
            <a:off x="1905000" y="5095959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2458E1-38FF-631D-CC48-5DA28F07A18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267200" y="1752600"/>
            <a:ext cx="4419600" cy="40995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Mnemonic devices</a:t>
            </a:r>
            <a:r>
              <a:rPr lang="en-US" dirty="0"/>
              <a:t>: aids that help organize information for encoding (Figure 3)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Examples</a:t>
            </a:r>
            <a:r>
              <a:rPr lang="en-US" dirty="0">
                <a:solidFill>
                  <a:srgbClr val="2B7799"/>
                </a:solidFill>
              </a:rPr>
              <a:t>: acronyms, vivid associations</a:t>
            </a:r>
          </a:p>
        </p:txBody>
      </p:sp>
    </p:spTree>
    <p:extLst>
      <p:ext uri="{BB962C8B-B14F-4D97-AF65-F5344CB8AC3E}">
        <p14:creationId xmlns:p14="http://schemas.microsoft.com/office/powerpoint/2010/main" val="500279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Mnemonic Devices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4267200" cy="3733800"/>
          </a:xfrm>
        </p:spPr>
        <p:txBody>
          <a:bodyPr>
            <a:normAutofit/>
          </a:bodyPr>
          <a:lstStyle/>
          <a:p>
            <a:r>
              <a:rPr lang="en-US" dirty="0"/>
              <a:t>Can help you remember someone's name, a mathematical formula, etc.</a:t>
            </a:r>
          </a:p>
          <a:p>
            <a:r>
              <a:rPr lang="en-US" dirty="0"/>
              <a:t>More vivid/unusual mnemonics easier to remember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22156-239F-12CD-CB93-892F79795CFE}"/>
              </a:ext>
            </a:extLst>
          </p:cNvPr>
          <p:cNvSpPr txBox="1"/>
          <p:nvPr/>
        </p:nvSpPr>
        <p:spPr>
          <a:xfrm>
            <a:off x="5067595" y="4349844"/>
            <a:ext cx="3810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182F58"/>
                </a:solidFill>
              </a:rPr>
              <a:t>Caption: Mnemonic devices like this one can help us remember how to recognize and respond to emergencies. FAST is used to help a person having a stroke. It stands for "face drooping," "arm weakness," "speech difficulties," and "time to call emergency services."</a:t>
            </a:r>
          </a:p>
        </p:txBody>
      </p:sp>
      <p:pic>
        <p:nvPicPr>
          <p:cNvPr id="6" name="Content Placeholder 7" descr="A photograph shows four die that spell out the word 'FAST.'">
            <a:extLst>
              <a:ext uri="{FF2B5EF4-FFF2-40B4-BE49-F238E27FC236}">
                <a16:creationId xmlns:a16="http://schemas.microsoft.com/office/drawing/2014/main" id="{4C9D64DE-684C-E569-C2E6-1D7B22697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595" y="2294562"/>
            <a:ext cx="3643489" cy="2049463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9A8FDB-4F88-6402-0DB5-04AF4F7977A9}"/>
              </a:ext>
            </a:extLst>
          </p:cNvPr>
          <p:cNvSpPr txBox="1"/>
          <p:nvPr/>
        </p:nvSpPr>
        <p:spPr>
          <a:xfrm>
            <a:off x="6553200" y="223159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4</a:t>
            </a:r>
          </a:p>
        </p:txBody>
      </p:sp>
    </p:spTree>
    <p:extLst>
      <p:ext uri="{BB962C8B-B14F-4D97-AF65-F5344CB8AC3E}">
        <p14:creationId xmlns:p14="http://schemas.microsoft.com/office/powerpoint/2010/main" val="152657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aseline="-25000" dirty="0"/>
              <a:t>2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463041"/>
          </a:xfrm>
        </p:spPr>
        <p:txBody>
          <a:bodyPr/>
          <a:lstStyle/>
          <a:p>
            <a:r>
              <a:rPr lang="en-US" dirty="0"/>
              <a:t>How can you apply the concepts of elaborative rehearsal, chunking, and mnemonic devices to learning psychology?</a:t>
            </a:r>
          </a:p>
        </p:txBody>
      </p:sp>
    </p:spTree>
    <p:extLst>
      <p:ext uri="{BB962C8B-B14F-4D97-AF65-F5344CB8AC3E}">
        <p14:creationId xmlns:p14="http://schemas.microsoft.com/office/powerpoint/2010/main" val="2983660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</TotalTime>
  <Words>722</Words>
  <Application>Microsoft Office PowerPoint</Application>
  <PresentationFormat>On-screen Show (4:3)</PresentationFormat>
  <Paragraphs>75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Century Gothic</vt:lpstr>
      <vt:lpstr>Aptos Display</vt:lpstr>
      <vt:lpstr>Arial</vt:lpstr>
      <vt:lpstr>Calibri</vt:lpstr>
      <vt:lpstr>Office Theme</vt:lpstr>
      <vt:lpstr>1_Office Theme</vt:lpstr>
      <vt:lpstr>Lesson 7.4</vt:lpstr>
      <vt:lpstr>Ways To Enhance Memory</vt:lpstr>
      <vt:lpstr>Memory-Enhancing Strategies</vt:lpstr>
      <vt:lpstr>Rehearsal &amp; Chunking</vt:lpstr>
      <vt:lpstr>Reflection Question1</vt:lpstr>
      <vt:lpstr>Elaborative Rehearsal</vt:lpstr>
      <vt:lpstr>Mnemonic Devices1</vt:lpstr>
      <vt:lpstr>Mnemonic Devices2</vt:lpstr>
      <vt:lpstr>Reflection Question2</vt:lpstr>
      <vt:lpstr>Other Strategies</vt:lpstr>
      <vt:lpstr>Group Activity1</vt:lpstr>
      <vt:lpstr>How to Study Effectively1</vt:lpstr>
      <vt:lpstr>Group Activity2</vt:lpstr>
      <vt:lpstr>How to Study Effectively2</vt:lpstr>
      <vt:lpstr>Acronyms</vt:lpstr>
      <vt:lpstr>Acrostics</vt:lpstr>
      <vt:lpstr>Jingles</vt:lpstr>
      <vt:lpstr>Summary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7.4 Ways to Enhance Memory</dc:title>
  <dc:creator>Hawkes Learning</dc:creator>
  <cp:keywords>Psychology</cp:keywords>
  <cp:lastModifiedBy>Talissa Nahass</cp:lastModifiedBy>
  <cp:revision>183</cp:revision>
  <dcterms:created xsi:type="dcterms:W3CDTF">2013-04-26T14:43:13Z</dcterms:created>
  <dcterms:modified xsi:type="dcterms:W3CDTF">2024-07-18T15:27:55Z</dcterms:modified>
  <cp:category>Psychology</cp:category>
</cp:coreProperties>
</file>