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33"/>
  </p:notesMasterIdLst>
  <p:handoutMasterIdLst>
    <p:handoutMasterId r:id="rId34"/>
  </p:handoutMasterIdLst>
  <p:sldIdLst>
    <p:sldId id="272" r:id="rId3"/>
    <p:sldId id="273" r:id="rId4"/>
    <p:sldId id="267" r:id="rId5"/>
    <p:sldId id="274" r:id="rId6"/>
    <p:sldId id="277" r:id="rId7"/>
    <p:sldId id="275" r:id="rId8"/>
    <p:sldId id="276" r:id="rId9"/>
    <p:sldId id="270" r:id="rId10"/>
    <p:sldId id="279" r:id="rId11"/>
    <p:sldId id="297" r:id="rId12"/>
    <p:sldId id="280" r:id="rId13"/>
    <p:sldId id="278" r:id="rId14"/>
    <p:sldId id="281" r:id="rId15"/>
    <p:sldId id="282" r:id="rId16"/>
    <p:sldId id="298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1" r:id="rId25"/>
    <p:sldId id="290" r:id="rId26"/>
    <p:sldId id="293" r:id="rId27"/>
    <p:sldId id="294" r:id="rId28"/>
    <p:sldId id="292" r:id="rId29"/>
    <p:sldId id="299" r:id="rId30"/>
    <p:sldId id="296" r:id="rId31"/>
    <p:sldId id="318" r:id="rId32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B7799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10" autoAdjust="0"/>
  </p:normalViewPr>
  <p:slideViewPr>
    <p:cSldViewPr>
      <p:cViewPr varScale="1">
        <p:scale>
          <a:sx n="52" d="100"/>
          <a:sy n="52" d="100"/>
        </p:scale>
        <p:origin x="10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EF35065E-1085-8C58-8588-5DE188E2F5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62" y="297219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89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44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62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75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70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67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38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06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35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96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27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0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8.2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Lifespan Theories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855FE-79DB-93D9-FAF0-EDD7B5258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Psychosocial Theory Of Development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52FEC-560D-3549-3508-2B891A9C8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Stage 6 (Birth-1yr): intimacy vs. isolation</a:t>
            </a:r>
          </a:p>
          <a:p>
            <a:pPr lvl="1"/>
            <a:r>
              <a:rPr lang="en-US" dirty="0"/>
              <a:t>After developing sense of self in adolescence, ready to share lives with others and develop intimate relationships; failure leads to loneliness, isolation</a:t>
            </a:r>
          </a:p>
          <a:p>
            <a:r>
              <a:rPr lang="en-US" dirty="0"/>
              <a:t>Stage 7 (1-3yrs): generativity vs. stagnation</a:t>
            </a:r>
          </a:p>
          <a:p>
            <a:pPr lvl="1"/>
            <a:r>
              <a:rPr lang="en-US" dirty="0"/>
              <a:t>Finding life's work and contributing to others' development through volunteering, mentoring, raising children; failure leads to stagnation, little connection/interest in productivity</a:t>
            </a:r>
          </a:p>
          <a:p>
            <a:r>
              <a:rPr lang="en-US" dirty="0"/>
              <a:t>Stage 8 (3-6yrs): ego integrity vs. despair</a:t>
            </a:r>
          </a:p>
          <a:p>
            <a:pPr lvl="1"/>
            <a:r>
              <a:rPr lang="en-US" dirty="0"/>
              <a:t>In late adulthood, reflect on life with sense of satisfaction/integrity or failure/despair; successful feel proud of accomplishments, unsuccessful feel lives wasted focusing on regrets</a:t>
            </a:r>
          </a:p>
        </p:txBody>
      </p:sp>
    </p:spTree>
    <p:extLst>
      <p:ext uri="{BB962C8B-B14F-4D97-AF65-F5344CB8AC3E}">
        <p14:creationId xmlns:p14="http://schemas.microsoft.com/office/powerpoint/2010/main" val="1314419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aseline="-25000" dirty="0"/>
              <a:t>3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386841"/>
          </a:xfrm>
        </p:spPr>
        <p:txBody>
          <a:bodyPr/>
          <a:lstStyle/>
          <a:p>
            <a:r>
              <a:rPr lang="en-US" dirty="0"/>
              <a:t>What stage of Erikson's theory are you in right now? How do you feel like you are progressing through it?</a:t>
            </a:r>
          </a:p>
        </p:txBody>
      </p:sp>
    </p:spTree>
    <p:extLst>
      <p:ext uri="{BB962C8B-B14F-4D97-AF65-F5344CB8AC3E}">
        <p14:creationId xmlns:p14="http://schemas.microsoft.com/office/powerpoint/2010/main" val="4012746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57D4B-FEDB-90AA-C99B-C8275C4ED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Theory Of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9A231-360A-3350-5E95-B79AD90FF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157" y="1295400"/>
            <a:ext cx="6019800" cy="4572000"/>
          </a:xfrm>
        </p:spPr>
        <p:txBody>
          <a:bodyPr/>
          <a:lstStyle/>
          <a:p>
            <a:r>
              <a:rPr lang="en-US" dirty="0"/>
              <a:t>Jean Piaget (1896–1980) focused on children's cognitive growth. </a:t>
            </a:r>
          </a:p>
          <a:p>
            <a:r>
              <a:rPr lang="en-US" dirty="0"/>
              <a:t>Piaget's discontinuous theory states that children learn </a:t>
            </a:r>
            <a:r>
              <a:rPr lang="en-US" b="1" dirty="0"/>
              <a:t>schemata</a:t>
            </a:r>
            <a:r>
              <a:rPr lang="en-US" dirty="0"/>
              <a:t>, which are mental models used to help us categorize and interpret information. 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driving a car, naming animals, or getting around campus</a:t>
            </a:r>
          </a:p>
        </p:txBody>
      </p:sp>
      <p:pic>
        <p:nvPicPr>
          <p:cNvPr id="5" name="Content Placeholder 6" descr="A child sits on a yellow couch with a dog and a cat.">
            <a:extLst>
              <a:ext uri="{FF2B5EF4-FFF2-40B4-BE49-F238E27FC236}">
                <a16:creationId xmlns:a16="http://schemas.microsoft.com/office/drawing/2014/main" id="{14308852-6546-477E-A8C4-ABC9BF7B7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5" t="1235" r="10185"/>
          <a:stretch/>
        </p:blipFill>
        <p:spPr>
          <a:xfrm>
            <a:off x="6251957" y="2133600"/>
            <a:ext cx="2839720" cy="19812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8A8E3-5844-EA0D-D3DC-71E5A5072ED2}"/>
              </a:ext>
            </a:extLst>
          </p:cNvPr>
          <p:cNvSpPr txBox="1"/>
          <p:nvPr/>
        </p:nvSpPr>
        <p:spPr>
          <a:xfrm>
            <a:off x="7467600" y="411480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</p:spTree>
    <p:extLst>
      <p:ext uri="{BB962C8B-B14F-4D97-AF65-F5344CB8AC3E}">
        <p14:creationId xmlns:p14="http://schemas.microsoft.com/office/powerpoint/2010/main" val="3205028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B1AFD-5FD2-2B64-E019-2007831ED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Assimilation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DE273-99C2-BCB2-A2F4-7A54EABB7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Assimilation</a:t>
            </a:r>
            <a:r>
              <a:rPr lang="en-US" dirty="0"/>
              <a:t> is taking information from a pre-existing schema and applying it to a new situation.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If you have children, have worked with children, or are close with young family members or your friend's children, you are likely assimilating the information presented in this lesson.</a:t>
            </a:r>
          </a:p>
        </p:txBody>
      </p:sp>
    </p:spTree>
    <p:extLst>
      <p:ext uri="{BB962C8B-B14F-4D97-AF65-F5344CB8AC3E}">
        <p14:creationId xmlns:p14="http://schemas.microsoft.com/office/powerpoint/2010/main" val="2535482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0761-660B-CE3C-BCC3-0762C447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C8293-42F2-B779-6D21-4904E63D1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Accommodation</a:t>
            </a:r>
            <a:r>
              <a:rPr lang="en-US" dirty="0"/>
              <a:t> describes when we change our schemata based on new information. </a:t>
            </a:r>
          </a:p>
          <a:p>
            <a:pPr lvl="1"/>
            <a:r>
              <a:rPr lang="en-US" u="sng" dirty="0"/>
              <a:t>Example:</a:t>
            </a:r>
            <a:r>
              <a:rPr lang="en-US" dirty="0"/>
              <a:t> This may be new information on topics you've never encountered before, and you are likely accommodating the information presented in this lesson.</a:t>
            </a:r>
          </a:p>
        </p:txBody>
      </p:sp>
    </p:spTree>
    <p:extLst>
      <p:ext uri="{BB962C8B-B14F-4D97-AF65-F5344CB8AC3E}">
        <p14:creationId xmlns:p14="http://schemas.microsoft.com/office/powerpoint/2010/main" val="296208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61242-F27F-047D-3E55-661295482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Cognitive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E7DA0-50C2-8DAB-59D1-639602658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Piaget proposed a theory of </a:t>
            </a:r>
            <a:r>
              <a:rPr lang="en-US" b="1" dirty="0"/>
              <a:t>cognitive development </a:t>
            </a:r>
            <a:r>
              <a:rPr lang="en-US" dirty="0"/>
              <a:t>that unfolds in four stages: </a:t>
            </a:r>
          </a:p>
          <a:p>
            <a:pPr lvl="1"/>
            <a:r>
              <a:rPr lang="en-US" dirty="0"/>
              <a:t>Sensorimotor</a:t>
            </a:r>
          </a:p>
          <a:p>
            <a:pPr lvl="1"/>
            <a:r>
              <a:rPr lang="en-US" dirty="0"/>
              <a:t>Preoperational</a:t>
            </a:r>
          </a:p>
          <a:p>
            <a:pPr lvl="1"/>
            <a:r>
              <a:rPr lang="en-US" dirty="0"/>
              <a:t>Concrete operational</a:t>
            </a:r>
          </a:p>
          <a:p>
            <a:pPr lvl="1"/>
            <a:r>
              <a:rPr lang="en-US" dirty="0"/>
              <a:t>Formal operational </a:t>
            </a:r>
          </a:p>
        </p:txBody>
      </p:sp>
    </p:spTree>
    <p:extLst>
      <p:ext uri="{BB962C8B-B14F-4D97-AF65-F5344CB8AC3E}">
        <p14:creationId xmlns:p14="http://schemas.microsoft.com/office/powerpoint/2010/main" val="3274237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90F65-B08F-3FBD-CC17-5D0A09A5F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Sensorimotor Stage</a:t>
            </a:r>
          </a:p>
        </p:txBody>
      </p:sp>
      <p:pic>
        <p:nvPicPr>
          <p:cNvPr id="5" name="Content Placeholder 6" descr="A man plays peek-a-boo with a baby.">
            <a:extLst>
              <a:ext uri="{FF2B5EF4-FFF2-40B4-BE49-F238E27FC236}">
                <a16:creationId xmlns:a16="http://schemas.microsoft.com/office/drawing/2014/main" id="{8F7C7DF2-647D-1245-BE61-F46E81C66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9" r="18519" b="1235"/>
          <a:stretch/>
        </p:blipFill>
        <p:spPr>
          <a:xfrm>
            <a:off x="381000" y="2514600"/>
            <a:ext cx="1828800" cy="161364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12DD92-5668-14CD-59FF-90713E46DE00}"/>
              </a:ext>
            </a:extLst>
          </p:cNvPr>
          <p:cNvSpPr txBox="1"/>
          <p:nvPr/>
        </p:nvSpPr>
        <p:spPr>
          <a:xfrm>
            <a:off x="982654" y="4140807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8B827-DF9E-1DEA-3B04-934332D5A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5114" y="1090581"/>
            <a:ext cx="6858000" cy="51206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This stage lasts from birth to about 2 years old.</a:t>
            </a:r>
          </a:p>
          <a:p>
            <a:r>
              <a:rPr lang="en-US" dirty="0"/>
              <a:t>Children learn about the world through their senses and motor behavior. 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Young children put objects in their mouths to see if the items are edible.</a:t>
            </a:r>
          </a:p>
          <a:p>
            <a:r>
              <a:rPr lang="en-US" dirty="0"/>
              <a:t>Young infants do not remember an object after it has been removed from sight. </a:t>
            </a:r>
          </a:p>
          <a:p>
            <a:r>
              <a:rPr lang="en-US" dirty="0"/>
              <a:t>Piaget studied infants' reactions when a toy was first shown to an infant and then hidden under a blanket. </a:t>
            </a:r>
          </a:p>
          <a:p>
            <a:pPr lvl="1"/>
            <a:r>
              <a:rPr lang="en-US" dirty="0"/>
              <a:t>Infants who had already developed </a:t>
            </a:r>
            <a:r>
              <a:rPr lang="en-US" b="1" dirty="0"/>
              <a:t>object permanence </a:t>
            </a:r>
            <a:r>
              <a:rPr lang="en-US" dirty="0"/>
              <a:t>would reach for the hidden toy, indicating that they knew it still existed.</a:t>
            </a:r>
          </a:p>
          <a:p>
            <a:pPr lvl="1"/>
            <a:r>
              <a:rPr lang="en-US" dirty="0"/>
              <a:t>Infants who had not developed object permanence would appear confused. </a:t>
            </a:r>
          </a:p>
          <a:p>
            <a:r>
              <a:rPr lang="en-US" dirty="0"/>
              <a:t>Children usually develop object permanence around 5 to 8 months.</a:t>
            </a:r>
          </a:p>
        </p:txBody>
      </p:sp>
    </p:spTree>
    <p:extLst>
      <p:ext uri="{BB962C8B-B14F-4D97-AF65-F5344CB8AC3E}">
        <p14:creationId xmlns:p14="http://schemas.microsoft.com/office/powerpoint/2010/main" val="2498585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0A27B-954B-C0C2-7916-3AF5AF1B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Preoperational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1012B-D3EF-B84E-3CDD-865668F20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This stage is from approximately 2 to 7 years old.</a:t>
            </a:r>
          </a:p>
          <a:p>
            <a:r>
              <a:rPr lang="en-US" dirty="0"/>
              <a:t>In this stage children:</a:t>
            </a:r>
          </a:p>
          <a:p>
            <a:pPr lvl="1"/>
            <a:r>
              <a:rPr lang="en-US" dirty="0"/>
              <a:t>Can use symbols to represent words, images, and ideas, which is why children in this stage engage in pretend play</a:t>
            </a:r>
          </a:p>
          <a:p>
            <a:pPr lvl="1"/>
            <a:r>
              <a:rPr lang="en-US" dirty="0"/>
              <a:t>Can begin to use language, but they cannot understand adult logic or mentally manipulate information</a:t>
            </a:r>
          </a:p>
          <a:p>
            <a:pPr lvl="1"/>
            <a:r>
              <a:rPr lang="en-US" dirty="0"/>
              <a:t>Cannot perform mental operations because they have not developed an understanding of conservation</a:t>
            </a:r>
          </a:p>
          <a:p>
            <a:pPr lvl="2"/>
            <a:r>
              <a:rPr lang="en-US" b="1" dirty="0"/>
              <a:t>Conservation:</a:t>
            </a:r>
            <a:r>
              <a:rPr lang="en-US" dirty="0"/>
              <a:t> the idea that even if you change the appearance of something, it is still equal in size as long as nothing has been removed or added</a:t>
            </a:r>
          </a:p>
          <a:p>
            <a:r>
              <a:rPr lang="en-US" dirty="0"/>
              <a:t>Children display</a:t>
            </a:r>
            <a:r>
              <a:rPr lang="en-US" b="1" dirty="0"/>
              <a:t> egocentrism</a:t>
            </a:r>
            <a:r>
              <a:rPr lang="en-US" dirty="0"/>
              <a:t>, which means that the child is not able to take the perspective of others. </a:t>
            </a:r>
          </a:p>
        </p:txBody>
      </p:sp>
    </p:spTree>
    <p:extLst>
      <p:ext uri="{BB962C8B-B14F-4D97-AF65-F5344CB8AC3E}">
        <p14:creationId xmlns:p14="http://schemas.microsoft.com/office/powerpoint/2010/main" val="445528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A9625-6355-4305-58B6-7BD71F294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Operational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E311E-8841-C925-78A9-C653A834D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382000" cy="47396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This stage occurs from about 7 to 11 years old. </a:t>
            </a:r>
          </a:p>
          <a:p>
            <a:r>
              <a:rPr lang="en-US" dirty="0"/>
              <a:t>In this stage, children can think logically about real (concrete) events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add, subtract, multiply, and divide </a:t>
            </a:r>
          </a:p>
          <a:p>
            <a:r>
              <a:rPr lang="en-US" dirty="0"/>
              <a:t>Children master the concept of </a:t>
            </a:r>
            <a:r>
              <a:rPr lang="en-US" b="1" dirty="0"/>
              <a:t>conservation.</a:t>
            </a:r>
          </a:p>
          <a:p>
            <a:pPr lvl="1"/>
            <a:r>
              <a:rPr lang="en-US" b="1" dirty="0"/>
              <a:t>Conservation: </a:t>
            </a:r>
            <a:r>
              <a:rPr lang="en-US" dirty="0"/>
              <a:t>idea that even if you change the appearance of something, it is still equal in size, volume, or number as long as nothing is added or removed</a:t>
            </a:r>
          </a:p>
          <a:p>
            <a:r>
              <a:rPr lang="en-US" dirty="0"/>
              <a:t>Children understand </a:t>
            </a:r>
            <a:r>
              <a:rPr lang="en-US" b="1" dirty="0"/>
              <a:t>reversibility.</a:t>
            </a:r>
          </a:p>
          <a:p>
            <a:pPr lvl="1"/>
            <a:r>
              <a:rPr lang="en-US" b="1" dirty="0"/>
              <a:t>Reversibility: </a:t>
            </a:r>
            <a:r>
              <a:rPr lang="en-US" dirty="0"/>
              <a:t>principle that objects can be changed but then returned back to their original form or condition.</a:t>
            </a:r>
          </a:p>
        </p:txBody>
      </p:sp>
    </p:spTree>
    <p:extLst>
      <p:ext uri="{BB962C8B-B14F-4D97-AF65-F5344CB8AC3E}">
        <p14:creationId xmlns:p14="http://schemas.microsoft.com/office/powerpoint/2010/main" val="748767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C35AF-92AB-20C9-C47B-2ED834362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Operational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92CF7-5F42-AA75-8ED1-4D26351C3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This stage is from about age 11 through adulthood. </a:t>
            </a:r>
          </a:p>
          <a:p>
            <a:r>
              <a:rPr lang="en-US" dirty="0"/>
              <a:t>Individuals in the formal operational stage can deal with abstract ideas and hypothetical situations. </a:t>
            </a:r>
          </a:p>
          <a:p>
            <a:r>
              <a:rPr lang="en-US" dirty="0"/>
              <a:t>Individuals in this stage can use abstract thinking to problem solve, examine alternative solutions, and test these solutions.</a:t>
            </a:r>
          </a:p>
          <a:p>
            <a:r>
              <a:rPr lang="en-US" dirty="0"/>
              <a:t>In adolescence, a renewed egocentrism occurs. </a:t>
            </a:r>
          </a:p>
          <a:p>
            <a:r>
              <a:rPr lang="en-US" dirty="0"/>
              <a:t>In adulthood, we are constantly learning about new situations through exposure and perfecting our problem-solving abilities. </a:t>
            </a:r>
          </a:p>
          <a:p>
            <a:r>
              <a:rPr lang="en-US" dirty="0"/>
              <a:t>This is another great example of how development is continuous, across the lifespan.</a:t>
            </a:r>
          </a:p>
        </p:txBody>
      </p:sp>
    </p:spTree>
    <p:extLst>
      <p:ext uri="{BB962C8B-B14F-4D97-AF65-F5344CB8AC3E}">
        <p14:creationId xmlns:p14="http://schemas.microsoft.com/office/powerpoint/2010/main" val="355427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Psychosexual Theory Of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Sigmund Freud's theory that personality develops through series of childhood stages centered on pleasure-seeking urges.</a:t>
            </a:r>
          </a:p>
          <a:p>
            <a:r>
              <a:rPr lang="en-US" dirty="0"/>
              <a:t>It is described as a discontinuous progression through oral, anal, phallic, latency, and genital stages based on erogenous zones.</a:t>
            </a:r>
          </a:p>
          <a:p>
            <a:r>
              <a:rPr lang="en-US" dirty="0"/>
              <a:t>Explains that childhood experiences shape adult personality.</a:t>
            </a:r>
          </a:p>
          <a:p>
            <a:r>
              <a:rPr lang="en-US" dirty="0"/>
              <a:t>The theory remains disputed by psychologists as a legitimate explanation for personality development.</a:t>
            </a:r>
          </a:p>
          <a:p>
            <a:r>
              <a:rPr lang="en-US" dirty="0"/>
              <a:t>It highlights the importance of early childhood experiences in shaping individual personalities.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C1102-21C2-245E-F485-994CF4338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Formal Operational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A2C8C-5564-C6F7-55DC-242CB0083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Several of Piaget's ideas have come under criticism based on the results of further research. 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researchers suggest that children reach cognitive milestones earlier than Piaget describes (Baillargeon, 2004; de Hevia &amp; Spelke, 2010). </a:t>
            </a:r>
          </a:p>
          <a:p>
            <a:r>
              <a:rPr lang="en-US" dirty="0"/>
              <a:t>According to Piaget, the highest level of cognitive development is formal operational thought, which begins between 11 and 20 years old. </a:t>
            </a:r>
          </a:p>
          <a:p>
            <a:r>
              <a:rPr lang="en-US" dirty="0"/>
              <a:t>Adolescents are typically not as good as adults at making decisions that involve emotion and risk taking. </a:t>
            </a:r>
          </a:p>
          <a:p>
            <a:r>
              <a:rPr lang="en-US" dirty="0"/>
              <a:t>Many developmental psychologists disagree with Piaget, suggesting a possible fifth stage of cognitive development, known as the postformal stage (Basseches, 1984; Commons &amp; Bresette, 2006; Sinnott, 1998).</a:t>
            </a:r>
          </a:p>
        </p:txBody>
      </p:sp>
    </p:spTree>
    <p:extLst>
      <p:ext uri="{BB962C8B-B14F-4D97-AF65-F5344CB8AC3E}">
        <p14:creationId xmlns:p14="http://schemas.microsoft.com/office/powerpoint/2010/main" val="1775039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4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615441"/>
          </a:xfrm>
        </p:spPr>
        <p:txBody>
          <a:bodyPr/>
          <a:lstStyle/>
          <a:p>
            <a:r>
              <a:rPr lang="en-US" dirty="0"/>
              <a:t>Do you think that cognitive development stops at age 20, or do you think there is a postformal stage? Why?</a:t>
            </a:r>
          </a:p>
        </p:txBody>
      </p:sp>
    </p:spTree>
    <p:extLst>
      <p:ext uri="{BB962C8B-B14F-4D97-AF65-F5344CB8AC3E}">
        <p14:creationId xmlns:p14="http://schemas.microsoft.com/office/powerpoint/2010/main" val="1761226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41FE-D6EC-27FE-2ECB-C9B429075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of Moral Development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2FD20-A284-419B-C395-D5DD2EAE5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Psychologist Lawrence Kohlberg (1927–1987) believed that moral development follows a series of stages. </a:t>
            </a:r>
          </a:p>
          <a:p>
            <a:r>
              <a:rPr lang="en-US" dirty="0"/>
              <a:t>He proposed hypothetical moral dilemmas to people of all ages.</a:t>
            </a:r>
          </a:p>
          <a:p>
            <a:r>
              <a:rPr lang="en-US" dirty="0"/>
              <a:t>Kohlberg identified a pattern in how people's reasoning through these types of dilemmas change as they get older, which laid the framework for his stages of moral reasoning (Figure 5).</a:t>
            </a:r>
          </a:p>
        </p:txBody>
      </p:sp>
    </p:spTree>
    <p:extLst>
      <p:ext uri="{BB962C8B-B14F-4D97-AF65-F5344CB8AC3E}">
        <p14:creationId xmlns:p14="http://schemas.microsoft.com/office/powerpoint/2010/main" val="4222572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aseline="-25000" dirty="0"/>
              <a:t>5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691641"/>
          </a:xfrm>
        </p:spPr>
        <p:txBody>
          <a:bodyPr/>
          <a:lstStyle/>
          <a:p>
            <a:r>
              <a:rPr lang="en-US" dirty="0"/>
              <a:t>If you only had two options, to steal a can of baby formula and not steal a can of baby formula, which one would you choose and why?</a:t>
            </a:r>
          </a:p>
        </p:txBody>
      </p:sp>
    </p:spTree>
    <p:extLst>
      <p:ext uri="{BB962C8B-B14F-4D97-AF65-F5344CB8AC3E}">
        <p14:creationId xmlns:p14="http://schemas.microsoft.com/office/powerpoint/2010/main" val="2427911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BF2B-754F-B2C7-72DB-947D17D9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8.2 Figure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114DA-7959-98E6-4283-41020A191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5334000"/>
            <a:ext cx="7696200" cy="6096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Caption: Kohlberg identified three levels of moral reasoning: pre-conventional, conventional, and post-conventional. Each level is associated with increasingly complex stages of moral development.</a:t>
            </a:r>
          </a:p>
        </p:txBody>
      </p:sp>
      <p:pic>
        <p:nvPicPr>
          <p:cNvPr id="4" name="Content Placeholder 6" descr="A graphic describes Kohlberg's stages of moral reasoning.">
            <a:extLst>
              <a:ext uri="{FF2B5EF4-FFF2-40B4-BE49-F238E27FC236}">
                <a16:creationId xmlns:a16="http://schemas.microsoft.com/office/drawing/2014/main" id="{06A330F8-5635-DA22-40E6-D34FF9EC5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29937"/>
            <a:ext cx="7125547" cy="4008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5485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41FE-D6EC-27FE-2ECB-C9B429075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Moral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2FD20-A284-419B-C395-D5DD2EAE5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pre-conventional level involves reasoning that reflects the consequences of the action. </a:t>
            </a:r>
          </a:p>
          <a:p>
            <a:r>
              <a:rPr lang="en-US" dirty="0"/>
              <a:t>A conventional response reflects the laws and rules of society or maintaining societal norms. </a:t>
            </a:r>
          </a:p>
          <a:p>
            <a:r>
              <a:rPr lang="en-US" dirty="0"/>
              <a:t>Post-conventional reasoning is a justification that goes beyond the rules and norms to support social cooperation.</a:t>
            </a:r>
          </a:p>
        </p:txBody>
      </p:sp>
    </p:spTree>
    <p:extLst>
      <p:ext uri="{BB962C8B-B14F-4D97-AF65-F5344CB8AC3E}">
        <p14:creationId xmlns:p14="http://schemas.microsoft.com/office/powerpoint/2010/main" val="3220316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41FE-D6EC-27FE-2ECB-C9B429075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of Moral Development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2FD20-A284-419B-C395-D5DD2EAE5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Kohlberg (1969) felt that more males than females move past stage four in their moral development. </a:t>
            </a:r>
          </a:p>
          <a:p>
            <a:r>
              <a:rPr lang="en-US" dirty="0"/>
              <a:t>Carol Gilligan, a research assistant of Kohlberg developed her own ideas of moral development. </a:t>
            </a:r>
          </a:p>
          <a:p>
            <a:r>
              <a:rPr lang="en-US" dirty="0"/>
              <a:t>In her book, In a Different Voice: Psychological Theory and Women's Development, Gilligan (1982) criticizes her former mentor's theory because it was based only on upper-class White men and boys. </a:t>
            </a:r>
          </a:p>
          <a:p>
            <a:r>
              <a:rPr lang="en-US" dirty="0"/>
              <a:t>She argues that women would prefer stage three and men would prefer stage four. </a:t>
            </a:r>
          </a:p>
          <a:p>
            <a:r>
              <a:rPr lang="en-US" dirty="0"/>
              <a:t>Gilligan argues (1982) that these differences represent a difference in orientation between males and females disputing that fact that males are more advanced in moral reasoning than females.</a:t>
            </a:r>
          </a:p>
        </p:txBody>
      </p:sp>
    </p:spTree>
    <p:extLst>
      <p:ext uri="{BB962C8B-B14F-4D97-AF65-F5344CB8AC3E}">
        <p14:creationId xmlns:p14="http://schemas.microsoft.com/office/powerpoint/2010/main" val="2054394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463041"/>
          </a:xfrm>
        </p:spPr>
        <p:txBody>
          <a:bodyPr>
            <a:normAutofit/>
          </a:bodyPr>
          <a:lstStyle/>
          <a:p>
            <a:r>
              <a:rPr lang="en-US" dirty="0"/>
              <a:t>Do you agree with Kohlberg that stage four should be higher than stage three? Explain your response.</a:t>
            </a:r>
          </a:p>
        </p:txBody>
      </p:sp>
    </p:spTree>
    <p:extLst>
      <p:ext uri="{BB962C8B-B14F-4D97-AF65-F5344CB8AC3E}">
        <p14:creationId xmlns:p14="http://schemas.microsoft.com/office/powerpoint/2010/main" val="288529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41FE-D6EC-27FE-2ECB-C9B429075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of Moral Development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2FD20-A284-419B-C395-D5DD2EAE5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psychologists agree with Kohlberg's theory of moral development but point out that moral reasoning is very different from moral behavior. </a:t>
            </a:r>
          </a:p>
          <a:p>
            <a:r>
              <a:rPr lang="en-US" dirty="0"/>
              <a:t>Sometimes what we say we would do in a situation is not what we actually do in that situation. 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people who reason at the post-conventional level also make decisions that are related to the consequence of the behavior</a:t>
            </a:r>
          </a:p>
        </p:txBody>
      </p:sp>
    </p:spTree>
    <p:extLst>
      <p:ext uri="{BB962C8B-B14F-4D97-AF65-F5344CB8AC3E}">
        <p14:creationId xmlns:p14="http://schemas.microsoft.com/office/powerpoint/2010/main" val="2155619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2203-D5C9-08F8-56A2-3835017BA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FF155-E653-2A62-4170-AFEF92811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Sigmund Freud suggested that we pass through a series of psychosexual stages in which our energy is focused on certain erogenous zones on the body. </a:t>
            </a:r>
          </a:p>
          <a:p>
            <a:r>
              <a:rPr lang="en-US" dirty="0"/>
              <a:t>Eric Erikson said that our social interactions and successful completion of social tasks shape our sense of self. </a:t>
            </a:r>
          </a:p>
          <a:p>
            <a:r>
              <a:rPr lang="en-US" dirty="0"/>
              <a:t>Jean Piaget proposed a theory of cognitive development that explains how children think and reason as they move through various stages. </a:t>
            </a:r>
          </a:p>
          <a:p>
            <a:r>
              <a:rPr lang="en-US" dirty="0"/>
              <a:t>Lawrence Kohlberg said that we pass through three levels of moral thinking that build on our cognitive development.</a:t>
            </a:r>
          </a:p>
        </p:txBody>
      </p:sp>
    </p:spTree>
    <p:extLst>
      <p:ext uri="{BB962C8B-B14F-4D97-AF65-F5344CB8AC3E}">
        <p14:creationId xmlns:p14="http://schemas.microsoft.com/office/powerpoint/2010/main" val="1910672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8.2 Figure 1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3315" name="Rectangle 3" descr="A graphic describes Freud's psychosexual stages of development."/>
          <p:cNvSpPr>
            <a:spLocks noGrp="1"/>
          </p:cNvSpPr>
          <p:nvPr>
            <p:ph idx="1"/>
          </p:nvPr>
        </p:nvSpPr>
        <p:spPr>
          <a:xfrm>
            <a:off x="685800" y="4724400"/>
            <a:ext cx="8229600" cy="105156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buNone/>
              <a:tabLst>
                <a:tab pos="461963" algn="l"/>
              </a:tabLst>
            </a:pPr>
            <a:r>
              <a:rPr lang="en-US" i="0" dirty="0"/>
              <a:t>Caption: Freud's theory of psychosexual development includes five stages based on different erogenous zones.</a:t>
            </a:r>
          </a:p>
        </p:txBody>
      </p:sp>
      <p:pic>
        <p:nvPicPr>
          <p:cNvPr id="2" name="Content Placeholder 6" descr="A diagram Freud's psychosexual stages.">
            <a:extLst>
              <a:ext uri="{FF2B5EF4-FFF2-40B4-BE49-F238E27FC236}">
                <a16:creationId xmlns:a16="http://schemas.microsoft.com/office/drawing/2014/main" id="{D20C5FD6-F422-BB34-7F58-0AF5F5B3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14" b="14652"/>
          <a:stretch/>
        </p:blipFill>
        <p:spPr>
          <a:xfrm>
            <a:off x="508000" y="1303941"/>
            <a:ext cx="8128000" cy="3420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4487" y="-994172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855FE-79DB-93D9-FAF0-EDD7B5258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Psychosocial Theory Of Development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52FEC-560D-3549-3508-2B891A9C8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Erik Erikson's theory that emphasizes social nature of development rather than sexual nature.</a:t>
            </a:r>
          </a:p>
          <a:p>
            <a:r>
              <a:rPr lang="en-US" dirty="0"/>
              <a:t>Explains that personality development occurs across the lifespan, not just childhood.</a:t>
            </a:r>
          </a:p>
          <a:p>
            <a:r>
              <a:rPr lang="en-US" dirty="0"/>
              <a:t>Personality is shaped by how we interact with others and develop sense of self or ego identity.</a:t>
            </a:r>
          </a:p>
          <a:p>
            <a:r>
              <a:rPr lang="en-US" dirty="0"/>
              <a:t>Motivation comes from need to achieve competence in certain life areas.</a:t>
            </a:r>
          </a:p>
        </p:txBody>
      </p:sp>
    </p:spTree>
    <p:extLst>
      <p:ext uri="{BB962C8B-B14F-4D97-AF65-F5344CB8AC3E}">
        <p14:creationId xmlns:p14="http://schemas.microsoft.com/office/powerpoint/2010/main" val="2338567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Lesson 8.2 Figure </a:t>
            </a:r>
            <a:r>
              <a:rPr lang="en-US" dirty="0"/>
              <a:t>2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584200" y="5269230"/>
            <a:ext cx="8229600" cy="44196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indent="0">
              <a:buNone/>
              <a:tabLst>
                <a:tab pos="461963" algn="l"/>
              </a:tabLst>
            </a:pPr>
            <a:r>
              <a:rPr lang="en-US" i="0" dirty="0"/>
              <a:t>Caption: Erik Erikson proposed the psychosocial theory of development, arguing that personality development takes place throughout the lifespan.</a:t>
            </a:r>
          </a:p>
        </p:txBody>
      </p:sp>
      <p:pic>
        <p:nvPicPr>
          <p:cNvPr id="2" name="Content Placeholder 6" descr="A graphic shows the different stages of psychosocial development, according to Erik Erikson.">
            <a:extLst>
              <a:ext uri="{FF2B5EF4-FFF2-40B4-BE49-F238E27FC236}">
                <a16:creationId xmlns:a16="http://schemas.microsoft.com/office/drawing/2014/main" id="{BD2041B0-EC8E-F387-D9BA-5E7E70F5B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97280"/>
            <a:ext cx="7416800" cy="4171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3775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855FE-79DB-93D9-FAF0-EDD7B5258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Psychosocial Theory Of Development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52FEC-560D-3549-3508-2B891A9C8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Eight stages of development from infancy to late adulthood, each with a conflict/task to resolve</a:t>
            </a:r>
          </a:p>
          <a:p>
            <a:r>
              <a:rPr lang="en-US" dirty="0"/>
              <a:t>Successful resolution leads to sense of competence and healthy personality</a:t>
            </a:r>
          </a:p>
          <a:p>
            <a:r>
              <a:rPr lang="en-US" dirty="0"/>
              <a:t>Failure leads to feelings of inadequacy</a:t>
            </a:r>
          </a:p>
        </p:txBody>
      </p:sp>
    </p:spTree>
    <p:extLst>
      <p:ext uri="{BB962C8B-B14F-4D97-AF65-F5344CB8AC3E}">
        <p14:creationId xmlns:p14="http://schemas.microsoft.com/office/powerpoint/2010/main" val="3747184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855FE-79DB-93D9-FAF0-EDD7B5258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Psychosocial Theory Of Development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52FEC-560D-3549-3508-2B891A9C8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Stage 1 (Birth-1yr): trust vs. mistrust </a:t>
            </a:r>
          </a:p>
          <a:p>
            <a:pPr lvl="1"/>
            <a:r>
              <a:rPr lang="en-US" dirty="0"/>
              <a:t>Develop trust through responsive caregiving</a:t>
            </a:r>
          </a:p>
          <a:p>
            <a:r>
              <a:rPr lang="en-US" dirty="0"/>
              <a:t>Stage 2 (1-3yrs): autonomy vs. shame/doubt</a:t>
            </a:r>
          </a:p>
          <a:p>
            <a:pPr lvl="1"/>
            <a:r>
              <a:rPr lang="en-US" dirty="0"/>
              <a:t>Establish independence, confidence in abilities</a:t>
            </a:r>
          </a:p>
          <a:p>
            <a:r>
              <a:rPr lang="en-US" dirty="0"/>
              <a:t>Stage 3 (3-6yrs): initiative vs. guilt </a:t>
            </a:r>
          </a:p>
          <a:p>
            <a:pPr lvl="1"/>
            <a:r>
              <a:rPr lang="en-US" dirty="0"/>
              <a:t>Plan and achieve goals through social interactions</a:t>
            </a:r>
          </a:p>
          <a:p>
            <a:r>
              <a:rPr lang="en-US" dirty="0"/>
              <a:t>Stage 4 (6-12yrs): industry vs. inferiority</a:t>
            </a:r>
          </a:p>
          <a:p>
            <a:pPr lvl="1"/>
            <a:r>
              <a:rPr lang="en-US" dirty="0"/>
              <a:t>Develop sense of pride or inferiority in schoolwork, activities</a:t>
            </a:r>
          </a:p>
          <a:p>
            <a:r>
              <a:rPr lang="en-US" dirty="0"/>
              <a:t>Stage 5 (12-18yrs): identity vs. role confusion</a:t>
            </a:r>
          </a:p>
          <a:p>
            <a:pPr lvl="1"/>
            <a:r>
              <a:rPr lang="en-US" dirty="0"/>
              <a:t>Develop sense of self, values and future direction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23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1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777241"/>
          </a:xfrm>
        </p:spPr>
        <p:txBody>
          <a:bodyPr/>
          <a:lstStyle/>
          <a:p>
            <a:r>
              <a:rPr lang="en-US" dirty="0"/>
              <a:t>How might parenting styles impact a child’s initiative?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aseline="-25000" dirty="0"/>
              <a:t>2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116" y="1295400"/>
            <a:ext cx="8229600" cy="1676400"/>
          </a:xfrm>
        </p:spPr>
        <p:txBody>
          <a:bodyPr>
            <a:normAutofit/>
          </a:bodyPr>
          <a:lstStyle/>
          <a:p>
            <a:r>
              <a:rPr lang="en-US" dirty="0"/>
              <a:t>What are some things parents and teachers can do to help children develop a sense of competence and a belief in themselves and their abilities?</a:t>
            </a:r>
          </a:p>
        </p:txBody>
      </p:sp>
    </p:spTree>
    <p:extLst>
      <p:ext uri="{BB962C8B-B14F-4D97-AF65-F5344CB8AC3E}">
        <p14:creationId xmlns:p14="http://schemas.microsoft.com/office/powerpoint/2010/main" val="364957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1721</Words>
  <Application>Microsoft Office PowerPoint</Application>
  <PresentationFormat>On-screen Show (4:3)</PresentationFormat>
  <Paragraphs>133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8.2</vt:lpstr>
      <vt:lpstr>Psychosexual Theory Of Development</vt:lpstr>
      <vt:lpstr>Lesson 8.2 Figure 1</vt:lpstr>
      <vt:lpstr>Psychosocial Theory Of Development1</vt:lpstr>
      <vt:lpstr>Lesson 8.2 Figure 2</vt:lpstr>
      <vt:lpstr>Psychosocial Theory Of Development2</vt:lpstr>
      <vt:lpstr>Psychosocial Theory Of Development3</vt:lpstr>
      <vt:lpstr>Reflection Question1</vt:lpstr>
      <vt:lpstr>Reflection Question2</vt:lpstr>
      <vt:lpstr>Psychosocial Theory Of Development4</vt:lpstr>
      <vt:lpstr>Reflection Question3</vt:lpstr>
      <vt:lpstr>Cognitive Theory Of Development</vt:lpstr>
      <vt:lpstr>Assimilation</vt:lpstr>
      <vt:lpstr>Accommodation</vt:lpstr>
      <vt:lpstr>Stages of Cognitive Development</vt:lpstr>
      <vt:lpstr>Sensorimotor Stage</vt:lpstr>
      <vt:lpstr>Preoperational Stage</vt:lpstr>
      <vt:lpstr>Concrete Operational Stage</vt:lpstr>
      <vt:lpstr>Formal Operational Stage</vt:lpstr>
      <vt:lpstr>Beyond Formal Operational Thought</vt:lpstr>
      <vt:lpstr>Reflection Question4</vt:lpstr>
      <vt:lpstr>Theory of Moral Development1</vt:lpstr>
      <vt:lpstr>Reflection Question5</vt:lpstr>
      <vt:lpstr>Lesson 8.2 Figure 5</vt:lpstr>
      <vt:lpstr>Stages of Moral Reasoning</vt:lpstr>
      <vt:lpstr>Theory of Moral Development2</vt:lpstr>
      <vt:lpstr>Reflection Question6</vt:lpstr>
      <vt:lpstr>Theory of Moral Development3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8.2 Lifespan Theories</dc:title>
  <dc:creator>Hawkes Learning</dc:creator>
  <cp:keywords>Psychology</cp:keywords>
  <cp:lastModifiedBy>Talissa Nahass</cp:lastModifiedBy>
  <cp:revision>183</cp:revision>
  <dcterms:created xsi:type="dcterms:W3CDTF">2013-04-26T14:43:13Z</dcterms:created>
  <dcterms:modified xsi:type="dcterms:W3CDTF">2024-07-23T21:05:21Z</dcterms:modified>
  <cp:category>Psychology</cp:category>
</cp:coreProperties>
</file>