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4"/>
  </p:notesMasterIdLst>
  <p:handoutMasterIdLst>
    <p:handoutMasterId r:id="rId15"/>
  </p:handoutMasterIdLst>
  <p:sldIdLst>
    <p:sldId id="272" r:id="rId3"/>
    <p:sldId id="273" r:id="rId4"/>
    <p:sldId id="280" r:id="rId5"/>
    <p:sldId id="270" r:id="rId6"/>
    <p:sldId id="274" r:id="rId7"/>
    <p:sldId id="278" r:id="rId8"/>
    <p:sldId id="275" r:id="rId9"/>
    <p:sldId id="279" r:id="rId10"/>
    <p:sldId id="276" r:id="rId11"/>
    <p:sldId id="267" r:id="rId12"/>
    <p:sldId id="318" r:id="rId13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799"/>
    <a:srgbClr val="182F58"/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7" autoAdjust="0"/>
    <p:restoredTop sz="86410" autoAdjust="0"/>
  </p:normalViewPr>
  <p:slideViewPr>
    <p:cSldViewPr>
      <p:cViewPr varScale="1">
        <p:scale>
          <a:sx n="52" d="100"/>
          <a:sy n="52" d="100"/>
        </p:scale>
        <p:origin x="104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7/23/2024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2024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3" name="Picture 2" descr="A book cover of a book&#10;&#10;Description automatically generated">
            <a:extLst>
              <a:ext uri="{FF2B5EF4-FFF2-40B4-BE49-F238E27FC236}">
                <a16:creationId xmlns:a16="http://schemas.microsoft.com/office/drawing/2014/main" id="{F5C5A1C3-0E97-1D4C-A374-1D15A02A0B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662" y="381000"/>
            <a:ext cx="4407338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On Your Own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66751E-D7BB-F58F-6EF7-988C1DD7F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1566" y="1981200"/>
            <a:ext cx="9144000" cy="2250283"/>
            <a:chOff x="1524000" y="1410227"/>
            <a:chExt cx="9144000" cy="22502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745617-7817-BAD4-50DB-96682A18AA8C}"/>
                </a:ext>
              </a:extLst>
            </p:cNvPr>
            <p:cNvCxnSpPr/>
            <p:nvPr/>
          </p:nvCxnSpPr>
          <p:spPr>
            <a:xfrm>
              <a:off x="1859169" y="2729726"/>
              <a:ext cx="8429625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4544EB-EC3E-1655-8249-41F759480F18}"/>
                </a:ext>
              </a:extLst>
            </p:cNvPr>
            <p:cNvSpPr txBox="1"/>
            <p:nvPr/>
          </p:nvSpPr>
          <p:spPr>
            <a:xfrm>
              <a:off x="1524000" y="141022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HAWKES</a:t>
              </a:r>
              <a:r>
                <a:rPr lang="en-US" sz="7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LEARNING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AE6A06-DC07-3D52-BB89-86F2EF077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108" y="3050910"/>
              <a:ext cx="609600" cy="6096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2522F05-C169-5A8E-BEE7-C2AF4A8B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6179" y="3050910"/>
              <a:ext cx="609600" cy="609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87E3FD-08C2-8D03-8749-14D089268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122" y="3050910"/>
              <a:ext cx="609600" cy="6096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6388AC8-6D6B-52AD-1753-6A2F27A176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31" y="3621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081F-48F3-8267-3057-5544357BE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33713-4DEA-1BFF-037C-ED269AF8B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F6C-D326-3F27-7EAE-5BF868C7F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77BFC-6D1D-7790-F568-DEDC1E5B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47BFD-8ACB-D117-DD6E-8C910642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74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8D66-2168-5395-E638-C563C5FC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5709-6FBD-5A0B-E014-B76BE88C6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8B714-6F35-A8B9-B214-1E800CF20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ADD3B-EA6B-8E52-209F-DC060D85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5B957-CDD8-A1A1-036C-846EDDFB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60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1966E-AF61-4BAF-32F4-D64F7F13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52EE6-2FC4-FF10-FE8B-7B462A03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E3765-CFB8-3DB8-4530-40A91AA4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5BB5A-01A4-73B5-3458-1F4BF4FD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4B8BA-A6A0-FB9D-787C-C584FA632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0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6F029-D9A2-29CD-D92A-EA140BD93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ECE9F-4981-2D10-5FA3-9365F9EED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331FE-8241-9BF3-10DE-0A81E662F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BD400E-FED1-430C-4090-DEDA4557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5812B-8595-572D-E9AA-8E222E27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EE0C1-6885-9A3F-C9C0-D4ABB4AD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20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E991-2CC7-8043-5043-30DFA781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33A0-4C38-7817-BC59-0E848EC3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74372E-6BD9-DFC5-026B-5B596518A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4EEDA2-7A44-4A85-E840-DB0F587C33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0F3DA-20DF-47C4-1238-09DB2721E8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8F7FA1-21C2-F903-F10E-94D67334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BAF0D-C093-33EB-0FB5-1DEE5C1BF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B7B6A-E322-6D06-1427-10A47C00D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15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8880-42A0-105F-1181-F63CEB78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40DC5C-C6DF-6DA7-DB2D-0977A0C8D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A55FD-722C-86C4-FB61-0039EB9C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3D996-C02E-5BB5-CEEB-E7805FC31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15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65AE0E-18E4-7AD5-CB35-91EAF67B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D172D-F1F5-FAB9-10AA-2898733E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9DEEB-5F88-A85E-677E-F351442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182F58"/>
                </a:solidFill>
              </a:defRPr>
            </a:lvl1pPr>
            <a:lvl2pPr>
              <a:defRPr>
                <a:solidFill>
                  <a:srgbClr val="2B7799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insert example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54F2B-CEF7-34ED-3CBC-130FD3E34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02857-3189-6D0C-8942-BC5E624B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50612-0EE6-D884-4964-770E86185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9F506-34FB-841B-2AB7-47A6DBC09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FFA8C-2DE3-D563-1DAC-E913F8A7D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6E7F7-542A-73E5-5C39-D3F7EA034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87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185D-89FF-49DB-25B7-273E5CB9E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510F5-A26E-6EB8-0770-7ADF0385E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BDE380-D33B-1D6E-2C57-10D549F01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405F3-753B-17B1-949C-638C78CA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7BE86-94D6-AE37-EA09-617C083B1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C9BDFD-566D-10E4-88AA-A2097149F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04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8F8C-C2E8-3ED0-624C-F4D195FCE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C933-2DD2-67DA-1555-5CFA2EDB5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31696-6DCC-3D74-B964-C6A7CA82F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4C985-0666-F247-F678-2B9D23E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F260B-18EF-E5A9-273D-75B09EF8E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853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58D992-0865-8967-2916-0BE7BEE89F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26BEFF-3D23-B6C4-6EE0-EEFD8BAAA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1F246-1707-C02C-610E-845DF2128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800BD-0EDC-B130-57AA-E2E91AE75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4D67-EBF8-57F5-0B7F-3B24F83D9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21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9CDC15-C133-6A43-2AB0-D5FB639C2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6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2971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81400" y="1280160"/>
            <a:ext cx="5105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52578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867400" y="1280160"/>
            <a:ext cx="28194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52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="1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2024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61" r:id="rId5"/>
    <p:sldLayoutId id="2147483652" r:id="rId6"/>
    <p:sldLayoutId id="2147483653" r:id="rId7"/>
    <p:sldLayoutId id="2147483658" r:id="rId8"/>
    <p:sldLayoutId id="2147483656" r:id="rId9"/>
    <p:sldLayoutId id="2147483657" r:id="rId10"/>
    <p:sldLayoutId id="2147483660" r:id="rId11"/>
    <p:sldLayoutId id="214748365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8BF824-37E5-A46A-6320-EBA7FEE0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69F70-BC82-BDAE-32C6-8744D121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25259-6911-78F4-049F-3E1160176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E38D61-C232-40CB-A3E3-D66C18882333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B4B541-4E51-2197-9F9F-7D1C30B59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CF51B-67CB-17C0-C9E5-64AA1D8BC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AA610-DF15-4A5A-A855-BD6093CA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0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Lesson 8.4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Death and Dying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Summary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tabLst>
                <a:tab pos="461963" algn="l"/>
              </a:tabLst>
            </a:pPr>
            <a:r>
              <a:rPr lang="en-US" i="0" dirty="0"/>
              <a:t>Death marks the endpoint of our lifespan. </a:t>
            </a:r>
          </a:p>
          <a:p>
            <a:pPr>
              <a:tabLst>
                <a:tab pos="461963" algn="l"/>
              </a:tabLst>
            </a:pPr>
            <a:r>
              <a:rPr lang="en-US" i="0" dirty="0"/>
              <a:t>There are many ways that we might react when facing death. </a:t>
            </a:r>
          </a:p>
          <a:p>
            <a:pPr>
              <a:tabLst>
                <a:tab pos="461963" algn="l"/>
              </a:tabLst>
            </a:pPr>
            <a:r>
              <a:rPr lang="en-US" i="0" dirty="0"/>
              <a:t>Kübler-Ross developed a five-stage model of grief as a way to explain this process. </a:t>
            </a:r>
          </a:p>
          <a:p>
            <a:pPr>
              <a:tabLst>
                <a:tab pos="461963" algn="l"/>
              </a:tabLst>
            </a:pPr>
            <a:r>
              <a:rPr lang="en-US" i="0" dirty="0"/>
              <a:t>Many people facing death choose hospice care, which allows their last days to be spent at home in a comfortable, supportive environment.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BA363-008A-9460-24DB-6A18281A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52600" y="-1030179"/>
            <a:ext cx="5915025" cy="994172"/>
          </a:xfrm>
          <a:prstGeom prst="rect">
            <a:avLst/>
          </a:prstGeom>
        </p:spPr>
        <p:txBody>
          <a:bodyPr anchor="b">
            <a:normAutofit fontScale="90000"/>
          </a:bodyPr>
          <a:lstStyle/>
          <a:p>
            <a:r>
              <a:rPr lang="en-US" dirty="0"/>
              <a:t>End of Hawkes Learning PowerPoint</a:t>
            </a:r>
          </a:p>
        </p:txBody>
      </p:sp>
    </p:spTree>
    <p:extLst>
      <p:ext uri="{BB962C8B-B14F-4D97-AF65-F5344CB8AC3E}">
        <p14:creationId xmlns:p14="http://schemas.microsoft.com/office/powerpoint/2010/main" val="1295064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33BDE-B1DE-9B51-1393-9AEE5689B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Death And Dying</a:t>
            </a:r>
            <a:r>
              <a:rPr lang="en-US" b="1" baseline="-25000" dirty="0"/>
              <a:t>1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405A1-1826-9335-EF31-DDDC51BD6B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culture and individual backgrounds influence how we view death. </a:t>
            </a:r>
          </a:p>
          <a:p>
            <a:r>
              <a:rPr lang="en-US" dirty="0"/>
              <a:t>In some cultures, death is embraced as a natural part of life. </a:t>
            </a:r>
          </a:p>
          <a:p>
            <a:r>
              <a:rPr lang="en-US" dirty="0"/>
              <a:t>Prior to the mid-20th century in the United States, a doctor might not inform someone that they were dying</a:t>
            </a:r>
          </a:p>
          <a:p>
            <a:pPr lvl="1"/>
            <a:r>
              <a:rPr lang="en-US" dirty="0"/>
              <a:t>The majority of deaths occurred in hospitals</a:t>
            </a:r>
            <a:endParaRPr lang="en-US" dirty="0">
              <a:solidFill>
                <a:srgbClr val="2B77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73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AF222-0165-331E-0E00-4E6969A7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8.4 Figure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B96E2-0D8A-6919-71F9-C004E083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5715000"/>
            <a:ext cx="5554394" cy="33528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Caption: In some cultures, people's bodies may be buried in a cemetery after death.</a:t>
            </a:r>
          </a:p>
        </p:txBody>
      </p:sp>
      <p:pic>
        <p:nvPicPr>
          <p:cNvPr id="4" name="Content Placeholder 6" descr="A cemetery with many gravestones among the grass and trees is shown.">
            <a:extLst>
              <a:ext uri="{FF2B5EF4-FFF2-40B4-BE49-F238E27FC236}">
                <a16:creationId xmlns:a16="http://schemas.microsoft.com/office/drawing/2014/main" id="{E0050F5D-B638-9A7B-095A-1BB97A617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" b="479"/>
          <a:stretch/>
        </p:blipFill>
        <p:spPr>
          <a:xfrm>
            <a:off x="609600" y="1143000"/>
            <a:ext cx="82296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079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B2DB-2CE6-975F-9DB9-20CC546CF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Reflection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27152-CF6A-3AA8-CAC9-B892F0C7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3063241"/>
          </a:xfrm>
        </p:spPr>
        <p:txBody>
          <a:bodyPr/>
          <a:lstStyle/>
          <a:p>
            <a:r>
              <a:rPr lang="en-US" dirty="0"/>
              <a:t>Does it surprise you to learn that it's a fairly recent trend for doctors in the United States to inform their patients if they're dying?</a:t>
            </a:r>
          </a:p>
          <a:p>
            <a:endParaRPr lang="en-US" dirty="0"/>
          </a:p>
          <a:p>
            <a:r>
              <a:rPr lang="en-US" dirty="0"/>
              <a:t>Which approach to this bad news do you agree with more? Why?</a:t>
            </a:r>
          </a:p>
        </p:txBody>
      </p:sp>
    </p:spTree>
    <p:extLst>
      <p:ext uri="{BB962C8B-B14F-4D97-AF65-F5344CB8AC3E}">
        <p14:creationId xmlns:p14="http://schemas.microsoft.com/office/powerpoint/2010/main" val="302916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8D328-8F50-778A-C6A8-627EC214F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Hospice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D07BF-016E-F67B-4F78-4491108CB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1967, Cicely Saunders created the first modern hospice in England.</a:t>
            </a:r>
          </a:p>
          <a:p>
            <a:pPr lvl="1"/>
            <a:r>
              <a:rPr lang="en-US" b="1" dirty="0"/>
              <a:t>Hospice:</a:t>
            </a:r>
            <a:r>
              <a:rPr lang="en-US" dirty="0"/>
              <a:t> service that provides a death with dignity</a:t>
            </a:r>
          </a:p>
          <a:p>
            <a:pPr lvl="1"/>
            <a:r>
              <a:rPr lang="en-US" dirty="0"/>
              <a:t>Pain management in a human in comfortable environment</a:t>
            </a:r>
          </a:p>
          <a:p>
            <a:pPr lvl="1"/>
            <a:r>
              <a:rPr lang="en-US" dirty="0"/>
              <a:t>Usually occurs outside of a hospital setting</a:t>
            </a:r>
          </a:p>
          <a:p>
            <a:r>
              <a:rPr lang="en-US" dirty="0"/>
              <a:t>In 1974, Florence Wald founded the first hospice in the United States.</a:t>
            </a:r>
          </a:p>
          <a:p>
            <a:r>
              <a:rPr lang="en-US" dirty="0"/>
              <a:t>Today, hospice provides care for 1.65 million Americans and their families.</a:t>
            </a:r>
          </a:p>
        </p:txBody>
      </p:sp>
    </p:spTree>
    <p:extLst>
      <p:ext uri="{BB962C8B-B14F-4D97-AF65-F5344CB8AC3E}">
        <p14:creationId xmlns:p14="http://schemas.microsoft.com/office/powerpoint/2010/main" val="3816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5D11-2F2A-D247-3B93-64FCCCC9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Hospice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B09F5-1BAC-669F-57E1-D7DBE117A1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Research has indicated that hospice care is beneficial for the patient (Brumley et al., 2003; Brumley et al., 2007; Godkin et al., 1984) for the following reasons:</a:t>
            </a:r>
          </a:p>
          <a:p>
            <a:pPr lvl="1"/>
            <a:r>
              <a:rPr lang="en-US" dirty="0"/>
              <a:t>Higher levels of satisfaction</a:t>
            </a:r>
          </a:p>
          <a:p>
            <a:pPr lvl="1"/>
            <a:r>
              <a:rPr lang="en-US" dirty="0"/>
              <a:t>Ability to stay in their homes</a:t>
            </a:r>
          </a:p>
          <a:p>
            <a:pPr lvl="1"/>
            <a:r>
              <a:rPr lang="en-US" dirty="0"/>
              <a:t>Not completely dependent on strangers for care (Brumley et al., 2007)</a:t>
            </a:r>
          </a:p>
          <a:p>
            <a:pPr lvl="1"/>
            <a:r>
              <a:rPr lang="en-US" dirty="0"/>
              <a:t>Longer life expectancy (Connor et al., 2007; Temel et al., 2010)</a:t>
            </a:r>
          </a:p>
        </p:txBody>
      </p:sp>
    </p:spTree>
    <p:extLst>
      <p:ext uri="{BB962C8B-B14F-4D97-AF65-F5344CB8AC3E}">
        <p14:creationId xmlns:p14="http://schemas.microsoft.com/office/powerpoint/2010/main" val="2017173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6234-BB20-309E-8533-D79F5CA0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Stages Of Grief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D223F-7FD0-E7B0-A0D0-3D7C7935D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Elizabeth Kübler-Ross (1969) described the process of an individual accepting their own death.</a:t>
            </a:r>
          </a:p>
          <a:p>
            <a:r>
              <a:rPr lang="en-US" dirty="0"/>
              <a:t>She proposed five stages of grief: </a:t>
            </a:r>
          </a:p>
          <a:p>
            <a:pPr lvl="1"/>
            <a:r>
              <a:rPr lang="en-US" dirty="0"/>
              <a:t>Denial</a:t>
            </a:r>
          </a:p>
          <a:p>
            <a:pPr lvl="1"/>
            <a:r>
              <a:rPr lang="en-US" dirty="0"/>
              <a:t>Anger</a:t>
            </a:r>
          </a:p>
          <a:p>
            <a:pPr lvl="1"/>
            <a:r>
              <a:rPr lang="en-US" dirty="0"/>
              <a:t>Bargaining</a:t>
            </a:r>
          </a:p>
          <a:p>
            <a:pPr lvl="1"/>
            <a:r>
              <a:rPr lang="en-US" dirty="0"/>
              <a:t>Depression</a:t>
            </a:r>
          </a:p>
          <a:p>
            <a:pPr lvl="1"/>
            <a:r>
              <a:rPr lang="en-US" dirty="0"/>
              <a:t>Acceptance</a:t>
            </a:r>
          </a:p>
          <a:p>
            <a:r>
              <a:rPr lang="en-US" dirty="0"/>
              <a:t>Most individuals experience these stages, but the stages may occur in different orders, depending on the individual. </a:t>
            </a:r>
          </a:p>
        </p:txBody>
      </p:sp>
    </p:spTree>
    <p:extLst>
      <p:ext uri="{BB962C8B-B14F-4D97-AF65-F5344CB8AC3E}">
        <p14:creationId xmlns:p14="http://schemas.microsoft.com/office/powerpoint/2010/main" val="14324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AF222-0165-331E-0E00-4E6969A7A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8.4 Figure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B96E2-0D8A-6919-71F9-C004E0836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5715000"/>
            <a:ext cx="5554394" cy="3352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Caption: The five stages of grief can occur in any order.</a:t>
            </a:r>
          </a:p>
        </p:txBody>
      </p:sp>
      <p:pic>
        <p:nvPicPr>
          <p:cNvPr id="5" name="Content Placeholder 6" descr="A graphic with the five stages of grief: denial, anger, bargaining, depression, and acceptance.">
            <a:extLst>
              <a:ext uri="{FF2B5EF4-FFF2-40B4-BE49-F238E27FC236}">
                <a16:creationId xmlns:a16="http://schemas.microsoft.com/office/drawing/2014/main" id="{97231F9B-A2C6-170A-6CD9-34281F65C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72" y="1143000"/>
            <a:ext cx="8128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9484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70397-0805-1A4C-DD40-CE7E07DB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Death And Dying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EEE1-5CE3-9D0C-EA8C-EC190F4D7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Living wills/advance directives are legal documents detailing medical interventions a person wants if incapacitated.</a:t>
            </a:r>
          </a:p>
          <a:p>
            <a:r>
              <a:rPr lang="en-US" dirty="0"/>
              <a:t>A person may include a Do Not Resuscitate (DNR) Order stating no revival attempts if breathing/heartbeat stops.</a:t>
            </a:r>
          </a:p>
          <a:p>
            <a:r>
              <a:rPr lang="en-US" dirty="0"/>
              <a:t>Individuals can appoint a health care proxy to make medical decisions if they are unable to decide.</a:t>
            </a:r>
          </a:p>
          <a:p>
            <a:r>
              <a:rPr lang="en-US" dirty="0"/>
              <a:t>Desires for living wills/DNRs are influenced by religion, culture, and upbringing.</a:t>
            </a:r>
          </a:p>
          <a:p>
            <a:r>
              <a:rPr lang="en-US" dirty="0"/>
              <a:t>These ensure an individual's wishes are known and followed regarding end-of-life care.</a:t>
            </a:r>
          </a:p>
        </p:txBody>
      </p:sp>
    </p:spTree>
    <p:extLst>
      <p:ext uri="{BB962C8B-B14F-4D97-AF65-F5344CB8AC3E}">
        <p14:creationId xmlns:p14="http://schemas.microsoft.com/office/powerpoint/2010/main" val="357956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487</Words>
  <Application>Microsoft Office PowerPoint</Application>
  <PresentationFormat>On-screen Show (4:3)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Aptos</vt:lpstr>
      <vt:lpstr>Century Gothic</vt:lpstr>
      <vt:lpstr>Aptos Display</vt:lpstr>
      <vt:lpstr>Office Theme</vt:lpstr>
      <vt:lpstr>1_Office Theme</vt:lpstr>
      <vt:lpstr>Lesson 8.4</vt:lpstr>
      <vt:lpstr>Death And Dying1</vt:lpstr>
      <vt:lpstr>Lesson 8.4 Figure 1</vt:lpstr>
      <vt:lpstr>Reflection Question</vt:lpstr>
      <vt:lpstr>Hospice1</vt:lpstr>
      <vt:lpstr>Hospice2</vt:lpstr>
      <vt:lpstr>Stages Of Grief</vt:lpstr>
      <vt:lpstr>Lesson 8.4 Figure 2</vt:lpstr>
      <vt:lpstr>Death And Dying2</vt:lpstr>
      <vt:lpstr>Summary</vt:lpstr>
      <vt:lpstr>End of Hawkes Learning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8.4 Death and Dying</dc:title>
  <dc:creator>Hawkes Learning</dc:creator>
  <cp:keywords>Psychology</cp:keywords>
  <cp:lastModifiedBy>Talissa Nahass</cp:lastModifiedBy>
  <cp:revision>177</cp:revision>
  <dcterms:created xsi:type="dcterms:W3CDTF">2013-04-26T14:43:13Z</dcterms:created>
  <dcterms:modified xsi:type="dcterms:W3CDTF">2024-07-23T21:05:49Z</dcterms:modified>
  <cp:category>Psychology</cp:category>
</cp:coreProperties>
</file>