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6"/>
  </p:notesMasterIdLst>
  <p:handoutMasterIdLst>
    <p:handoutMasterId r:id="rId37"/>
  </p:handoutMasterIdLst>
  <p:sldIdLst>
    <p:sldId id="272" r:id="rId3"/>
    <p:sldId id="273" r:id="rId4"/>
    <p:sldId id="280" r:id="rId5"/>
    <p:sldId id="271" r:id="rId6"/>
    <p:sldId id="281" r:id="rId7"/>
    <p:sldId id="283" r:id="rId8"/>
    <p:sldId id="284" r:id="rId9"/>
    <p:sldId id="285" r:id="rId10"/>
    <p:sldId id="296" r:id="rId11"/>
    <p:sldId id="286" r:id="rId12"/>
    <p:sldId id="287" r:id="rId13"/>
    <p:sldId id="270" r:id="rId14"/>
    <p:sldId id="275" r:id="rId15"/>
    <p:sldId id="297" r:id="rId16"/>
    <p:sldId id="276" r:id="rId17"/>
    <p:sldId id="288" r:id="rId18"/>
    <p:sldId id="301" r:id="rId19"/>
    <p:sldId id="302" r:id="rId20"/>
    <p:sldId id="289" r:id="rId21"/>
    <p:sldId id="290" r:id="rId22"/>
    <p:sldId id="303" r:id="rId23"/>
    <p:sldId id="268" r:id="rId24"/>
    <p:sldId id="292" r:id="rId25"/>
    <p:sldId id="304" r:id="rId26"/>
    <p:sldId id="274" r:id="rId27"/>
    <p:sldId id="277" r:id="rId28"/>
    <p:sldId id="293" r:id="rId29"/>
    <p:sldId id="278" r:id="rId30"/>
    <p:sldId id="305" r:id="rId31"/>
    <p:sldId id="294" r:id="rId32"/>
    <p:sldId id="295" r:id="rId33"/>
    <p:sldId id="279" r:id="rId34"/>
    <p:sldId id="318" r:id="rId35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2B0353-CABB-4FAB-A4F3-DF56B7A02BBF}" name="Talissa Nahass" initials="TN" userId="S-1-5-21-1482476501-413027322-842925246-31537" providerId="AD"/>
  <p188:author id="{374FD8F1-F78E-0B1C-EC57-ADD4335BBF65}" name="Sarah Quinn" initials="SQ" userId="S::squinn@hawkeslearning.com::f8ed23fe-e6fa-4ab4-8eeb-f1e3247d814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D7D9F"/>
    <a:srgbClr val="1F497D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3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FA0AB3E5-2778-6C0A-0EF6-EEFB00757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26" y="381000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91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96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8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98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87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3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4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6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75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59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8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9.1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Increasing Intrinsic Motivation In Educational Settings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Example</a:t>
            </a:r>
            <a:r>
              <a:rPr lang="en-US" dirty="0"/>
              <a:t>: 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Hakim is a law student whose professor is intimidating.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The professor puts students on the spot and asks them to answer tough questions.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Students often feel belittled or embarrassed.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Grades are based exclusively on quizzes and exams.</a:t>
            </a:r>
          </a:p>
          <a:p>
            <a:pPr lvl="1"/>
            <a:endParaRPr lang="en-US" dirty="0">
              <a:solidFill>
                <a:srgbClr val="182F58"/>
              </a:solidFill>
            </a:endParaRPr>
          </a:p>
          <a:p>
            <a:pPr lvl="1"/>
            <a:r>
              <a:rPr lang="en-US" u="sng" dirty="0">
                <a:solidFill>
                  <a:srgbClr val="2D7D9F"/>
                </a:solidFill>
              </a:rPr>
              <a:t>Result</a:t>
            </a:r>
            <a:r>
              <a:rPr lang="en-US" dirty="0">
                <a:solidFill>
                  <a:srgbClr val="2D7D9F"/>
                </a:solidFill>
              </a:rPr>
              <a:t>: Hakim will feel less intrinsic motivation to learn in this environment.</a:t>
            </a:r>
          </a:p>
        </p:txBody>
      </p:sp>
    </p:spTree>
    <p:extLst>
      <p:ext uri="{BB962C8B-B14F-4D97-AF65-F5344CB8AC3E}">
        <p14:creationId xmlns:p14="http://schemas.microsoft.com/office/powerpoint/2010/main" val="282249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Increasing Intrinsic Motivation In Educational Settings</a:t>
            </a:r>
            <a:r>
              <a:rPr lang="en-US" b="1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u="sng" dirty="0"/>
              <a:t>Example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Hakim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>
                <a:solidFill>
                  <a:srgbClr val="2D7D9F"/>
                </a:solidFill>
              </a:rPr>
              <a:t>s Criminal Law professor facilitates classroom discussions and respectful debates.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The majority of the course grade is not exam-based but centers on a student-designed research project.</a:t>
            </a:r>
          </a:p>
          <a:p>
            <a:pPr lvl="1"/>
            <a:endParaRPr lang="en-US" dirty="0">
              <a:solidFill>
                <a:srgbClr val="2D7D9F"/>
              </a:solidFill>
            </a:endParaRPr>
          </a:p>
          <a:p>
            <a:pPr lvl="1"/>
            <a:r>
              <a:rPr lang="en-US" u="sng" dirty="0">
                <a:solidFill>
                  <a:srgbClr val="2D7D9F"/>
                </a:solidFill>
              </a:rPr>
              <a:t>Result</a:t>
            </a:r>
            <a:r>
              <a:rPr lang="en-US" dirty="0">
                <a:solidFill>
                  <a:srgbClr val="2D7D9F"/>
                </a:solidFill>
              </a:rPr>
              <a:t>: Hakim will feel more intrinsic motivation to learn in this environment.</a:t>
            </a:r>
          </a:p>
        </p:txBody>
      </p:sp>
    </p:spTree>
    <p:extLst>
      <p:ext uri="{BB962C8B-B14F-4D97-AF65-F5344CB8AC3E}">
        <p14:creationId xmlns:p14="http://schemas.microsoft.com/office/powerpoint/2010/main" val="385693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Have you ever considered what kind of things keep you motivated? Money? Success? Love? Do different things motivate you in different situations?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Theories About Motivation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William James was the father of psychology in the United States.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He theorized behavior was driven by </a:t>
            </a:r>
            <a:r>
              <a:rPr lang="en-US" b="1" dirty="0">
                <a:solidFill>
                  <a:srgbClr val="2D7D9F"/>
                </a:solidFill>
              </a:rPr>
              <a:t>instincts </a:t>
            </a:r>
            <a:r>
              <a:rPr lang="en-US" dirty="0">
                <a:solidFill>
                  <a:srgbClr val="2D7D9F"/>
                </a:solidFill>
              </a:rPr>
              <a:t>which are species-specific patterns of behavior that are not learned.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This view—that human behavior is driven by instincts—received a fair amount of criticism because of the undeniable role of learning in shaping all sorts of human behavior.</a:t>
            </a:r>
          </a:p>
        </p:txBody>
      </p:sp>
    </p:spTree>
    <p:extLst>
      <p:ext uri="{BB962C8B-B14F-4D97-AF65-F5344CB8AC3E}">
        <p14:creationId xmlns:p14="http://schemas.microsoft.com/office/powerpoint/2010/main" val="3924432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9.1 Figure </a:t>
            </a:r>
            <a:r>
              <a:rPr lang="en-US" dirty="0"/>
              <a:t>6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F1D9D0-21B1-14A6-A46D-C0AA5F3A93A8}"/>
              </a:ext>
            </a:extLst>
          </p:cNvPr>
          <p:cNvSpPr txBox="1">
            <a:spLocks/>
          </p:cNvSpPr>
          <p:nvPr/>
        </p:nvSpPr>
        <p:spPr>
          <a:xfrm>
            <a:off x="457200" y="5198532"/>
            <a:ext cx="8229600" cy="653627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182F5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Caption: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(a) William James proposed the instinct theory of motivation, asserting that behavior is driven by instincts. (b) In humans, instincts may include behaviors such as an infant’s rooting for a nipple and sucking.</a:t>
            </a:r>
            <a:r>
              <a:rPr lang="en-US" sz="1600" dirty="0"/>
              <a:t> </a:t>
            </a:r>
          </a:p>
        </p:txBody>
      </p:sp>
      <p:pic>
        <p:nvPicPr>
          <p:cNvPr id="3" name="Content Placeholder 6" descr="Photograph A shows William James. Photograph B shows a person breastfeeding a baby.">
            <a:extLst>
              <a:ext uri="{FF2B5EF4-FFF2-40B4-BE49-F238E27FC236}">
                <a16:creationId xmlns:a16="http://schemas.microsoft.com/office/drawing/2014/main" id="{FB043375-0F79-396E-D4E0-C821D8349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35"/>
          <a:stretch/>
        </p:blipFill>
        <p:spPr>
          <a:xfrm>
            <a:off x="990600" y="1219200"/>
            <a:ext cx="7162800" cy="3979333"/>
          </a:xfrm>
          <a:noFill/>
        </p:spPr>
      </p:pic>
    </p:spTree>
    <p:extLst>
      <p:ext uri="{BB962C8B-B14F-4D97-AF65-F5344CB8AC3E}">
        <p14:creationId xmlns:p14="http://schemas.microsoft.com/office/powerpoint/2010/main" val="203985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158241"/>
          </a:xfrm>
        </p:spPr>
        <p:txBody>
          <a:bodyPr/>
          <a:lstStyle/>
          <a:p>
            <a:r>
              <a:rPr lang="en-US" dirty="0"/>
              <a:t>Do humans have instincts that do not differ across individuals? Identify at least five instincts.</a:t>
            </a:r>
          </a:p>
        </p:txBody>
      </p:sp>
    </p:spTree>
    <p:extLst>
      <p:ext uri="{BB962C8B-B14F-4D97-AF65-F5344CB8AC3E}">
        <p14:creationId xmlns:p14="http://schemas.microsoft.com/office/powerpoint/2010/main" val="2476964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Drive Theory Of Motivation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434840"/>
          </a:xfrm>
        </p:spPr>
        <p:txBody>
          <a:bodyPr/>
          <a:lstStyle/>
          <a:p>
            <a:r>
              <a:rPr lang="en-US" b="1" dirty="0"/>
              <a:t>Drive</a:t>
            </a:r>
            <a:r>
              <a:rPr lang="en-US" dirty="0"/>
              <a:t> </a:t>
            </a:r>
            <a:r>
              <a:rPr lang="en-US" b="1" dirty="0"/>
              <a:t>theory</a:t>
            </a:r>
            <a:r>
              <a:rPr lang="en-US" dirty="0"/>
              <a:t> of motivation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Deviations from homeostasis (tendency to maintain balance, or optimal level, within a biological system) create physiological needs.</a:t>
            </a:r>
          </a:p>
          <a:p>
            <a:pPr lvl="2"/>
            <a:r>
              <a:rPr lang="en-US" dirty="0">
                <a:solidFill>
                  <a:srgbClr val="2D7D9F"/>
                </a:solidFill>
              </a:rPr>
              <a:t>Needs become drive states</a:t>
            </a:r>
          </a:p>
          <a:p>
            <a:pPr lvl="2"/>
            <a:r>
              <a:rPr lang="en-US" dirty="0">
                <a:solidFill>
                  <a:srgbClr val="2D7D9F"/>
                </a:solidFill>
              </a:rPr>
              <a:t>Drive states direct behavior to meet the needs</a:t>
            </a:r>
          </a:p>
          <a:p>
            <a:pPr lvl="2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Need to eat</a:t>
            </a:r>
          </a:p>
          <a:p>
            <a:pPr lvl="1"/>
            <a:endParaRPr lang="en-US" dirty="0">
              <a:solidFill>
                <a:srgbClr val="182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7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675DD-E865-2F36-3140-3A229F6C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9.1 Figure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2BB24-3325-3D27-D47E-9D6EDE6B4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0"/>
            <a:ext cx="7696200" cy="4419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Going without food causes a specific physiological response that encourages you to eat. </a:t>
            </a:r>
          </a:p>
        </p:txBody>
      </p:sp>
      <p:pic>
        <p:nvPicPr>
          <p:cNvPr id="4" name="Content Placeholder 6" descr="A graphic listing the experience of going without food">
            <a:extLst>
              <a:ext uri="{FF2B5EF4-FFF2-40B4-BE49-F238E27FC236}">
                <a16:creationId xmlns:a16="http://schemas.microsoft.com/office/drawing/2014/main" id="{82F5BD9A-57D4-D348-D0D8-3F19CCEA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7280"/>
            <a:ext cx="7696200" cy="432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698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04069-E8EF-BC3D-0750-031EFFED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9.1 Figure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3F854-BEA9-9993-B8DC-13CBC71A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518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Hunger and subsequent eating are the result of complex physiological processes that maintain homeostasis.</a:t>
            </a:r>
          </a:p>
        </p:txBody>
      </p:sp>
      <p:pic>
        <p:nvPicPr>
          <p:cNvPr id="4" name="Content Placeholder 6" descr="A photograph shows a man with a soda in one hand and a fried chicken leg in the other. Other junk foods are shown.">
            <a:extLst>
              <a:ext uri="{FF2B5EF4-FFF2-40B4-BE49-F238E27FC236}">
                <a16:creationId xmlns:a16="http://schemas.microsoft.com/office/drawing/2014/main" id="{10CB3E75-AE21-5A87-C9F2-01C191396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5"/>
          <a:stretch/>
        </p:blipFill>
        <p:spPr>
          <a:xfrm>
            <a:off x="1066800" y="1097280"/>
            <a:ext cx="7315200" cy="40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244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Drive Theory And Habits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 theory emphasizes the role that habits play in behavioral responses.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A </a:t>
            </a:r>
            <a:r>
              <a:rPr lang="en-US" b="1" dirty="0">
                <a:solidFill>
                  <a:srgbClr val="2D7D9F"/>
                </a:solidFill>
              </a:rPr>
              <a:t>habit</a:t>
            </a:r>
            <a:r>
              <a:rPr lang="en-US" dirty="0">
                <a:solidFill>
                  <a:srgbClr val="2D7D9F"/>
                </a:solidFill>
              </a:rPr>
              <a:t> is a pattern of behavior in which we regularly engage.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Engaging in a behavior that successfully reduces a drive increases the likelihood of that behavior in the future.</a:t>
            </a:r>
          </a:p>
          <a:p>
            <a:pPr lvl="1"/>
            <a:endParaRPr lang="en-US" dirty="0">
              <a:solidFill>
                <a:srgbClr val="182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26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89377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Motivation</a:t>
            </a:r>
            <a:r>
              <a:rPr lang="en-US" dirty="0"/>
              <a:t> describes the wants and needs that direct behavior.</a:t>
            </a:r>
          </a:p>
          <a:p>
            <a:pPr lvl="1"/>
            <a:r>
              <a:rPr lang="en-US" dirty="0">
                <a:solidFill>
                  <a:srgbClr val="182F58"/>
                </a:solidFill>
              </a:rPr>
              <a:t>Why do we act in certain ways?</a:t>
            </a:r>
          </a:p>
          <a:p>
            <a:pPr lvl="1"/>
            <a:r>
              <a:rPr lang="en-US" dirty="0">
                <a:solidFill>
                  <a:srgbClr val="182F58"/>
                </a:solidFill>
              </a:rPr>
              <a:t>Why do we feel as we do?</a:t>
            </a:r>
          </a:p>
        </p:txBody>
      </p:sp>
      <p:pic>
        <p:nvPicPr>
          <p:cNvPr id="5" name="Content Placeholder 8" descr="A photograph shows a crowd at the site of the Boston Marathon bombing immediately after it occurred.">
            <a:extLst>
              <a:ext uri="{FF2B5EF4-FFF2-40B4-BE49-F238E27FC236}">
                <a16:creationId xmlns:a16="http://schemas.microsoft.com/office/drawing/2014/main" id="{379AE63A-78A8-C7A6-161C-BA6468DAB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r="11111" b="1235"/>
          <a:stretch/>
        </p:blipFill>
        <p:spPr>
          <a:xfrm>
            <a:off x="2971800" y="3173939"/>
            <a:ext cx="3432810" cy="242316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FA85D-8296-3340-9074-B5F43D6C2E73}"/>
              </a:ext>
            </a:extLst>
          </p:cNvPr>
          <p:cNvSpPr txBox="1"/>
          <p:nvPr/>
        </p:nvSpPr>
        <p:spPr>
          <a:xfrm>
            <a:off x="4425152" y="5630901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Arousal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Extensions of drive theory consider levels of arousal.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If a person is underaroused, they become bored and seek out stimulation.</a:t>
            </a:r>
          </a:p>
          <a:p>
            <a:pPr lvl="2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A student feels bored during summer break.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If a person is overaroused, they will engage in behaviors to reduce arousal.</a:t>
            </a:r>
          </a:p>
          <a:p>
            <a:pPr lvl="2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A student is overwhelmed by countless exams and papers.</a:t>
            </a:r>
          </a:p>
        </p:txBody>
      </p:sp>
    </p:spTree>
    <p:extLst>
      <p:ext uri="{BB962C8B-B14F-4D97-AF65-F5344CB8AC3E}">
        <p14:creationId xmlns:p14="http://schemas.microsoft.com/office/powerpoint/2010/main" val="2672798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4FC2-18D6-3272-31AF-15B0373D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9.1 Figure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CDEB9-F914-F345-67CD-DEFCD1593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077" y="5071905"/>
            <a:ext cx="8229600" cy="7467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The concept of optimal arousal in relation to performance on a task is depicted here. Performance is maximized at the optimal level of arousal, and it tapers off during under- and overarousal.</a:t>
            </a:r>
          </a:p>
        </p:txBody>
      </p:sp>
      <p:pic>
        <p:nvPicPr>
          <p:cNvPr id="4" name="Content Placeholder 6" descr="A graph showing arousal level versus performance quality">
            <a:extLst>
              <a:ext uri="{FF2B5EF4-FFF2-40B4-BE49-F238E27FC236}">
                <a16:creationId xmlns:a16="http://schemas.microsoft.com/office/drawing/2014/main" id="{0F27D10C-1872-4440-E986-AC4A3F3DD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09755"/>
            <a:ext cx="6666089" cy="3749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69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615440"/>
          </a:xfrm>
        </p:spPr>
        <p:txBody>
          <a:bodyPr/>
          <a:lstStyle/>
          <a:p>
            <a:r>
              <a:rPr lang="en-US" dirty="0"/>
              <a:t>In a small group, discuss your arousal level regarding taking an exam for this class. How does your arousal correlate with your performance?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Arousal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arousal is impacted by the complexity and difficulty of the task.</a:t>
            </a:r>
          </a:p>
          <a:p>
            <a:r>
              <a:rPr lang="en-US" dirty="0"/>
              <a:t>The </a:t>
            </a:r>
            <a:r>
              <a:rPr lang="en-US" b="1" dirty="0"/>
              <a:t>Yerkes-Dodson law </a:t>
            </a:r>
            <a:r>
              <a:rPr lang="en-US" dirty="0"/>
              <a:t>states that a simple task is performed best when arousal levels are relatively high, and a complex task is best performed when arousal levels are lower.</a:t>
            </a:r>
            <a:endParaRPr lang="en-US" dirty="0">
              <a:solidFill>
                <a:srgbClr val="182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91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5C3C4-E6A0-2459-B5DC-D12062A23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9.1 Figure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442A8-0122-F7F3-6F36-3DE271A7A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6705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Task performance is best when arousal levels are in a middle range, with difficult tasks best performed under lower levels of arousal, and simple tasks best performed under higher levels of arousal.</a:t>
            </a:r>
          </a:p>
        </p:txBody>
      </p:sp>
      <p:pic>
        <p:nvPicPr>
          <p:cNvPr id="4" name="Content Placeholder 6" descr="A graph showing arousal level versus performance quality for both difficult and easy tasks">
            <a:extLst>
              <a:ext uri="{FF2B5EF4-FFF2-40B4-BE49-F238E27FC236}">
                <a16:creationId xmlns:a16="http://schemas.microsoft.com/office/drawing/2014/main" id="{DEFF87D1-EDCE-54FA-73F9-825F6D3EE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97280"/>
            <a:ext cx="7162800" cy="4029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46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Self-Efficacy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Self-efficacy</a:t>
            </a:r>
            <a:r>
              <a:rPr lang="en-US" dirty="0"/>
              <a:t> is an individual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belief in their own ability to complete a task.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A person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>
                <a:solidFill>
                  <a:srgbClr val="2D7D9F"/>
                </a:solidFill>
              </a:rPr>
              <a:t>s sense of self-efficacy plays a pivotal role in motivation (Bandura, 1994).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Motivation comes from expectations we have about the consequences of our behaviors.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Understanding our abilities helps to direct our goals.</a:t>
            </a:r>
          </a:p>
          <a:p>
            <a:pPr lvl="2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If a student believe they can achieve at a high level, they are more likely to take on challenging tasks.</a:t>
            </a:r>
          </a:p>
        </p:txBody>
      </p:sp>
    </p:spTree>
    <p:extLst>
      <p:ext uri="{BB962C8B-B14F-4D97-AF65-F5344CB8AC3E}">
        <p14:creationId xmlns:p14="http://schemas.microsoft.com/office/powerpoint/2010/main" val="3872820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158241"/>
          </a:xfrm>
        </p:spPr>
        <p:txBody>
          <a:bodyPr/>
          <a:lstStyle/>
          <a:p>
            <a:r>
              <a:rPr lang="en-US" dirty="0"/>
              <a:t>Think back to a recent challenge you faced. Did you approach the problem with high or low self-efficacy?</a:t>
            </a:r>
          </a:p>
        </p:txBody>
      </p:sp>
    </p:spTree>
    <p:extLst>
      <p:ext uri="{BB962C8B-B14F-4D97-AF65-F5344CB8AC3E}">
        <p14:creationId xmlns:p14="http://schemas.microsoft.com/office/powerpoint/2010/main" val="2526809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Motives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7" y="11430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Social motives, including the needs for achievement, affiliation, and intimacy, may also impact behavior. </a:t>
            </a:r>
          </a:p>
        </p:txBody>
      </p:sp>
      <p:pic>
        <p:nvPicPr>
          <p:cNvPr id="5" name="Content Placeholder 6" descr="A graphic describing the specifics of needs for achievement, affiliation, and intimacy">
            <a:extLst>
              <a:ext uri="{FF2B5EF4-FFF2-40B4-BE49-F238E27FC236}">
                <a16:creationId xmlns:a16="http://schemas.microsoft.com/office/drawing/2014/main" id="{FBFFF207-B936-AA06-88E1-C04FADD0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09800"/>
            <a:ext cx="5892800" cy="33147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02D85-B1DD-F798-D898-E16C9B261DB6}"/>
              </a:ext>
            </a:extLst>
          </p:cNvPr>
          <p:cNvSpPr txBox="1"/>
          <p:nvPr/>
        </p:nvSpPr>
        <p:spPr>
          <a:xfrm>
            <a:off x="4343400" y="5556334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11</a:t>
            </a:r>
          </a:p>
        </p:txBody>
      </p:sp>
    </p:spTree>
    <p:extLst>
      <p:ext uri="{BB962C8B-B14F-4D97-AF65-F5344CB8AC3E}">
        <p14:creationId xmlns:p14="http://schemas.microsoft.com/office/powerpoint/2010/main" val="657661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Maslow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b="1" dirty="0"/>
              <a:t>s Hierarchy Of Needs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hierarchy of needs spans a spectrum of motives ranging from biological to individual to social (Maslow, 1943). 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Physiological needs are necessary for survival.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Security needs refer to feeling safe and secure.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Social needs include feeling loved and having a sense of belonging.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Esteem needs include having self-worth and confidence.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Self-actualization needs equate to achieving one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>
                <a:solidFill>
                  <a:srgbClr val="2D7D9F"/>
                </a:solidFill>
              </a:rPr>
              <a:t>s full potential.</a:t>
            </a:r>
          </a:p>
        </p:txBody>
      </p:sp>
    </p:spTree>
    <p:extLst>
      <p:ext uri="{BB962C8B-B14F-4D97-AF65-F5344CB8AC3E}">
        <p14:creationId xmlns:p14="http://schemas.microsoft.com/office/powerpoint/2010/main" val="3448015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73FB-74EF-ACA3-D647-1163D733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9.1 Figure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ABB0E-241D-EBD1-C497-EEED89306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8229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Maslow’s hierarchy of needs is illustrated here. In some versions of the pyramid, cognitive and aesthetic needs are also included between esteem and self-actualization. Others include another tier at the top of the pyramid for self-transcendence.</a:t>
            </a:r>
          </a:p>
        </p:txBody>
      </p:sp>
      <p:pic>
        <p:nvPicPr>
          <p:cNvPr id="4" name="Content Placeholder 6" descr="A pyramid depicting Maslow's hierarchy of needs">
            <a:extLst>
              <a:ext uri="{FF2B5EF4-FFF2-40B4-BE49-F238E27FC236}">
                <a16:creationId xmlns:a16="http://schemas.microsoft.com/office/drawing/2014/main" id="{93E1D5E9-4DFC-BE70-5743-6F186BD22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10640"/>
            <a:ext cx="65024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470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Intrinsic And Extrinsic Motivation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4876800" cy="4572000"/>
          </a:xfrm>
        </p:spPr>
        <p:txBody>
          <a:bodyPr/>
          <a:lstStyle/>
          <a:p>
            <a:r>
              <a:rPr lang="en-US" b="1" dirty="0"/>
              <a:t>Intrinsic motivation </a:t>
            </a:r>
            <a:r>
              <a:rPr lang="en-US" dirty="0"/>
              <a:t>- internal factors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Creates a sense of personal satisfaction</a:t>
            </a:r>
            <a:endParaRPr lang="en-US" b="1" dirty="0">
              <a:solidFill>
                <a:srgbClr val="2D7D9F"/>
              </a:solidFill>
            </a:endParaRPr>
          </a:p>
          <a:p>
            <a:r>
              <a:rPr lang="en-US" b="1" dirty="0"/>
              <a:t>Extrinsic motivation </a:t>
            </a:r>
            <a:r>
              <a:rPr lang="en-US" dirty="0"/>
              <a:t>- external factors  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Performed to receive something from others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B77FB-B12D-2431-5B62-BD79F8C4ABC5}"/>
              </a:ext>
            </a:extLst>
          </p:cNvPr>
          <p:cNvSpPr txBox="1"/>
          <p:nvPr/>
        </p:nvSpPr>
        <p:spPr>
          <a:xfrm>
            <a:off x="7086600" y="5435021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pic>
        <p:nvPicPr>
          <p:cNvPr id="6" name="Content Placeholder 6" descr="An illustration explaining intrinsic and extrinsic motivation">
            <a:extLst>
              <a:ext uri="{FF2B5EF4-FFF2-40B4-BE49-F238E27FC236}">
                <a16:creationId xmlns:a16="http://schemas.microsoft.com/office/drawing/2014/main" id="{FE190C7C-59FC-B83E-DA7D-B8EB3DAA7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8" r="33125"/>
          <a:stretch/>
        </p:blipFill>
        <p:spPr>
          <a:xfrm>
            <a:off x="6019800" y="1271989"/>
            <a:ext cx="2453270" cy="397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0751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Maslow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b="1" dirty="0"/>
              <a:t>s Hierarchy Of Needs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/>
          <a:lstStyle/>
          <a:p>
            <a:r>
              <a:rPr lang="en-US" dirty="0"/>
              <a:t>Abraham Maslow felt that one must satisfy lower-level needs before addressing higher-level needs.</a:t>
            </a:r>
          </a:p>
          <a:p>
            <a:pPr lvl="1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A person who is struggling to find food is less likely to worry about their social status.</a:t>
            </a:r>
          </a:p>
          <a:p>
            <a:pPr lvl="1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A person living in an unsafe area will be less concerned about grades.</a:t>
            </a:r>
          </a:p>
        </p:txBody>
      </p:sp>
      <p:pic>
        <p:nvPicPr>
          <p:cNvPr id="4" name="Content Placeholder 6" descr="A photograph shows a dirty, abandoned alleyway.">
            <a:extLst>
              <a:ext uri="{FF2B5EF4-FFF2-40B4-BE49-F238E27FC236}">
                <a16:creationId xmlns:a16="http://schemas.microsoft.com/office/drawing/2014/main" id="{6E8317E8-5965-A42D-8678-EF4E82C31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5"/>
          <a:stretch/>
        </p:blipFill>
        <p:spPr>
          <a:xfrm>
            <a:off x="3162300" y="4114800"/>
            <a:ext cx="2819400" cy="156633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90183F-49A1-322B-972B-14F66AC4A577}"/>
              </a:ext>
            </a:extLst>
          </p:cNvPr>
          <p:cNvSpPr txBox="1"/>
          <p:nvPr/>
        </p:nvSpPr>
        <p:spPr>
          <a:xfrm>
            <a:off x="4267200" y="5681134"/>
            <a:ext cx="762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13</a:t>
            </a:r>
          </a:p>
        </p:txBody>
      </p:sp>
    </p:spTree>
    <p:extLst>
      <p:ext uri="{BB962C8B-B14F-4D97-AF65-F5344CB8AC3E}">
        <p14:creationId xmlns:p14="http://schemas.microsoft.com/office/powerpoint/2010/main" val="2257304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Maslow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b="1" dirty="0"/>
              <a:t>s Hierarchy Of Needs</a:t>
            </a:r>
            <a:r>
              <a:rPr lang="en-US" b="1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/>
          <a:lstStyle/>
          <a:p>
            <a:r>
              <a:rPr lang="en-US" dirty="0"/>
              <a:t>Self-transcendence may occur in later life.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This level occurs after self-actualization.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Individuals who reach this level strive for meaning and purpose beyond the concerns for oneself (Koltko-Rivera, 2006).</a:t>
            </a:r>
          </a:p>
          <a:p>
            <a:pPr lvl="2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Mohandas K. Gandhi went on several hunger strikes in protest.</a:t>
            </a:r>
          </a:p>
        </p:txBody>
      </p:sp>
    </p:spTree>
    <p:extLst>
      <p:ext uri="{BB962C8B-B14F-4D97-AF65-F5344CB8AC3E}">
        <p14:creationId xmlns:p14="http://schemas.microsoft.com/office/powerpoint/2010/main" val="1206237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may result from internal or external factors.</a:t>
            </a:r>
          </a:p>
          <a:p>
            <a:r>
              <a:rPr lang="en-US" dirty="0"/>
              <a:t>There are a variety of theories about motivation.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Some theories are biologically-oriented and related to homeostasis and drives.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Bandura theorized that self-efficacy motivates behavior.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Maslow defined motivation in a hierarchy of needs that ranged from low-level physiological needs to high-level self-actualization needs.</a:t>
            </a:r>
          </a:p>
        </p:txBody>
      </p:sp>
    </p:spTree>
    <p:extLst>
      <p:ext uri="{BB962C8B-B14F-4D97-AF65-F5344CB8AC3E}">
        <p14:creationId xmlns:p14="http://schemas.microsoft.com/office/powerpoint/2010/main" val="565584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005840"/>
          </a:xfrm>
        </p:spPr>
        <p:txBody>
          <a:bodyPr/>
          <a:lstStyle/>
          <a:p>
            <a:r>
              <a:rPr lang="en-US" dirty="0"/>
              <a:t>What are your intrinsic and extrinsic motivations for being in school? 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And Extrinsic </a:t>
            </a:r>
            <a:r>
              <a:rPr lang="en-US" b="1" dirty="0"/>
              <a:t>Motivation</a:t>
            </a:r>
            <a:r>
              <a:rPr lang="en-US" b="1" baseline="-25000" dirty="0"/>
              <a:t>2</a:t>
            </a:r>
          </a:p>
        </p:txBody>
      </p:sp>
      <p:pic>
        <p:nvPicPr>
          <p:cNvPr id="8" name="Content Placeholder 6" descr="A photograph shows a baker icing a cake.">
            <a:extLst>
              <a:ext uri="{FF2B5EF4-FFF2-40B4-BE49-F238E27FC236}">
                <a16:creationId xmlns:a16="http://schemas.microsoft.com/office/drawing/2014/main" id="{FF7C187D-0258-CA54-DA97-F9E9A56C9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r="5937"/>
          <a:stretch/>
        </p:blipFill>
        <p:spPr>
          <a:xfrm>
            <a:off x="208037" y="2472531"/>
            <a:ext cx="3028818" cy="191293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D17228-90A8-B0A7-4B9B-82B544354629}"/>
              </a:ext>
            </a:extLst>
          </p:cNvPr>
          <p:cNvSpPr txBox="1"/>
          <p:nvPr/>
        </p:nvSpPr>
        <p:spPr>
          <a:xfrm>
            <a:off x="1409700" y="441226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280160"/>
            <a:ext cx="60960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Motivation is often a mix of intrinsic and extrinsic factors.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People who are paid to engage in behaviors they like may result in less personal enjoyment.</a:t>
            </a:r>
          </a:p>
          <a:p>
            <a:pPr lvl="2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Odessa, who loves baking, no longer bakes during free time after being employed as a baker.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Overjustification effect is when intrinsic motivation is diminished when extrinsic rewards are given.</a:t>
            </a:r>
          </a:p>
        </p:txBody>
      </p:sp>
    </p:spTree>
    <p:extLst>
      <p:ext uri="{BB962C8B-B14F-4D97-AF65-F5344CB8AC3E}">
        <p14:creationId xmlns:p14="http://schemas.microsoft.com/office/powerpoint/2010/main" val="307135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Intrinsic And Extrinsic Motivation</a:t>
            </a:r>
            <a:r>
              <a:rPr lang="en-US" b="1" baseline="-25000" dirty="0"/>
              <a:t>3</a:t>
            </a:r>
          </a:p>
        </p:txBody>
      </p:sp>
      <p:pic>
        <p:nvPicPr>
          <p:cNvPr id="7" name="Content Placeholder 6" descr="A photograph shows a baker icing a cake.">
            <a:extLst>
              <a:ext uri="{FF2B5EF4-FFF2-40B4-BE49-F238E27FC236}">
                <a16:creationId xmlns:a16="http://schemas.microsoft.com/office/drawing/2014/main" id="{F9427D50-9051-14E3-7D7F-E2E3B3681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r="5937"/>
          <a:stretch/>
        </p:blipFill>
        <p:spPr>
          <a:xfrm>
            <a:off x="208037" y="2472531"/>
            <a:ext cx="3028818" cy="191293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7A2DD-5893-ACA7-A8C1-5BA2F337F861}"/>
              </a:ext>
            </a:extLst>
          </p:cNvPr>
          <p:cNvSpPr txBox="1"/>
          <p:nvPr/>
        </p:nvSpPr>
        <p:spPr>
          <a:xfrm>
            <a:off x="1409700" y="441226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295" y="1371600"/>
            <a:ext cx="6096000" cy="4572000"/>
          </a:xfrm>
        </p:spPr>
        <p:txBody>
          <a:bodyPr>
            <a:normAutofit/>
          </a:bodyPr>
          <a:lstStyle/>
          <a:p>
            <a:r>
              <a:rPr lang="en-US" dirty="0"/>
              <a:t>Intrinsic motivation may not be vulnerable to effects of extrinsic reinforcements.</a:t>
            </a:r>
          </a:p>
          <a:p>
            <a:pPr lvl="1"/>
            <a:r>
              <a:rPr lang="en-US" dirty="0">
                <a:solidFill>
                  <a:srgbClr val="2D7D9F"/>
                </a:solidFill>
              </a:rPr>
              <a:t>Verbal praise might increase intrinsic motivation.</a:t>
            </a:r>
          </a:p>
          <a:p>
            <a:pPr lvl="2"/>
            <a:r>
              <a:rPr lang="en-US" u="sng" dirty="0">
                <a:solidFill>
                  <a:srgbClr val="2D7D9F"/>
                </a:solidFill>
              </a:rPr>
              <a:t>Example</a:t>
            </a:r>
            <a:r>
              <a:rPr lang="en-US" dirty="0">
                <a:solidFill>
                  <a:srgbClr val="2D7D9F"/>
                </a:solidFill>
              </a:rPr>
              <a:t>: Odessa might still enjoy baking during free time if customers regularly compliment their baking.</a:t>
            </a:r>
          </a:p>
        </p:txBody>
      </p:sp>
    </p:spTree>
    <p:extLst>
      <p:ext uri="{BB962C8B-B14F-4D97-AF65-F5344CB8AC3E}">
        <p14:creationId xmlns:p14="http://schemas.microsoft.com/office/powerpoint/2010/main" val="245573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Intrinsic And Extrinsic Motivation</a:t>
            </a:r>
            <a:r>
              <a:rPr lang="en-US" b="1" baseline="-25000" dirty="0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person expects an extrinsic reward, intrinsic motivation is reduced.</a:t>
            </a:r>
          </a:p>
          <a:p>
            <a:r>
              <a:rPr lang="en-US" dirty="0"/>
              <a:t>If the extrinsic reward is a surprise, intrinsic motivation persists (Deci et al., 1999).</a:t>
            </a:r>
          </a:p>
          <a:p>
            <a:endParaRPr lang="en-US" dirty="0">
              <a:solidFill>
                <a:srgbClr val="182F58"/>
              </a:solidFill>
            </a:endParaRPr>
          </a:p>
          <a:p>
            <a:pPr lvl="1"/>
            <a:endParaRPr lang="en-US" dirty="0">
              <a:solidFill>
                <a:srgbClr val="182F5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1FC64-4F71-9A7E-D324-F47218E129CB}"/>
              </a:ext>
            </a:extLst>
          </p:cNvPr>
          <p:cNvSpPr txBox="1"/>
          <p:nvPr/>
        </p:nvSpPr>
        <p:spPr>
          <a:xfrm>
            <a:off x="4572000" y="5631403"/>
            <a:ext cx="6820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pic>
        <p:nvPicPr>
          <p:cNvPr id="6" name="Content Placeholder 6" descr="A graphic shows the negative of intrinsic motivation (physical reinforcement) and the positive (verbal reinforcement)">
            <a:extLst>
              <a:ext uri="{FF2B5EF4-FFF2-40B4-BE49-F238E27FC236}">
                <a16:creationId xmlns:a16="http://schemas.microsoft.com/office/drawing/2014/main" id="{F5B2E8A5-DDBC-DE38-FB64-447D976BE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" r="9687"/>
          <a:stretch/>
        </p:blipFill>
        <p:spPr>
          <a:xfrm>
            <a:off x="3124200" y="3246120"/>
            <a:ext cx="3428708" cy="2285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949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Increasing Intrinsic Motivation </a:t>
            </a:r>
            <a:r>
              <a:rPr lang="en-US" dirty="0"/>
              <a:t>I</a:t>
            </a:r>
            <a:r>
              <a:rPr lang="en-US" b="1" dirty="0"/>
              <a:t>n Educational Settings</a:t>
            </a:r>
            <a:r>
              <a:rPr lang="en-US" baseline="-25000" dirty="0"/>
              <a:t>1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Students are more likely to experience intrinsic motivation to learn if they feel a sense of belonging and respect.</a:t>
            </a:r>
          </a:p>
          <a:p>
            <a:r>
              <a:rPr lang="en-US" dirty="0"/>
              <a:t>Internalization of intrinsic motivation is enhanced if evaluative aspects are de-emphasized and if students feel a sense of control over the learning environment.</a:t>
            </a:r>
          </a:p>
          <a:p>
            <a:r>
              <a:rPr lang="en-US" dirty="0"/>
              <a:t>Providing challenging, yet doable, activities along with a rationale for engaging in activities can also enhance intrinsic motivation.</a:t>
            </a:r>
          </a:p>
        </p:txBody>
      </p:sp>
    </p:spTree>
    <p:extLst>
      <p:ext uri="{BB962C8B-B14F-4D97-AF65-F5344CB8AC3E}">
        <p14:creationId xmlns:p14="http://schemas.microsoft.com/office/powerpoint/2010/main" val="228230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9.1 Figure 5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F1D9D0-21B1-14A6-A46D-C0AA5F3A93A8}"/>
              </a:ext>
            </a:extLst>
          </p:cNvPr>
          <p:cNvSpPr txBox="1">
            <a:spLocks/>
          </p:cNvSpPr>
          <p:nvPr/>
        </p:nvSpPr>
        <p:spPr>
          <a:xfrm>
            <a:off x="914400" y="5562600"/>
            <a:ext cx="8229600" cy="44398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182F5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Caption: </a:t>
            </a:r>
            <a:r>
              <a:rPr lang="en-US" sz="2400" b="0" i="0" dirty="0">
                <a:effectLst/>
                <a:highlight>
                  <a:srgbClr val="FFFFFF"/>
                </a:highlight>
              </a:rPr>
              <a:t>There are different strategies that are effective for increasing intrinsic motivation in class.</a:t>
            </a:r>
            <a:r>
              <a:rPr lang="en-US" sz="2400" dirty="0"/>
              <a:t>    </a:t>
            </a:r>
          </a:p>
        </p:txBody>
      </p:sp>
      <p:pic>
        <p:nvPicPr>
          <p:cNvPr id="3" name="Content Placeholder 6" descr="A graphic showing ways to foster intrinsic motivation in class">
            <a:extLst>
              <a:ext uri="{FF2B5EF4-FFF2-40B4-BE49-F238E27FC236}">
                <a16:creationId xmlns:a16="http://schemas.microsoft.com/office/drawing/2014/main" id="{28822EBC-D7E8-5F90-EEE5-DA61D8A8A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1295400"/>
            <a:ext cx="6832600" cy="3843338"/>
          </a:xfrm>
          <a:noFill/>
        </p:spPr>
      </p:pic>
    </p:spTree>
    <p:extLst>
      <p:ext uri="{BB962C8B-B14F-4D97-AF65-F5344CB8AC3E}">
        <p14:creationId xmlns:p14="http://schemas.microsoft.com/office/powerpoint/2010/main" val="650007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1348</Words>
  <Application>Microsoft Office PowerPoint</Application>
  <PresentationFormat>On-screen Show (4:3)</PresentationFormat>
  <Paragraphs>129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9.1</vt:lpstr>
      <vt:lpstr>Motivation</vt:lpstr>
      <vt:lpstr>Intrinsic And Extrinsic Motivation1</vt:lpstr>
      <vt:lpstr>On Your Own</vt:lpstr>
      <vt:lpstr>Intrinsic And Extrinsic Motivation2</vt:lpstr>
      <vt:lpstr>Intrinsic And Extrinsic Motivation3</vt:lpstr>
      <vt:lpstr>Intrinsic And Extrinsic Motivation4</vt:lpstr>
      <vt:lpstr>Increasing Intrinsic Motivation In Educational Settings1</vt:lpstr>
      <vt:lpstr>Lesson 9.1 Figure 5</vt:lpstr>
      <vt:lpstr>Increasing Intrinsic Motivation In Educational Settings2</vt:lpstr>
      <vt:lpstr>Increasing Intrinsic Motivation In Educational Settings3</vt:lpstr>
      <vt:lpstr>Reflection Question1</vt:lpstr>
      <vt:lpstr>Theories About Motivation</vt:lpstr>
      <vt:lpstr>Lesson 9.1 Figure 6</vt:lpstr>
      <vt:lpstr>Reflection Question2</vt:lpstr>
      <vt:lpstr>Drive Theory Of Motivation1</vt:lpstr>
      <vt:lpstr>Lesson 9.1 Figure 7</vt:lpstr>
      <vt:lpstr>Lesson 9.1 Figure 8</vt:lpstr>
      <vt:lpstr>Drive Theory And Habits</vt:lpstr>
      <vt:lpstr>Arousal1</vt:lpstr>
      <vt:lpstr>Lesson 9.1 Figure 9</vt:lpstr>
      <vt:lpstr>Group Activity</vt:lpstr>
      <vt:lpstr>Arousal2</vt:lpstr>
      <vt:lpstr>Lesson 9.1 Figure 10</vt:lpstr>
      <vt:lpstr>Self-Efficacy</vt:lpstr>
      <vt:lpstr>Reflection Question3</vt:lpstr>
      <vt:lpstr>Social Motives</vt:lpstr>
      <vt:lpstr>Maslow's Hierarchy Of Needs1</vt:lpstr>
      <vt:lpstr>Lesson 9.1 Figure 12</vt:lpstr>
      <vt:lpstr>Maslow's Hierarchy Of Needs2</vt:lpstr>
      <vt:lpstr>Maslow's Hierarchy Of Needs3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9.1 Motivation</dc:title>
  <dc:creator>Hawkes Learning</dc:creator>
  <cp:keywords>Psychology</cp:keywords>
  <cp:lastModifiedBy>Talissa Nahass</cp:lastModifiedBy>
  <cp:revision>183</cp:revision>
  <dcterms:created xsi:type="dcterms:W3CDTF">2013-04-26T14:43:13Z</dcterms:created>
  <dcterms:modified xsi:type="dcterms:W3CDTF">2024-07-23T21:06:39Z</dcterms:modified>
  <cp:category>Psychology</cp:category>
</cp:coreProperties>
</file>