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9"/>
  </p:notesMasterIdLst>
  <p:handoutMasterIdLst>
    <p:handoutMasterId r:id="rId30"/>
  </p:handoutMasterIdLst>
  <p:sldIdLst>
    <p:sldId id="272" r:id="rId3"/>
    <p:sldId id="273" r:id="rId4"/>
    <p:sldId id="274" r:id="rId5"/>
    <p:sldId id="277" r:id="rId6"/>
    <p:sldId id="278" r:id="rId7"/>
    <p:sldId id="279" r:id="rId8"/>
    <p:sldId id="275" r:id="rId9"/>
    <p:sldId id="280" r:id="rId10"/>
    <p:sldId id="281" r:id="rId11"/>
    <p:sldId id="276" r:id="rId12"/>
    <p:sldId id="282" r:id="rId13"/>
    <p:sldId id="296" r:id="rId14"/>
    <p:sldId id="283" r:id="rId15"/>
    <p:sldId id="284" r:id="rId16"/>
    <p:sldId id="297" r:id="rId17"/>
    <p:sldId id="286" r:id="rId18"/>
    <p:sldId id="287" r:id="rId19"/>
    <p:sldId id="289" r:id="rId20"/>
    <p:sldId id="288" r:id="rId21"/>
    <p:sldId id="290" r:id="rId22"/>
    <p:sldId id="291" r:id="rId23"/>
    <p:sldId id="292" r:id="rId24"/>
    <p:sldId id="293" r:id="rId25"/>
    <p:sldId id="294" r:id="rId26"/>
    <p:sldId id="295" r:id="rId27"/>
    <p:sldId id="318" r:id="rId28"/>
  </p:sldIdLst>
  <p:sldSz cx="9144000" cy="6858000" type="screen4x3"/>
  <p:notesSz cx="6858000" cy="9144000"/>
  <p:embeddedFontLst>
    <p:embeddedFont>
      <p:font typeface="Century Gothic" panose="020B0502020202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AF56DD-B91A-4D48-B284-E7BD32C5266B}" v="23" dt="2024-05-23T15:16:00.637"/>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1138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96A70FED-DB80-DB39-0235-20D511264E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4288" y="297219"/>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425887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984987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317644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859382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949811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71465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570967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239523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567432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66535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049906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970563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61807539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9.2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Hunger and Eating</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Obesity</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Nearly 42% of adults and approximately 20% of children are classified as overweight or obese (CDC, 2021).</a:t>
            </a:r>
          </a:p>
          <a:p>
            <a:r>
              <a:rPr lang="en-US" dirty="0"/>
              <a:t>Excess weight increases one</a:t>
            </a:r>
            <a:r>
              <a:rPr lang="en-US" dirty="0">
                <a:solidFill>
                  <a:srgbClr val="182F58"/>
                </a:solidFill>
                <a:effectLst/>
                <a:latin typeface="Calibri" panose="020F0502020204030204" pitchFamily="34" charset="0"/>
              </a:rPr>
              <a:t>'</a:t>
            </a:r>
            <a:r>
              <a:rPr lang="en-US" dirty="0"/>
              <a:t>s risk for type 2 diabetes, sleep apnea, colon cancer, breast cancer, infertility, and arthritis.</a:t>
            </a:r>
          </a:p>
          <a:p>
            <a:endParaRPr lang="en-US" dirty="0"/>
          </a:p>
        </p:txBody>
      </p:sp>
      <p:sp>
        <p:nvSpPr>
          <p:cNvPr id="4" name="TextBox 3">
            <a:extLst>
              <a:ext uri="{FF2B5EF4-FFF2-40B4-BE49-F238E27FC236}">
                <a16:creationId xmlns:a16="http://schemas.microsoft.com/office/drawing/2014/main" id="{3C3D6E26-9A7F-6AF3-5AF4-D6DFF7C39919}"/>
              </a:ext>
            </a:extLst>
          </p:cNvPr>
          <p:cNvSpPr txBox="1"/>
          <p:nvPr/>
        </p:nvSpPr>
        <p:spPr>
          <a:xfrm>
            <a:off x="5662996" y="5598244"/>
            <a:ext cx="625492" cy="253916"/>
          </a:xfrm>
          <a:prstGeom prst="rect">
            <a:avLst/>
          </a:prstGeom>
          <a:noFill/>
        </p:spPr>
        <p:txBody>
          <a:bodyPr wrap="none" rtlCol="0">
            <a:spAutoFit/>
          </a:bodyPr>
          <a:lstStyle/>
          <a:p>
            <a:r>
              <a:rPr lang="en-US" sz="1050" dirty="0">
                <a:solidFill>
                  <a:srgbClr val="182F58"/>
                </a:solidFill>
              </a:rPr>
              <a:t>Figure 3</a:t>
            </a:r>
          </a:p>
        </p:txBody>
      </p:sp>
      <p:pic>
        <p:nvPicPr>
          <p:cNvPr id="6" name="Content Placeholder 6" descr="A photograph shows a doctor measuring a larger woman's waist.">
            <a:extLst>
              <a:ext uri="{FF2B5EF4-FFF2-40B4-BE49-F238E27FC236}">
                <a16:creationId xmlns:a16="http://schemas.microsoft.com/office/drawing/2014/main" id="{488C4286-2C0E-2BD2-EFC2-41E6C84F52E3}"/>
              </a:ext>
            </a:extLst>
          </p:cNvPr>
          <p:cNvPicPr>
            <a:picLocks noChangeAspect="1"/>
          </p:cNvPicPr>
          <p:nvPr/>
        </p:nvPicPr>
        <p:blipFill>
          <a:blip r:embed="rId2"/>
          <a:stretch>
            <a:fillRect/>
          </a:stretch>
        </p:blipFill>
        <p:spPr>
          <a:xfrm>
            <a:off x="4495800" y="3827152"/>
            <a:ext cx="3112334" cy="1750688"/>
          </a:xfrm>
          <a:prstGeom prst="rect">
            <a:avLst/>
          </a:prstGeom>
          <a:noFill/>
        </p:spPr>
      </p:pic>
    </p:spTree>
    <p:extLst>
      <p:ext uri="{BB962C8B-B14F-4D97-AF65-F5344CB8AC3E}">
        <p14:creationId xmlns:p14="http://schemas.microsoft.com/office/powerpoint/2010/main" val="1793957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Body Mass Index (BMI)</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A body mass index (BMI) is calculated by dividing a person</a:t>
            </a:r>
            <a:r>
              <a:rPr lang="en-US" dirty="0">
                <a:solidFill>
                  <a:srgbClr val="182F58"/>
                </a:solidFill>
                <a:effectLst/>
                <a:latin typeface="Calibri" panose="020F0502020204030204" pitchFamily="34" charset="0"/>
              </a:rPr>
              <a:t>'</a:t>
            </a:r>
            <a:r>
              <a:rPr lang="en-US" dirty="0"/>
              <a:t>s weight by their height.</a:t>
            </a:r>
          </a:p>
          <a:p>
            <a:r>
              <a:rPr lang="en-US" dirty="0"/>
              <a:t>A body mass index between 25 and 29.9 is considered </a:t>
            </a:r>
            <a:r>
              <a:rPr lang="en-US" b="1" dirty="0"/>
              <a:t>overweight</a:t>
            </a:r>
            <a:r>
              <a:rPr lang="en-US" dirty="0"/>
              <a:t>; 30 or higher is considered </a:t>
            </a:r>
            <a:r>
              <a:rPr lang="en-US" b="1" dirty="0"/>
              <a:t>obese</a:t>
            </a:r>
            <a:r>
              <a:rPr lang="en-US" dirty="0"/>
              <a:t>, and over 40 is considered </a:t>
            </a:r>
            <a:r>
              <a:rPr lang="en-US" b="1" dirty="0"/>
              <a:t>morbidly obese</a:t>
            </a:r>
            <a:r>
              <a:rPr lang="en-US" dirty="0"/>
              <a:t>.</a:t>
            </a:r>
          </a:p>
          <a:p>
            <a:r>
              <a:rPr lang="en-US" dirty="0"/>
              <a:t>BMI does not distinguish percentage of fat and muscle in a person</a:t>
            </a:r>
            <a:r>
              <a:rPr lang="en-US" dirty="0">
                <a:solidFill>
                  <a:srgbClr val="182F58"/>
                </a:solidFill>
                <a:effectLst/>
                <a:latin typeface="Calibri" panose="020F0502020204030204" pitchFamily="34" charset="0"/>
              </a:rPr>
              <a:t>'</a:t>
            </a:r>
            <a:r>
              <a:rPr lang="en-US" dirty="0"/>
              <a:t>s weight.</a:t>
            </a:r>
          </a:p>
          <a:p>
            <a:r>
              <a:rPr lang="en-US" dirty="0"/>
              <a:t>Genetics, socioeconomic status, and physical environment contribute to obesity.</a:t>
            </a:r>
          </a:p>
          <a:p>
            <a:endParaRPr lang="en-US" dirty="0"/>
          </a:p>
        </p:txBody>
      </p:sp>
    </p:spTree>
    <p:extLst>
      <p:ext uri="{BB962C8B-B14F-4D97-AF65-F5344CB8AC3E}">
        <p14:creationId xmlns:p14="http://schemas.microsoft.com/office/powerpoint/2010/main" val="3110584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5C900-B6FC-A1FA-7A02-6DF45C46A82D}"/>
              </a:ext>
            </a:extLst>
          </p:cNvPr>
          <p:cNvSpPr>
            <a:spLocks noGrp="1"/>
          </p:cNvSpPr>
          <p:nvPr>
            <p:ph type="title"/>
          </p:nvPr>
        </p:nvSpPr>
        <p:spPr/>
        <p:txBody>
          <a:bodyPr/>
          <a:lstStyle/>
          <a:p>
            <a:r>
              <a:rPr lang="en-US" dirty="0"/>
              <a:t>Lesson 9.2 Figure 4</a:t>
            </a:r>
          </a:p>
        </p:txBody>
      </p:sp>
      <p:sp>
        <p:nvSpPr>
          <p:cNvPr id="3" name="Content Placeholder 2">
            <a:extLst>
              <a:ext uri="{FF2B5EF4-FFF2-40B4-BE49-F238E27FC236}">
                <a16:creationId xmlns:a16="http://schemas.microsoft.com/office/drawing/2014/main" id="{52A189F6-D18D-8E6A-AF10-1CDF8772AED1}"/>
              </a:ext>
            </a:extLst>
          </p:cNvPr>
          <p:cNvSpPr>
            <a:spLocks noGrp="1"/>
          </p:cNvSpPr>
          <p:nvPr>
            <p:ph idx="1"/>
          </p:nvPr>
        </p:nvSpPr>
        <p:spPr>
          <a:xfrm>
            <a:off x="609600" y="5203372"/>
            <a:ext cx="8229600" cy="670560"/>
          </a:xfrm>
        </p:spPr>
        <p:txBody>
          <a:bodyPr>
            <a:normAutofit fontScale="70000" lnSpcReduction="20000"/>
          </a:bodyPr>
          <a:lstStyle/>
          <a:p>
            <a:pPr marL="0" indent="0">
              <a:buNone/>
            </a:pPr>
            <a:r>
              <a:rPr lang="en-US" dirty="0"/>
              <a:t>Caption: This chart shows how adult BMI is calculated. Individuals find their height on the x-axis and their weight on the y-axis to determine their BMI.</a:t>
            </a:r>
          </a:p>
        </p:txBody>
      </p:sp>
      <p:pic>
        <p:nvPicPr>
          <p:cNvPr id="4" name="Content Placeholder 6" descr="A graph titled 'Body Mass Index' shows the calculation of BMI.">
            <a:extLst>
              <a:ext uri="{FF2B5EF4-FFF2-40B4-BE49-F238E27FC236}">
                <a16:creationId xmlns:a16="http://schemas.microsoft.com/office/drawing/2014/main" id="{1314D7F7-9355-7303-E2F7-1BA2A8835F5D}"/>
              </a:ext>
            </a:extLst>
          </p:cNvPr>
          <p:cNvPicPr>
            <a:picLocks noChangeAspect="1"/>
          </p:cNvPicPr>
          <p:nvPr/>
        </p:nvPicPr>
        <p:blipFill>
          <a:blip r:embed="rId2"/>
          <a:stretch>
            <a:fillRect/>
          </a:stretch>
        </p:blipFill>
        <p:spPr>
          <a:xfrm>
            <a:off x="1206500" y="1169832"/>
            <a:ext cx="7035800" cy="3957638"/>
          </a:xfrm>
          <a:prstGeom prst="rect">
            <a:avLst/>
          </a:prstGeom>
          <a:noFill/>
        </p:spPr>
      </p:pic>
    </p:spTree>
    <p:extLst>
      <p:ext uri="{BB962C8B-B14F-4D97-AF65-F5344CB8AC3E}">
        <p14:creationId xmlns:p14="http://schemas.microsoft.com/office/powerpoint/2010/main" val="3237400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3</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005841"/>
          </a:xfrm>
        </p:spPr>
        <p:txBody>
          <a:bodyPr/>
          <a:lstStyle/>
          <a:p>
            <a:r>
              <a:rPr lang="en-US" dirty="0"/>
              <a:t>Why do you think socioeconomic status might be related to obesity?</a:t>
            </a:r>
          </a:p>
        </p:txBody>
      </p:sp>
    </p:spTree>
    <p:extLst>
      <p:ext uri="{BB962C8B-B14F-4D97-AF65-F5344CB8AC3E}">
        <p14:creationId xmlns:p14="http://schemas.microsoft.com/office/powerpoint/2010/main" val="2098213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Bariatric Surgery</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b="1" dirty="0"/>
              <a:t>Bariatric surgery </a:t>
            </a:r>
            <a:r>
              <a:rPr lang="en-US" dirty="0"/>
              <a:t>is a type of surgery specifically aimed at weight reduction by modifying the gastrointestinal system to reduce the amount of food that can be eaten or limit the amount of digested food that can be absorbed.</a:t>
            </a:r>
          </a:p>
          <a:p>
            <a:r>
              <a:rPr lang="en-US" dirty="0"/>
              <a:t>A meta-analysis suggests bariatric surgery is more effective than nonsurgical treatment for obesity in the 2 years immediately following the procedure (Gloy et al., 2013).</a:t>
            </a:r>
          </a:p>
          <a:p>
            <a:endParaRPr lang="en-US" dirty="0"/>
          </a:p>
        </p:txBody>
      </p:sp>
    </p:spTree>
    <p:extLst>
      <p:ext uri="{BB962C8B-B14F-4D97-AF65-F5344CB8AC3E}">
        <p14:creationId xmlns:p14="http://schemas.microsoft.com/office/powerpoint/2010/main" val="1638174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14D3-C231-02EA-A729-192D062819ED}"/>
              </a:ext>
            </a:extLst>
          </p:cNvPr>
          <p:cNvSpPr>
            <a:spLocks noGrp="1"/>
          </p:cNvSpPr>
          <p:nvPr>
            <p:ph type="title"/>
          </p:nvPr>
        </p:nvSpPr>
        <p:spPr/>
        <p:txBody>
          <a:bodyPr/>
          <a:lstStyle/>
          <a:p>
            <a:r>
              <a:rPr lang="en-US" dirty="0"/>
              <a:t>Lesson 9.2 Figure 5</a:t>
            </a:r>
          </a:p>
        </p:txBody>
      </p:sp>
      <p:sp>
        <p:nvSpPr>
          <p:cNvPr id="3" name="Content Placeholder 2">
            <a:extLst>
              <a:ext uri="{FF2B5EF4-FFF2-40B4-BE49-F238E27FC236}">
                <a16:creationId xmlns:a16="http://schemas.microsoft.com/office/drawing/2014/main" id="{A4A88435-171F-DC92-A7E3-B15320589ABC}"/>
              </a:ext>
            </a:extLst>
          </p:cNvPr>
          <p:cNvSpPr>
            <a:spLocks noGrp="1"/>
          </p:cNvSpPr>
          <p:nvPr>
            <p:ph idx="1"/>
          </p:nvPr>
        </p:nvSpPr>
        <p:spPr>
          <a:xfrm>
            <a:off x="457200" y="5257800"/>
            <a:ext cx="8229600" cy="594360"/>
          </a:xfrm>
        </p:spPr>
        <p:txBody>
          <a:bodyPr>
            <a:normAutofit fontScale="70000" lnSpcReduction="20000"/>
          </a:bodyPr>
          <a:lstStyle/>
          <a:p>
            <a:pPr marL="0" indent="0">
              <a:buNone/>
            </a:pPr>
            <a:r>
              <a:rPr lang="en-US" dirty="0"/>
              <a:t>Caption: Gastric banding surgery creates a small pouch of stomach, reducing the size of the stomach that can be used for digestion.</a:t>
            </a:r>
          </a:p>
        </p:txBody>
      </p:sp>
      <p:pic>
        <p:nvPicPr>
          <p:cNvPr id="4" name="Content Placeholder 6" descr="A graphic shows a bariatric band on a stomach.">
            <a:extLst>
              <a:ext uri="{FF2B5EF4-FFF2-40B4-BE49-F238E27FC236}">
                <a16:creationId xmlns:a16="http://schemas.microsoft.com/office/drawing/2014/main" id="{425B9113-476E-9EA9-3BBA-7D67A5470ADC}"/>
              </a:ext>
            </a:extLst>
          </p:cNvPr>
          <p:cNvPicPr>
            <a:picLocks noChangeAspect="1"/>
          </p:cNvPicPr>
          <p:nvPr/>
        </p:nvPicPr>
        <p:blipFill>
          <a:blip r:embed="rId2"/>
          <a:stretch>
            <a:fillRect/>
          </a:stretch>
        </p:blipFill>
        <p:spPr>
          <a:xfrm>
            <a:off x="965200" y="1109003"/>
            <a:ext cx="7213600" cy="4057650"/>
          </a:xfrm>
          <a:prstGeom prst="rect">
            <a:avLst/>
          </a:prstGeom>
          <a:noFill/>
        </p:spPr>
      </p:pic>
    </p:spTree>
    <p:extLst>
      <p:ext uri="{BB962C8B-B14F-4D97-AF65-F5344CB8AC3E}">
        <p14:creationId xmlns:p14="http://schemas.microsoft.com/office/powerpoint/2010/main" val="1030382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Prader-Willi Syndrome</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5486400" cy="4572000"/>
          </a:xfrm>
        </p:spPr>
        <p:txBody>
          <a:bodyPr>
            <a:normAutofit lnSpcReduction="10000"/>
          </a:bodyPr>
          <a:lstStyle/>
          <a:p>
            <a:r>
              <a:rPr lang="en-US" dirty="0"/>
              <a:t>Prader-Willi Syndrome (PWS) is a genetic disorder that results in persistent feelings of intense hunger and reduced metabolism rates.</a:t>
            </a:r>
          </a:p>
          <a:p>
            <a:r>
              <a:rPr lang="en-US" dirty="0"/>
              <a:t>Affected children are monitored to ensure they do not eat excessively.</a:t>
            </a:r>
          </a:p>
          <a:p>
            <a:r>
              <a:rPr lang="en-US" dirty="0"/>
              <a:t>Currently, PWS is the leading cause of morbid obesity in children.</a:t>
            </a:r>
          </a:p>
          <a:p>
            <a:endParaRPr lang="en-US" dirty="0"/>
          </a:p>
        </p:txBody>
      </p:sp>
      <p:sp>
        <p:nvSpPr>
          <p:cNvPr id="5" name="TextBox 4">
            <a:extLst>
              <a:ext uri="{FF2B5EF4-FFF2-40B4-BE49-F238E27FC236}">
                <a16:creationId xmlns:a16="http://schemas.microsoft.com/office/drawing/2014/main" id="{D137A783-CCCE-C417-4326-D021D8526EC0}"/>
              </a:ext>
            </a:extLst>
          </p:cNvPr>
          <p:cNvSpPr txBox="1"/>
          <p:nvPr/>
        </p:nvSpPr>
        <p:spPr>
          <a:xfrm>
            <a:off x="7086600" y="5406653"/>
            <a:ext cx="625492" cy="253916"/>
          </a:xfrm>
          <a:prstGeom prst="rect">
            <a:avLst/>
          </a:prstGeom>
          <a:noFill/>
        </p:spPr>
        <p:txBody>
          <a:bodyPr wrap="none" rtlCol="0">
            <a:spAutoFit/>
          </a:bodyPr>
          <a:lstStyle/>
          <a:p>
            <a:r>
              <a:rPr lang="en-US" sz="1050" dirty="0">
                <a:solidFill>
                  <a:srgbClr val="182F58"/>
                </a:solidFill>
              </a:rPr>
              <a:t>Figure 6</a:t>
            </a:r>
          </a:p>
        </p:txBody>
      </p:sp>
      <p:pic>
        <p:nvPicPr>
          <p:cNvPr id="6" name="Content Placeholder 6" descr="A painting shows Eugenia Martinez Vallejo.">
            <a:extLst>
              <a:ext uri="{FF2B5EF4-FFF2-40B4-BE49-F238E27FC236}">
                <a16:creationId xmlns:a16="http://schemas.microsoft.com/office/drawing/2014/main" id="{2B928A57-87E1-946C-ADA6-9F841AFF920F}"/>
              </a:ext>
            </a:extLst>
          </p:cNvPr>
          <p:cNvPicPr>
            <a:picLocks noChangeAspect="1"/>
          </p:cNvPicPr>
          <p:nvPr/>
        </p:nvPicPr>
        <p:blipFill rotWithShape="1">
          <a:blip r:embed="rId2"/>
          <a:srcRect l="32499" r="32188"/>
          <a:stretch/>
        </p:blipFill>
        <p:spPr>
          <a:xfrm>
            <a:off x="6019800" y="1340802"/>
            <a:ext cx="2545309" cy="4054475"/>
          </a:xfrm>
          <a:prstGeom prst="rect">
            <a:avLst/>
          </a:prstGeom>
          <a:noFill/>
        </p:spPr>
      </p:pic>
    </p:spTree>
    <p:extLst>
      <p:ext uri="{BB962C8B-B14F-4D97-AF65-F5344CB8AC3E}">
        <p14:creationId xmlns:p14="http://schemas.microsoft.com/office/powerpoint/2010/main" val="4265089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Prader-Willi Syndrome</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lstStyle/>
          <a:p>
            <a:r>
              <a:rPr lang="en-US" dirty="0"/>
              <a:t>Lack of muscle tone and poor sucking behavior from birth to 2 years might be early warning signs.</a:t>
            </a:r>
          </a:p>
          <a:p>
            <a:r>
              <a:rPr lang="en-US" dirty="0"/>
              <a:t>Developmental delays between ages 6 to 12 and excessive eating and cognitive deficits are associated with later PWS onset.</a:t>
            </a:r>
          </a:p>
          <a:p>
            <a:r>
              <a:rPr lang="en-US" dirty="0"/>
              <a:t>People with PWS have hypothalamic abnormalities.</a:t>
            </a:r>
          </a:p>
          <a:p>
            <a:r>
              <a:rPr lang="en-US" dirty="0"/>
              <a:t>There is no current treatment or cure for PWS, but controlling weight can increase life expectancy.</a:t>
            </a:r>
          </a:p>
          <a:p>
            <a:endParaRPr lang="en-US" dirty="0"/>
          </a:p>
          <a:p>
            <a:endParaRPr lang="en-US" dirty="0"/>
          </a:p>
        </p:txBody>
      </p:sp>
    </p:spTree>
    <p:extLst>
      <p:ext uri="{BB962C8B-B14F-4D97-AF65-F5344CB8AC3E}">
        <p14:creationId xmlns:p14="http://schemas.microsoft.com/office/powerpoint/2010/main" val="3055022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Eating Disorders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28600" y="1371600"/>
            <a:ext cx="5486400" cy="4572000"/>
          </a:xfrm>
        </p:spPr>
        <p:txBody>
          <a:bodyPr/>
          <a:lstStyle/>
          <a:p>
            <a:r>
              <a:rPr lang="en-US" dirty="0"/>
              <a:t>A small, but significant, portion of the population has eating disorders that typically result in being normal weight or underweight.</a:t>
            </a:r>
          </a:p>
          <a:p>
            <a:r>
              <a:rPr lang="en-US" dirty="0"/>
              <a:t>These people are often fearful of gaining weight.</a:t>
            </a:r>
          </a:p>
          <a:p>
            <a:endParaRPr lang="en-US" dirty="0"/>
          </a:p>
        </p:txBody>
      </p:sp>
      <p:sp>
        <p:nvSpPr>
          <p:cNvPr id="5" name="TextBox 4">
            <a:extLst>
              <a:ext uri="{FF2B5EF4-FFF2-40B4-BE49-F238E27FC236}">
                <a16:creationId xmlns:a16="http://schemas.microsoft.com/office/drawing/2014/main" id="{650981E5-3D40-193F-86FE-FFCBE29DC3BB}"/>
              </a:ext>
            </a:extLst>
          </p:cNvPr>
          <p:cNvSpPr txBox="1"/>
          <p:nvPr/>
        </p:nvSpPr>
        <p:spPr>
          <a:xfrm>
            <a:off x="7010400" y="5369811"/>
            <a:ext cx="685800" cy="253916"/>
          </a:xfrm>
          <a:prstGeom prst="rect">
            <a:avLst/>
          </a:prstGeom>
          <a:noFill/>
        </p:spPr>
        <p:txBody>
          <a:bodyPr wrap="square" rtlCol="0">
            <a:spAutoFit/>
          </a:bodyPr>
          <a:lstStyle/>
          <a:p>
            <a:r>
              <a:rPr lang="en-US" sz="1050" dirty="0">
                <a:solidFill>
                  <a:srgbClr val="182F58"/>
                </a:solidFill>
              </a:rPr>
              <a:t>Figure 7</a:t>
            </a:r>
          </a:p>
        </p:txBody>
      </p:sp>
      <p:pic>
        <p:nvPicPr>
          <p:cNvPr id="6" name="Content Placeholder 6" descr="A graphic shows a very skinny woman standing in front of a mirror but what is reflected back is a very large woman.">
            <a:extLst>
              <a:ext uri="{FF2B5EF4-FFF2-40B4-BE49-F238E27FC236}">
                <a16:creationId xmlns:a16="http://schemas.microsoft.com/office/drawing/2014/main" id="{7B1891CE-D7F3-DB9C-62B7-C0A7D2BCEFD8}"/>
              </a:ext>
            </a:extLst>
          </p:cNvPr>
          <p:cNvPicPr>
            <a:picLocks noChangeAspect="1"/>
          </p:cNvPicPr>
          <p:nvPr/>
        </p:nvPicPr>
        <p:blipFill rotWithShape="1">
          <a:blip r:embed="rId2"/>
          <a:srcRect l="27501" r="29374"/>
          <a:stretch/>
        </p:blipFill>
        <p:spPr>
          <a:xfrm>
            <a:off x="5715000" y="1325580"/>
            <a:ext cx="3050011" cy="3978275"/>
          </a:xfrm>
          <a:prstGeom prst="rect">
            <a:avLst/>
          </a:prstGeom>
          <a:noFill/>
        </p:spPr>
      </p:pic>
    </p:spTree>
    <p:extLst>
      <p:ext uri="{BB962C8B-B14F-4D97-AF65-F5344CB8AC3E}">
        <p14:creationId xmlns:p14="http://schemas.microsoft.com/office/powerpoint/2010/main" val="2579989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Eating Disorders: Bulimia Nervosa</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dirty="0"/>
              <a:t>People suffering from </a:t>
            </a:r>
            <a:r>
              <a:rPr lang="en-US" b="1" dirty="0"/>
              <a:t>bulimia nervosa </a:t>
            </a:r>
            <a:r>
              <a:rPr lang="en-US" dirty="0"/>
              <a:t>engage in binge eating behavior that is followed by an attempt to compensate for the large amount of food consumed.</a:t>
            </a:r>
          </a:p>
          <a:p>
            <a:pPr lvl="1"/>
            <a:r>
              <a:rPr lang="en-US" dirty="0"/>
              <a:t>People may purge by inducing vomiting, using laxatives, or engaging in excessive exercise.</a:t>
            </a:r>
          </a:p>
          <a:p>
            <a:r>
              <a:rPr lang="en-US" dirty="0"/>
              <a:t>Some possible impacts of bulimia are kidney failure, heart failure, tooth decay, anxiety, depression, and increased risk of substance abuse.</a:t>
            </a:r>
          </a:p>
          <a:p>
            <a:r>
              <a:rPr lang="en-US" dirty="0"/>
              <a:t>Lifetime prevalence for bulimia nervosa is around 1% for women and less than 0.5% for men.</a:t>
            </a:r>
          </a:p>
          <a:p>
            <a:endParaRPr lang="en-US" dirty="0"/>
          </a:p>
        </p:txBody>
      </p:sp>
    </p:spTree>
    <p:extLst>
      <p:ext uri="{BB962C8B-B14F-4D97-AF65-F5344CB8AC3E}">
        <p14:creationId xmlns:p14="http://schemas.microsoft.com/office/powerpoint/2010/main" val="3259816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Hunger </a:t>
            </a:r>
            <a:r>
              <a:rPr lang="en-US" dirty="0"/>
              <a:t>A</a:t>
            </a:r>
            <a:r>
              <a:rPr lang="en-US" b="1" dirty="0"/>
              <a:t>nd Eating</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Eating is essential for survival.</a:t>
            </a:r>
          </a:p>
          <a:p>
            <a:r>
              <a:rPr lang="en-US" dirty="0"/>
              <a:t>Drive-like hunger exists to ensure that we seek out sustenance.</a:t>
            </a:r>
          </a:p>
          <a:p>
            <a:r>
              <a:rPr lang="en-US" dirty="0"/>
              <a:t>Eating and drinking are influenced by physiological mechanisms as well as social, cultural, and economic influences.</a:t>
            </a:r>
          </a:p>
        </p:txBody>
      </p:sp>
      <p:sp>
        <p:nvSpPr>
          <p:cNvPr id="5" name="TextBox 4">
            <a:extLst>
              <a:ext uri="{FF2B5EF4-FFF2-40B4-BE49-F238E27FC236}">
                <a16:creationId xmlns:a16="http://schemas.microsoft.com/office/drawing/2014/main" id="{DEB7999B-4B8F-FDCD-8C70-DFE1EA926104}"/>
              </a:ext>
            </a:extLst>
          </p:cNvPr>
          <p:cNvSpPr txBox="1"/>
          <p:nvPr/>
        </p:nvSpPr>
        <p:spPr>
          <a:xfrm>
            <a:off x="6019800" y="5638800"/>
            <a:ext cx="625492" cy="253916"/>
          </a:xfrm>
          <a:prstGeom prst="rect">
            <a:avLst/>
          </a:prstGeom>
          <a:noFill/>
        </p:spPr>
        <p:txBody>
          <a:bodyPr wrap="none" rtlCol="0">
            <a:spAutoFit/>
          </a:bodyPr>
          <a:lstStyle/>
          <a:p>
            <a:r>
              <a:rPr lang="en-US" sz="1050" dirty="0">
                <a:solidFill>
                  <a:srgbClr val="182F58"/>
                </a:solidFill>
              </a:rPr>
              <a:t>Figure 1</a:t>
            </a:r>
          </a:p>
        </p:txBody>
      </p:sp>
      <p:pic>
        <p:nvPicPr>
          <p:cNvPr id="6" name="Content Placeholder 6" descr="A photograph shows a young woman looking hungry and holding up a plate with several hamburgers on it.">
            <a:extLst>
              <a:ext uri="{FF2B5EF4-FFF2-40B4-BE49-F238E27FC236}">
                <a16:creationId xmlns:a16="http://schemas.microsoft.com/office/drawing/2014/main" id="{2219FE76-DD2D-7CF3-36E1-37D13A74674A}"/>
              </a:ext>
            </a:extLst>
          </p:cNvPr>
          <p:cNvPicPr>
            <a:picLocks noChangeAspect="1"/>
          </p:cNvPicPr>
          <p:nvPr/>
        </p:nvPicPr>
        <p:blipFill rotWithShape="1">
          <a:blip r:embed="rId2"/>
          <a:srcRect l="23148" t="1235" r="23148"/>
          <a:stretch/>
        </p:blipFill>
        <p:spPr>
          <a:xfrm>
            <a:off x="5418146" y="3736890"/>
            <a:ext cx="1828800" cy="1891862"/>
          </a:xfrm>
          <a:prstGeom prst="rect">
            <a:avLst/>
          </a:prstGeom>
          <a:noFill/>
        </p:spPr>
      </p:pic>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Eating Disorders: Binge Eating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b="1" dirty="0"/>
              <a:t>Binge eating disorder </a:t>
            </a:r>
            <a:r>
              <a:rPr lang="en-US" dirty="0"/>
              <a:t>is a disorder in which individuals eat large amount of food but do not purge afterwards.</a:t>
            </a:r>
          </a:p>
          <a:p>
            <a:r>
              <a:rPr lang="en-US" dirty="0"/>
              <a:t>These individuals feel distressed about the binge behavior which distinguishes binge eating disorder from overeating.</a:t>
            </a:r>
          </a:p>
          <a:p>
            <a:endParaRPr lang="en-US" dirty="0"/>
          </a:p>
        </p:txBody>
      </p:sp>
    </p:spTree>
    <p:extLst>
      <p:ext uri="{BB962C8B-B14F-4D97-AF65-F5344CB8AC3E}">
        <p14:creationId xmlns:p14="http://schemas.microsoft.com/office/powerpoint/2010/main" val="3116266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Eating Disorders: Anorexia Nervosa</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b="1" dirty="0"/>
              <a:t>Anorexia nervosa </a:t>
            </a:r>
            <a:r>
              <a:rPr lang="en-US" dirty="0"/>
              <a:t>is characterized by maintenance of body weight well below average through starvation and/or excessive exercise.</a:t>
            </a:r>
          </a:p>
          <a:p>
            <a:r>
              <a:rPr lang="en-US" dirty="0"/>
              <a:t>People with this disorder often have a </a:t>
            </a:r>
            <a:r>
              <a:rPr lang="en-US" b="1" dirty="0"/>
              <a:t>distorted body image</a:t>
            </a:r>
            <a:r>
              <a:rPr lang="en-US" dirty="0"/>
              <a:t>, or a type of body dysmorphia, where they view themselves as overweight when they are not.</a:t>
            </a:r>
          </a:p>
        </p:txBody>
      </p:sp>
    </p:spTree>
    <p:extLst>
      <p:ext uri="{BB962C8B-B14F-4D97-AF65-F5344CB8AC3E}">
        <p14:creationId xmlns:p14="http://schemas.microsoft.com/office/powerpoint/2010/main" val="4115019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Eating Disorders: Anorexia Nervosa</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Some possible impacts of anorexia are bone loss, heart failure, kidney failure, amenorrhea, reduced gonadal function, anxiety and mood disorders, increased risk of substance abuse, and death.</a:t>
            </a:r>
          </a:p>
          <a:p>
            <a:r>
              <a:rPr lang="en-US" dirty="0"/>
              <a:t>The prevalence of anorexia nervosa is 4% for women and 0.3% for men </a:t>
            </a:r>
            <a:r>
              <a:rPr lang="nl-NL" dirty="0"/>
              <a:t>(van Eeden et al., 2021)</a:t>
            </a:r>
            <a:r>
              <a:rPr lang="en-US" dirty="0"/>
              <a:t>.</a:t>
            </a:r>
          </a:p>
        </p:txBody>
      </p:sp>
    </p:spTree>
    <p:extLst>
      <p:ext uri="{BB962C8B-B14F-4D97-AF65-F5344CB8AC3E}">
        <p14:creationId xmlns:p14="http://schemas.microsoft.com/office/powerpoint/2010/main" val="3455428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Cultural Influences</a:t>
            </a:r>
            <a:endParaRPr lang="en-US" b="1" baseline="-25000" dirty="0"/>
          </a:p>
        </p:txBody>
      </p:sp>
      <p:pic>
        <p:nvPicPr>
          <p:cNvPr id="6" name="Content Placeholder 6" descr="An image shows a variety of social media app logos.">
            <a:extLst>
              <a:ext uri="{FF2B5EF4-FFF2-40B4-BE49-F238E27FC236}">
                <a16:creationId xmlns:a16="http://schemas.microsoft.com/office/drawing/2014/main" id="{D45DF89B-19AF-E567-8DC3-1A0554D9096D}"/>
              </a:ext>
            </a:extLst>
          </p:cNvPr>
          <p:cNvPicPr>
            <a:picLocks noChangeAspect="1"/>
          </p:cNvPicPr>
          <p:nvPr/>
        </p:nvPicPr>
        <p:blipFill rotWithShape="1">
          <a:blip r:embed="rId2"/>
          <a:srcRect l="9259" r="9259" b="1235"/>
          <a:stretch/>
        </p:blipFill>
        <p:spPr>
          <a:xfrm>
            <a:off x="11723" y="2133600"/>
            <a:ext cx="3486912" cy="2377440"/>
          </a:xfrm>
          <a:prstGeom prst="rect">
            <a:avLst/>
          </a:prstGeom>
          <a:noFill/>
        </p:spPr>
      </p:pic>
      <p:sp>
        <p:nvSpPr>
          <p:cNvPr id="5" name="TextBox 4">
            <a:extLst>
              <a:ext uri="{FF2B5EF4-FFF2-40B4-BE49-F238E27FC236}">
                <a16:creationId xmlns:a16="http://schemas.microsoft.com/office/drawing/2014/main" id="{0C359509-2854-16D6-3EEE-500F231542C9}"/>
              </a:ext>
            </a:extLst>
          </p:cNvPr>
          <p:cNvSpPr txBox="1"/>
          <p:nvPr/>
        </p:nvSpPr>
        <p:spPr>
          <a:xfrm>
            <a:off x="1442433" y="4511040"/>
            <a:ext cx="625492" cy="253916"/>
          </a:xfrm>
          <a:prstGeom prst="rect">
            <a:avLst/>
          </a:prstGeom>
          <a:noFill/>
        </p:spPr>
        <p:txBody>
          <a:bodyPr wrap="none" rtlCol="0">
            <a:spAutoFit/>
          </a:bodyPr>
          <a:lstStyle/>
          <a:p>
            <a:r>
              <a:rPr lang="en-US" sz="1050" dirty="0">
                <a:solidFill>
                  <a:srgbClr val="182F58"/>
                </a:solidFill>
              </a:rPr>
              <a:t>Figure 8</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429000" y="1321191"/>
            <a:ext cx="5410200" cy="4572000"/>
          </a:xfrm>
        </p:spPr>
        <p:txBody>
          <a:bodyPr>
            <a:normAutofit/>
          </a:bodyPr>
          <a:lstStyle/>
          <a:p>
            <a:r>
              <a:rPr lang="en-US" dirty="0"/>
              <a:t>White females from Western societies between the ages of 15 and 19 years are most at-risk for anorexia and bulimia nervosa.</a:t>
            </a:r>
          </a:p>
          <a:p>
            <a:r>
              <a:rPr lang="en-US" dirty="0"/>
              <a:t>These eating disorders may be related to the messages of beauty standard of a thin ideal that is often portrayed in popular media.</a:t>
            </a:r>
          </a:p>
        </p:txBody>
      </p:sp>
    </p:spTree>
    <p:extLst>
      <p:ext uri="{BB962C8B-B14F-4D97-AF65-F5344CB8AC3E}">
        <p14:creationId xmlns:p14="http://schemas.microsoft.com/office/powerpoint/2010/main" val="2986321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4</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005841"/>
          </a:xfrm>
        </p:spPr>
        <p:txBody>
          <a:bodyPr/>
          <a:lstStyle/>
          <a:p>
            <a:r>
              <a:rPr lang="en-US" dirty="0"/>
              <a:t>Why do you think eating disorders are more common in the United States than other areas of the world?</a:t>
            </a:r>
          </a:p>
        </p:txBody>
      </p:sp>
    </p:spTree>
    <p:extLst>
      <p:ext uri="{BB962C8B-B14F-4D97-AF65-F5344CB8AC3E}">
        <p14:creationId xmlns:p14="http://schemas.microsoft.com/office/powerpoint/2010/main" val="891033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Hunger and satiety are highly regulated processes that result in a person maintaining a stable weight.</a:t>
            </a:r>
          </a:p>
          <a:p>
            <a:r>
              <a:rPr lang="en-US" dirty="0"/>
              <a:t>When more calories are consumed than burned, a person will store excess energy as fat.</a:t>
            </a:r>
          </a:p>
          <a:p>
            <a:r>
              <a:rPr lang="en-US" dirty="0"/>
              <a:t>Being overweight can pose potential health issues, including increased risk of type 2 diabetes.</a:t>
            </a:r>
          </a:p>
          <a:p>
            <a:r>
              <a:rPr lang="en-US" dirty="0"/>
              <a:t>Sociocultural factors that emphasize thinness may contribute to the development of eating disorders.</a:t>
            </a:r>
          </a:p>
        </p:txBody>
      </p:sp>
    </p:spTree>
    <p:extLst>
      <p:ext uri="{BB962C8B-B14F-4D97-AF65-F5344CB8AC3E}">
        <p14:creationId xmlns:p14="http://schemas.microsoft.com/office/powerpoint/2010/main" val="1609057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Physiological Mechanisms To Initiate Feeding</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When the stomach is empty, it contracts, and causes hunger pangs and secretion of chemicals that signal the brain to start feeding behavior.</a:t>
            </a:r>
          </a:p>
          <a:p>
            <a:r>
              <a:rPr lang="en-US" dirty="0"/>
              <a:t>When blood glucose drops, the pancreas and liver generate chemicals that induce hunger and thus initiate feeding behavior.</a:t>
            </a:r>
          </a:p>
        </p:txBody>
      </p:sp>
    </p:spTree>
    <p:extLst>
      <p:ext uri="{BB962C8B-B14F-4D97-AF65-F5344CB8AC3E}">
        <p14:creationId xmlns:p14="http://schemas.microsoft.com/office/powerpoint/2010/main" val="1322444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Physiological Mechanisms Of Satiation</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b="1" dirty="0"/>
              <a:t>Satiation</a:t>
            </a:r>
            <a:r>
              <a:rPr lang="en-US" dirty="0"/>
              <a:t> is a feeling of fullness and satisfaction that stops eating behavior.</a:t>
            </a:r>
          </a:p>
          <a:p>
            <a:r>
              <a:rPr lang="en-US" dirty="0"/>
              <a:t>As blood glucose levels increase, the pancreas and liver send signals to stop eating behavior.</a:t>
            </a:r>
          </a:p>
          <a:p>
            <a:r>
              <a:rPr lang="en-US" dirty="0"/>
              <a:t>Food’s passage through the gastrointestinal tract provides satiety signals to the brain.</a:t>
            </a:r>
          </a:p>
          <a:p>
            <a:r>
              <a:rPr lang="en-US" dirty="0"/>
              <a:t>Fat cells release a satiety hormone called </a:t>
            </a:r>
            <a:r>
              <a:rPr lang="en-US" b="1" dirty="0"/>
              <a:t>leptin</a:t>
            </a:r>
            <a:r>
              <a:rPr lang="en-US" dirty="0"/>
              <a:t>.</a:t>
            </a:r>
          </a:p>
        </p:txBody>
      </p:sp>
    </p:spTree>
    <p:extLst>
      <p:ext uri="{BB962C8B-B14F-4D97-AF65-F5344CB8AC3E}">
        <p14:creationId xmlns:p14="http://schemas.microsoft.com/office/powerpoint/2010/main" val="308348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606041"/>
          </a:xfrm>
        </p:spPr>
        <p:txBody>
          <a:bodyPr>
            <a:normAutofit/>
          </a:bodyPr>
          <a:lstStyle/>
          <a:p>
            <a:r>
              <a:rPr lang="en-US" dirty="0"/>
              <a:t>When your body tells you that you've eaten enough food, do you generally listen to it? </a:t>
            </a:r>
          </a:p>
          <a:p>
            <a:endParaRPr lang="en-US" dirty="0"/>
          </a:p>
          <a:p>
            <a:r>
              <a:rPr lang="en-US" dirty="0"/>
              <a:t>How often do you ignore this message and choose to overeat?</a:t>
            </a:r>
          </a:p>
        </p:txBody>
      </p:sp>
    </p:spTree>
    <p:extLst>
      <p:ext uri="{BB962C8B-B14F-4D97-AF65-F5344CB8AC3E}">
        <p14:creationId xmlns:p14="http://schemas.microsoft.com/office/powerpoint/2010/main" val="559848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Physiological Mechanisms For Eating</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The various signals that regulate eating are integrated in the brain, specifically areas of the hypothalamus and the hindbrain.</a:t>
            </a:r>
          </a:p>
        </p:txBody>
      </p:sp>
      <p:sp>
        <p:nvSpPr>
          <p:cNvPr id="5" name="TextBox 4">
            <a:extLst>
              <a:ext uri="{FF2B5EF4-FFF2-40B4-BE49-F238E27FC236}">
                <a16:creationId xmlns:a16="http://schemas.microsoft.com/office/drawing/2014/main" id="{5457E5D9-2C83-AB43-4D78-A8C0655CBE3D}"/>
              </a:ext>
            </a:extLst>
          </p:cNvPr>
          <p:cNvSpPr txBox="1"/>
          <p:nvPr/>
        </p:nvSpPr>
        <p:spPr>
          <a:xfrm>
            <a:off x="4343400" y="5710978"/>
            <a:ext cx="625492" cy="253916"/>
          </a:xfrm>
          <a:prstGeom prst="rect">
            <a:avLst/>
          </a:prstGeom>
          <a:noFill/>
        </p:spPr>
        <p:txBody>
          <a:bodyPr wrap="none" rtlCol="0">
            <a:spAutoFit/>
          </a:bodyPr>
          <a:lstStyle/>
          <a:p>
            <a:r>
              <a:rPr lang="en-US" sz="1050" dirty="0">
                <a:solidFill>
                  <a:srgbClr val="182F58"/>
                </a:solidFill>
              </a:rPr>
              <a:t>Figure 2</a:t>
            </a:r>
          </a:p>
        </p:txBody>
      </p:sp>
      <p:pic>
        <p:nvPicPr>
          <p:cNvPr id="6" name="Content Placeholder 6" descr="A graphic showing that hunger leads to food, which leads to satiety">
            <a:extLst>
              <a:ext uri="{FF2B5EF4-FFF2-40B4-BE49-F238E27FC236}">
                <a16:creationId xmlns:a16="http://schemas.microsoft.com/office/drawing/2014/main" id="{AFF9D719-B873-D1D6-A0F7-70B9FDE436FF}"/>
              </a:ext>
            </a:extLst>
          </p:cNvPr>
          <p:cNvPicPr>
            <a:picLocks noChangeAspect="1"/>
          </p:cNvPicPr>
          <p:nvPr/>
        </p:nvPicPr>
        <p:blipFill>
          <a:blip r:embed="rId2"/>
          <a:stretch>
            <a:fillRect/>
          </a:stretch>
        </p:blipFill>
        <p:spPr>
          <a:xfrm>
            <a:off x="1938346" y="2653453"/>
            <a:ext cx="5435600" cy="3057525"/>
          </a:xfrm>
          <a:prstGeom prst="rect">
            <a:avLst/>
          </a:prstGeom>
          <a:noFill/>
        </p:spPr>
      </p:pic>
    </p:spTree>
    <p:extLst>
      <p:ext uri="{BB962C8B-B14F-4D97-AF65-F5344CB8AC3E}">
        <p14:creationId xmlns:p14="http://schemas.microsoft.com/office/powerpoint/2010/main" val="1905741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Metabolism And Body Weight</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Body weight is influenced by several factors, such as genetics, environment, and the number of calories we consume and burn daily.</a:t>
            </a:r>
          </a:p>
          <a:p>
            <a:r>
              <a:rPr lang="en-US" dirty="0"/>
              <a:t>If we take in more calories than we burn, our bodies store excess energy as fat.</a:t>
            </a:r>
          </a:p>
          <a:p>
            <a:r>
              <a:rPr lang="en-US" dirty="0"/>
              <a:t>A person</a:t>
            </a:r>
            <a:r>
              <a:rPr lang="en-US" dirty="0">
                <a:solidFill>
                  <a:srgbClr val="182F58"/>
                </a:solidFill>
                <a:effectLst/>
                <a:latin typeface="Calibri" panose="020F0502020204030204" pitchFamily="34" charset="0"/>
              </a:rPr>
              <a:t>'</a:t>
            </a:r>
            <a:r>
              <a:rPr lang="en-US" dirty="0"/>
              <a:t>s </a:t>
            </a:r>
            <a:r>
              <a:rPr lang="en-US" b="1" dirty="0"/>
              <a:t>metabolic rate </a:t>
            </a:r>
            <a:r>
              <a:rPr lang="en-US" dirty="0"/>
              <a:t>is the amount of energy that is expended over a  given time.</a:t>
            </a:r>
          </a:p>
          <a:p>
            <a:r>
              <a:rPr lang="en-US" dirty="0"/>
              <a:t>People with high rates of metabolism can burn off calories more easily than those with lower rates.</a:t>
            </a:r>
          </a:p>
        </p:txBody>
      </p:sp>
    </p:spTree>
    <p:extLst>
      <p:ext uri="{BB962C8B-B14F-4D97-AF65-F5344CB8AC3E}">
        <p14:creationId xmlns:p14="http://schemas.microsoft.com/office/powerpoint/2010/main" val="553976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Set-Point Theory</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a:t>
            </a:r>
            <a:r>
              <a:rPr lang="en-US" b="1" dirty="0"/>
              <a:t>set-point theory </a:t>
            </a:r>
            <a:r>
              <a:rPr lang="en-US" dirty="0"/>
              <a:t>argues that when a person diets and exercises, their metabolic rate will slow down to keep that person at their same ideal body weight.</a:t>
            </a:r>
          </a:p>
          <a:p>
            <a:r>
              <a:rPr lang="en-US" dirty="0"/>
              <a:t>However, a study indicated that metabolic rates did not change in individuals who had lost weight (Weinsier et al., 2000).</a:t>
            </a:r>
          </a:p>
          <a:p>
            <a:endParaRPr lang="en-US" dirty="0"/>
          </a:p>
        </p:txBody>
      </p:sp>
    </p:spTree>
    <p:extLst>
      <p:ext uri="{BB962C8B-B14F-4D97-AF65-F5344CB8AC3E}">
        <p14:creationId xmlns:p14="http://schemas.microsoft.com/office/powerpoint/2010/main" val="425961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767841"/>
          </a:xfrm>
        </p:spPr>
        <p:txBody>
          <a:bodyPr/>
          <a:lstStyle/>
          <a:p>
            <a:r>
              <a:rPr lang="en-US" dirty="0"/>
              <a:t>Do you agree with the set-point theory, or do you think body weight over time is influenced mostly by diet or exercise?</a:t>
            </a:r>
          </a:p>
        </p:txBody>
      </p:sp>
    </p:spTree>
    <p:extLst>
      <p:ext uri="{BB962C8B-B14F-4D97-AF65-F5344CB8AC3E}">
        <p14:creationId xmlns:p14="http://schemas.microsoft.com/office/powerpoint/2010/main" val="85866451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1634</TotalTime>
  <Words>1193</Words>
  <Application>Microsoft Office PowerPoint</Application>
  <PresentationFormat>On-screen Show (4:3)</PresentationFormat>
  <Paragraphs>90</Paragraphs>
  <Slides>26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Aptos</vt:lpstr>
      <vt:lpstr>Century Gothic</vt:lpstr>
      <vt:lpstr>Aptos Display</vt:lpstr>
      <vt:lpstr>Office Theme</vt:lpstr>
      <vt:lpstr>1_Office Theme</vt:lpstr>
      <vt:lpstr>Lesson 9.2</vt:lpstr>
      <vt:lpstr>Hunger And Eating</vt:lpstr>
      <vt:lpstr>Physiological Mechanisms To Initiate Feeding</vt:lpstr>
      <vt:lpstr>Physiological Mechanisms Of Satiation</vt:lpstr>
      <vt:lpstr>Reflection Question1</vt:lpstr>
      <vt:lpstr>Physiological Mechanisms For Eating</vt:lpstr>
      <vt:lpstr>Metabolism And Body Weight</vt:lpstr>
      <vt:lpstr>Set-Point Theory</vt:lpstr>
      <vt:lpstr>Reflection Question2</vt:lpstr>
      <vt:lpstr>Obesity</vt:lpstr>
      <vt:lpstr>Body Mass Index (BMI)</vt:lpstr>
      <vt:lpstr>Lesson 9.2 Figure 4</vt:lpstr>
      <vt:lpstr>Reflection Question3</vt:lpstr>
      <vt:lpstr>Bariatric Surgery</vt:lpstr>
      <vt:lpstr>Lesson 9.2 Figure 5</vt:lpstr>
      <vt:lpstr>Prader-Willi Syndrome1</vt:lpstr>
      <vt:lpstr>Prader-Willi Syndrome2</vt:lpstr>
      <vt:lpstr>Eating Disorders</vt:lpstr>
      <vt:lpstr>Eating Disorders: Bulimia Nervosa</vt:lpstr>
      <vt:lpstr>Eating Disorders: Binge Eating Disorder</vt:lpstr>
      <vt:lpstr>Eating Disorders: Anorexia Nervosa1</vt:lpstr>
      <vt:lpstr>Eating Disorders: Anorexia Nervosa2</vt:lpstr>
      <vt:lpstr>Cultural Influences</vt:lpstr>
      <vt:lpstr>Reflection Question4</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9.2 Hunger and Eating</dc:title>
  <dc:creator>Hawkes Learning</dc:creator>
  <cp:keywords>Psychology</cp:keywords>
  <cp:lastModifiedBy>Talissa Nahass</cp:lastModifiedBy>
  <cp:revision>180</cp:revision>
  <dcterms:created xsi:type="dcterms:W3CDTF">2013-04-26T14:43:13Z</dcterms:created>
  <dcterms:modified xsi:type="dcterms:W3CDTF">2024-07-23T21:08:16Z</dcterms:modified>
  <cp:category>Psychology</cp:category>
</cp:coreProperties>
</file>