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46"/>
  </p:notesMasterIdLst>
  <p:handoutMasterIdLst>
    <p:handoutMasterId r:id="rId47"/>
  </p:handoutMasterIdLst>
  <p:sldIdLst>
    <p:sldId id="272" r:id="rId3"/>
    <p:sldId id="273" r:id="rId4"/>
    <p:sldId id="296" r:id="rId5"/>
    <p:sldId id="297" r:id="rId6"/>
    <p:sldId id="298" r:id="rId7"/>
    <p:sldId id="334" r:id="rId8"/>
    <p:sldId id="299" r:id="rId9"/>
    <p:sldId id="300" r:id="rId10"/>
    <p:sldId id="301" r:id="rId11"/>
    <p:sldId id="302" r:id="rId12"/>
    <p:sldId id="303" r:id="rId13"/>
    <p:sldId id="335" r:id="rId14"/>
    <p:sldId id="305" r:id="rId15"/>
    <p:sldId id="306" r:id="rId16"/>
    <p:sldId id="336" r:id="rId17"/>
    <p:sldId id="308" r:id="rId18"/>
    <p:sldId id="309" r:id="rId19"/>
    <p:sldId id="310" r:id="rId20"/>
    <p:sldId id="311" r:id="rId21"/>
    <p:sldId id="312" r:id="rId22"/>
    <p:sldId id="313" r:id="rId23"/>
    <p:sldId id="314" r:id="rId24"/>
    <p:sldId id="337" r:id="rId25"/>
    <p:sldId id="316" r:id="rId26"/>
    <p:sldId id="338" r:id="rId27"/>
    <p:sldId id="320" r:id="rId28"/>
    <p:sldId id="321" r:id="rId29"/>
    <p:sldId id="322" r:id="rId30"/>
    <p:sldId id="323" r:id="rId31"/>
    <p:sldId id="324" r:id="rId32"/>
    <p:sldId id="317" r:id="rId33"/>
    <p:sldId id="325" r:id="rId34"/>
    <p:sldId id="318" r:id="rId35"/>
    <p:sldId id="326" r:id="rId36"/>
    <p:sldId id="327" r:id="rId37"/>
    <p:sldId id="328" r:id="rId38"/>
    <p:sldId id="339" r:id="rId39"/>
    <p:sldId id="330" r:id="rId40"/>
    <p:sldId id="331" r:id="rId41"/>
    <p:sldId id="332" r:id="rId42"/>
    <p:sldId id="295" r:id="rId43"/>
    <p:sldId id="333" r:id="rId44"/>
    <p:sldId id="340" r:id="rId45"/>
  </p:sldIdLst>
  <p:sldSz cx="9144000" cy="6858000" type="screen4x3"/>
  <p:notesSz cx="6858000" cy="9144000"/>
  <p:embeddedFontLst>
    <p:embeddedFont>
      <p:font typeface="Century Gothic" panose="020B0502020202020204"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DC6FE3-8960-422B-8719-8492AB9944E8}" v="44" dt="2024-05-27T14:08:31.695"/>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410" autoAdjust="0"/>
  </p:normalViewPr>
  <p:slideViewPr>
    <p:cSldViewPr>
      <p:cViewPr varScale="1">
        <p:scale>
          <a:sx n="52" d="100"/>
          <a:sy n="52" d="100"/>
        </p:scale>
        <p:origin x="104"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8C4DDFCA-E45D-61ED-F2DC-D1EFC8AD1C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91605" y="297219"/>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562904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176042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224949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7500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339791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163915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799680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998707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778429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597422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469473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39143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17204944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9.3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Emotion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920241"/>
          </a:xfrm>
        </p:spPr>
        <p:txBody>
          <a:bodyPr>
            <a:normAutofit/>
          </a:bodyPr>
          <a:lstStyle/>
          <a:p>
            <a:r>
              <a:rPr lang="en-US" dirty="0"/>
              <a:t>Imagine a situation in which you feel fear, but you do not experience the physiological component of fear—no heart racing, no sweaty palms. Would you feel as afraid in this situation?</a:t>
            </a:r>
          </a:p>
        </p:txBody>
      </p:sp>
    </p:spTree>
    <p:extLst>
      <p:ext uri="{BB962C8B-B14F-4D97-AF65-F5344CB8AC3E}">
        <p14:creationId xmlns:p14="http://schemas.microsoft.com/office/powerpoint/2010/main" val="275629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The Schachter-Singer Two-Factory Theory</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The </a:t>
            </a:r>
            <a:r>
              <a:rPr lang="en-US" b="1" dirty="0"/>
              <a:t>Schachter-Singer two-factory </a:t>
            </a:r>
            <a:r>
              <a:rPr lang="en-US" dirty="0"/>
              <a:t>theory states that physiological arousal is interpreted in context to produce the emotional experience.</a:t>
            </a:r>
          </a:p>
          <a:p>
            <a:pPr lvl="1"/>
            <a:r>
              <a:rPr lang="en-US" u="sng" dirty="0"/>
              <a:t>Example</a:t>
            </a:r>
            <a:r>
              <a:rPr lang="en-US" dirty="0"/>
              <a:t>: Seeing a venomous snake will elicit sympathetic nervous system activation that is labeled fear and then we experience that fear.</a:t>
            </a:r>
          </a:p>
        </p:txBody>
      </p:sp>
    </p:spTree>
    <p:extLst>
      <p:ext uri="{BB962C8B-B14F-4D97-AF65-F5344CB8AC3E}">
        <p14:creationId xmlns:p14="http://schemas.microsoft.com/office/powerpoint/2010/main" val="4225051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3A84-9F3A-11C2-FA53-A27C96FF9452}"/>
              </a:ext>
            </a:extLst>
          </p:cNvPr>
          <p:cNvSpPr>
            <a:spLocks noGrp="1"/>
          </p:cNvSpPr>
          <p:nvPr>
            <p:ph type="title"/>
          </p:nvPr>
        </p:nvSpPr>
        <p:spPr/>
        <p:txBody>
          <a:bodyPr/>
          <a:lstStyle/>
          <a:p>
            <a:r>
              <a:rPr lang="en-US" dirty="0"/>
              <a:t>Lesson 9.3 Figure 5</a:t>
            </a:r>
          </a:p>
        </p:txBody>
      </p:sp>
      <p:sp>
        <p:nvSpPr>
          <p:cNvPr id="3" name="Content Placeholder 2">
            <a:extLst>
              <a:ext uri="{FF2B5EF4-FFF2-40B4-BE49-F238E27FC236}">
                <a16:creationId xmlns:a16="http://schemas.microsoft.com/office/drawing/2014/main" id="{2E6DECE8-701C-509F-D66A-A58A51A540D2}"/>
              </a:ext>
            </a:extLst>
          </p:cNvPr>
          <p:cNvSpPr>
            <a:spLocks noGrp="1"/>
          </p:cNvSpPr>
          <p:nvPr>
            <p:ph idx="1"/>
          </p:nvPr>
        </p:nvSpPr>
        <p:spPr>
          <a:xfrm>
            <a:off x="457200" y="5231374"/>
            <a:ext cx="8229600" cy="620785"/>
          </a:xfrm>
        </p:spPr>
        <p:txBody>
          <a:bodyPr>
            <a:normAutofit fontScale="62500" lnSpcReduction="20000"/>
          </a:bodyPr>
          <a:lstStyle/>
          <a:p>
            <a:pPr marL="0" indent="0">
              <a:buNone/>
            </a:pPr>
            <a:r>
              <a:rPr lang="en-US" dirty="0"/>
              <a:t>Caption: This figure illustrates the major assertions of the James-Lange, Cannon-Bard, Lazarus</a:t>
            </a:r>
            <a:r>
              <a:rPr lang="en-US" sz="2900" dirty="0">
                <a:solidFill>
                  <a:srgbClr val="182F58"/>
                </a:solidFill>
                <a:effectLst/>
                <a:latin typeface="Calibri" panose="020F0502020204030204" pitchFamily="34" charset="0"/>
              </a:rPr>
              <a:t>'</a:t>
            </a:r>
            <a:r>
              <a:rPr lang="en-US" dirty="0"/>
              <a:t> cognitive-mediational, and Schachter-Singer two-factor theories of emotion.</a:t>
            </a:r>
          </a:p>
        </p:txBody>
      </p:sp>
      <p:pic>
        <p:nvPicPr>
          <p:cNvPr id="4" name="Content Placeholder 8" descr="A diagram outlines the different theories of emotion">
            <a:extLst>
              <a:ext uri="{FF2B5EF4-FFF2-40B4-BE49-F238E27FC236}">
                <a16:creationId xmlns:a16="http://schemas.microsoft.com/office/drawing/2014/main" id="{C58485ED-0CA7-D1FE-0D4B-45FC5A8A1E31}"/>
              </a:ext>
            </a:extLst>
          </p:cNvPr>
          <p:cNvPicPr>
            <a:picLocks noChangeAspect="1"/>
          </p:cNvPicPr>
          <p:nvPr/>
        </p:nvPicPr>
        <p:blipFill>
          <a:blip r:embed="rId2"/>
          <a:stretch>
            <a:fillRect/>
          </a:stretch>
        </p:blipFill>
        <p:spPr>
          <a:xfrm>
            <a:off x="1143000" y="1114865"/>
            <a:ext cx="7286978" cy="4098925"/>
          </a:xfrm>
          <a:prstGeom prst="rect">
            <a:avLst/>
          </a:prstGeom>
          <a:noFill/>
        </p:spPr>
      </p:pic>
    </p:spTree>
    <p:extLst>
      <p:ext uri="{BB962C8B-B14F-4D97-AF65-F5344CB8AC3E}">
        <p14:creationId xmlns:p14="http://schemas.microsoft.com/office/powerpoint/2010/main" val="1976317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The Schachter-Singer Two-Factory Theory</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Schachter and Singer believed that physiological arousal was similar across different types of emotion.</a:t>
            </a:r>
          </a:p>
          <a:p>
            <a:r>
              <a:rPr lang="en-US" dirty="0"/>
              <a:t>They felt that the cognitive appraisal was critical to the actual emotion that is experienced.</a:t>
            </a:r>
          </a:p>
          <a:p>
            <a:endParaRPr lang="en-US" dirty="0"/>
          </a:p>
        </p:txBody>
      </p:sp>
    </p:spTree>
    <p:extLst>
      <p:ext uri="{BB962C8B-B14F-4D97-AF65-F5344CB8AC3E}">
        <p14:creationId xmlns:p14="http://schemas.microsoft.com/office/powerpoint/2010/main" val="1668076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The Schachter-Singer Experiment</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Male participants received an injection of epinephrine.</a:t>
            </a:r>
          </a:p>
          <a:p>
            <a:r>
              <a:rPr lang="en-US" dirty="0"/>
              <a:t>Some were told to expect these physiological side effects whereas others were not told.</a:t>
            </a:r>
          </a:p>
          <a:p>
            <a:r>
              <a:rPr lang="en-US" dirty="0"/>
              <a:t>Participants were placed in a waiting room with another subject who was a research confederate who acted in scripted ways to either show euphoric or angry behavior.</a:t>
            </a:r>
          </a:p>
          <a:p>
            <a:endParaRPr lang="en-US" dirty="0"/>
          </a:p>
        </p:txBody>
      </p:sp>
    </p:spTree>
    <p:extLst>
      <p:ext uri="{BB962C8B-B14F-4D97-AF65-F5344CB8AC3E}">
        <p14:creationId xmlns:p14="http://schemas.microsoft.com/office/powerpoint/2010/main" val="3074421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E5AC-6CAC-557B-E4D7-8BF74A5537CE}"/>
              </a:ext>
            </a:extLst>
          </p:cNvPr>
          <p:cNvSpPr>
            <a:spLocks noGrp="1"/>
          </p:cNvSpPr>
          <p:nvPr>
            <p:ph type="title"/>
          </p:nvPr>
        </p:nvSpPr>
        <p:spPr/>
        <p:txBody>
          <a:bodyPr/>
          <a:lstStyle/>
          <a:p>
            <a:r>
              <a:rPr lang="en-US" dirty="0"/>
              <a:t>Lesson 9.3 Figure 6</a:t>
            </a:r>
          </a:p>
        </p:txBody>
      </p:sp>
      <p:sp>
        <p:nvSpPr>
          <p:cNvPr id="3" name="Content Placeholder 2">
            <a:extLst>
              <a:ext uri="{FF2B5EF4-FFF2-40B4-BE49-F238E27FC236}">
                <a16:creationId xmlns:a16="http://schemas.microsoft.com/office/drawing/2014/main" id="{AE817E71-D9D1-AF61-42C3-EAB77ED97D9F}"/>
              </a:ext>
            </a:extLst>
          </p:cNvPr>
          <p:cNvSpPr>
            <a:spLocks noGrp="1"/>
          </p:cNvSpPr>
          <p:nvPr>
            <p:ph idx="1"/>
          </p:nvPr>
        </p:nvSpPr>
        <p:spPr>
          <a:xfrm>
            <a:off x="457200" y="5038746"/>
            <a:ext cx="8229600" cy="813414"/>
          </a:xfrm>
        </p:spPr>
        <p:txBody>
          <a:bodyPr>
            <a:normAutofit fontScale="85000" lnSpcReduction="10000"/>
          </a:bodyPr>
          <a:lstStyle/>
          <a:p>
            <a:pPr marL="0" indent="0">
              <a:buNone/>
            </a:pPr>
            <a:r>
              <a:rPr lang="en-US" dirty="0"/>
              <a:t>Caption: Imagine how you would feel if someone unexpectedly starting showcasing anger after this experiment.</a:t>
            </a:r>
          </a:p>
        </p:txBody>
      </p:sp>
      <p:pic>
        <p:nvPicPr>
          <p:cNvPr id="4" name="Content Placeholder 6" descr="A photograph of one man screaming at another, and the other man is covering his face with his hands.">
            <a:extLst>
              <a:ext uri="{FF2B5EF4-FFF2-40B4-BE49-F238E27FC236}">
                <a16:creationId xmlns:a16="http://schemas.microsoft.com/office/drawing/2014/main" id="{2418F885-2995-7DF6-414D-2692E7C4C9CE}"/>
              </a:ext>
            </a:extLst>
          </p:cNvPr>
          <p:cNvPicPr>
            <a:picLocks noChangeAspect="1"/>
          </p:cNvPicPr>
          <p:nvPr/>
        </p:nvPicPr>
        <p:blipFill rotWithShape="1">
          <a:blip r:embed="rId2"/>
          <a:srcRect t="1235"/>
          <a:stretch/>
        </p:blipFill>
        <p:spPr>
          <a:xfrm>
            <a:off x="1253179" y="1224224"/>
            <a:ext cx="6637641" cy="3687578"/>
          </a:xfrm>
          <a:prstGeom prst="rect">
            <a:avLst/>
          </a:prstGeom>
          <a:noFill/>
        </p:spPr>
      </p:pic>
    </p:spTree>
    <p:extLst>
      <p:ext uri="{BB962C8B-B14F-4D97-AF65-F5344CB8AC3E}">
        <p14:creationId xmlns:p14="http://schemas.microsoft.com/office/powerpoint/2010/main" val="198783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The Schachter-Singer Experiment</a:t>
            </a:r>
            <a:r>
              <a:rPr lang="en-US" b="1" baseline="30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Participants who knew to expect side effects indicated they did not experience emotional changes in the waiting room.</a:t>
            </a:r>
          </a:p>
          <a:p>
            <a:r>
              <a:rPr lang="en-US" dirty="0"/>
              <a:t>Participants who were not expecting side effects reported feeling euphoria or anger as a function of their assigned confederate’s behavior.</a:t>
            </a:r>
          </a:p>
          <a:p>
            <a:r>
              <a:rPr lang="en-US" dirty="0"/>
              <a:t>Everyone experienced the same physiological arousal from the epinephrine; however, only those not expecting the arousal used context to interpret the arousal as a change in emotional state.</a:t>
            </a:r>
          </a:p>
          <a:p>
            <a:endParaRPr lang="en-US" dirty="0"/>
          </a:p>
        </p:txBody>
      </p:sp>
    </p:spTree>
    <p:extLst>
      <p:ext uri="{BB962C8B-B14F-4D97-AF65-F5344CB8AC3E}">
        <p14:creationId xmlns:p14="http://schemas.microsoft.com/office/powerpoint/2010/main" val="1285459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Physiological Arousal</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20000"/>
          </a:bodyPr>
          <a:lstStyle/>
          <a:p>
            <a:r>
              <a:rPr lang="en-US" dirty="0"/>
              <a:t>Strong emotional responses are associated with physiological arousal, such as increased heart rate, increased respiration rate, and sweating.</a:t>
            </a:r>
          </a:p>
          <a:p>
            <a:r>
              <a:rPr lang="en-US" dirty="0"/>
              <a:t>The changes may be measured to determine if someone is telling the truth or not.</a:t>
            </a:r>
          </a:p>
          <a:p>
            <a:r>
              <a:rPr lang="en-US" dirty="0"/>
              <a:t>A </a:t>
            </a:r>
            <a:r>
              <a:rPr lang="en-US" b="1" dirty="0"/>
              <a:t>polygraph</a:t>
            </a:r>
            <a:r>
              <a:rPr lang="en-US" dirty="0"/>
              <a:t>, or a lie detector test, measures the physiological arousal of an individual responding to a series of questions.</a:t>
            </a:r>
          </a:p>
          <a:p>
            <a:r>
              <a:rPr lang="en-US" dirty="0"/>
              <a:t>Increased levels of arousal could be signs that the respondent may have been dishonest on those answers.</a:t>
            </a:r>
          </a:p>
          <a:p>
            <a:pPr lvl="1"/>
            <a:r>
              <a:rPr lang="en-US" dirty="0"/>
              <a:t>The validity and accuracy of these tests are highly questionable. </a:t>
            </a:r>
          </a:p>
          <a:p>
            <a:endParaRPr lang="en-US" dirty="0"/>
          </a:p>
        </p:txBody>
      </p:sp>
    </p:spTree>
    <p:extLst>
      <p:ext uri="{BB962C8B-B14F-4D97-AF65-F5344CB8AC3E}">
        <p14:creationId xmlns:p14="http://schemas.microsoft.com/office/powerpoint/2010/main" val="2864055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Group Activity</a:t>
            </a:r>
            <a:r>
              <a:rPr lang="en-US" baseline="-25000" dirty="0"/>
              <a:t>1</a:t>
            </a:r>
            <a:endParaRPr lang="en-US" b="1" baseline="-25000"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529841"/>
          </a:xfrm>
        </p:spPr>
        <p:txBody>
          <a:bodyPr>
            <a:normAutofit/>
          </a:bodyPr>
          <a:lstStyle/>
          <a:p>
            <a:r>
              <a:rPr lang="en-US" dirty="0"/>
              <a:t>Partner up with a few other students and generate a list of pros and cons for using a polygraph test to determine if an individual is telling the truth. What problems might there be with polygraphs? Should polygraphs be admissible (allowed) in court?</a:t>
            </a:r>
          </a:p>
        </p:txBody>
      </p:sp>
    </p:spTree>
    <p:extLst>
      <p:ext uri="{BB962C8B-B14F-4D97-AF65-F5344CB8AC3E}">
        <p14:creationId xmlns:p14="http://schemas.microsoft.com/office/powerpoint/2010/main" val="1812715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The Cognitive-Mediational Theory</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The </a:t>
            </a:r>
            <a:r>
              <a:rPr lang="en-US" b="1" dirty="0"/>
              <a:t>cognitive-mediational theory </a:t>
            </a:r>
            <a:r>
              <a:rPr lang="en-US" dirty="0"/>
              <a:t>asserts that our emotions are determined by our appraisal of the stimulus.</a:t>
            </a:r>
          </a:p>
          <a:p>
            <a:r>
              <a:rPr lang="en-US" dirty="0"/>
              <a:t>This appraisal mediates between the stimulus and the emotional response, and it is immediate and often unconscious.</a:t>
            </a:r>
          </a:p>
          <a:p>
            <a:r>
              <a:rPr lang="en-US" dirty="0"/>
              <a:t>The appraisal precedes the cognitive label.</a:t>
            </a:r>
          </a:p>
          <a:p>
            <a:endParaRPr lang="en-US" dirty="0"/>
          </a:p>
        </p:txBody>
      </p:sp>
    </p:spTree>
    <p:extLst>
      <p:ext uri="{BB962C8B-B14F-4D97-AF65-F5344CB8AC3E}">
        <p14:creationId xmlns:p14="http://schemas.microsoft.com/office/powerpoint/2010/main" val="898832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Emotion</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2834640"/>
          </a:xfrm>
        </p:spPr>
        <p:txBody>
          <a:bodyPr>
            <a:normAutofit/>
          </a:bodyPr>
          <a:lstStyle/>
          <a:p>
            <a:r>
              <a:rPr lang="en-US" sz="2400" b="1" dirty="0"/>
              <a:t>Emotion</a:t>
            </a:r>
            <a:r>
              <a:rPr lang="en-US" sz="2400" dirty="0"/>
              <a:t> is a subjective state of being that we often describe as our feelings.</a:t>
            </a:r>
          </a:p>
          <a:p>
            <a:pPr lvl="1"/>
            <a:r>
              <a:rPr lang="en-US" sz="2400" dirty="0"/>
              <a:t>The words </a:t>
            </a:r>
            <a:r>
              <a:rPr lang="en-US" sz="2400" i="1" dirty="0"/>
              <a:t>emotion</a:t>
            </a:r>
            <a:r>
              <a:rPr lang="en-US" sz="2400" dirty="0"/>
              <a:t> and </a:t>
            </a:r>
            <a:r>
              <a:rPr lang="en-US" sz="2400" i="1" dirty="0"/>
              <a:t>mood</a:t>
            </a:r>
            <a:r>
              <a:rPr lang="en-US" sz="2400" dirty="0"/>
              <a:t> are sometimes used interchangeably, but psychologists use these words to refer to two different things.</a:t>
            </a:r>
          </a:p>
          <a:p>
            <a:r>
              <a:rPr lang="en-US" sz="2400" dirty="0"/>
              <a:t>Mood is a prolonged, less intense, affective state.</a:t>
            </a:r>
          </a:p>
        </p:txBody>
      </p:sp>
      <p:pic>
        <p:nvPicPr>
          <p:cNvPr id="6" name="Content Placeholder 6" descr="A graphic describing emotion versus mood">
            <a:extLst>
              <a:ext uri="{FF2B5EF4-FFF2-40B4-BE49-F238E27FC236}">
                <a16:creationId xmlns:a16="http://schemas.microsoft.com/office/drawing/2014/main" id="{F3993724-8671-41C2-BF7B-038A287A6252}"/>
              </a:ext>
            </a:extLst>
          </p:cNvPr>
          <p:cNvPicPr>
            <a:picLocks noChangeAspect="1"/>
          </p:cNvPicPr>
          <p:nvPr/>
        </p:nvPicPr>
        <p:blipFill rotWithShape="1">
          <a:blip r:embed="rId2"/>
          <a:srcRect t="22014" b="22986"/>
          <a:stretch/>
        </p:blipFill>
        <p:spPr>
          <a:xfrm>
            <a:off x="1600200" y="3953859"/>
            <a:ext cx="5714228" cy="1767840"/>
          </a:xfrm>
          <a:prstGeom prst="rect">
            <a:avLst/>
          </a:prstGeom>
          <a:noFill/>
        </p:spPr>
      </p:pic>
      <p:sp>
        <p:nvSpPr>
          <p:cNvPr id="5" name="TextBox 4">
            <a:extLst>
              <a:ext uri="{FF2B5EF4-FFF2-40B4-BE49-F238E27FC236}">
                <a16:creationId xmlns:a16="http://schemas.microsoft.com/office/drawing/2014/main" id="{67530E9D-BFD0-61CB-E88A-F3AA63576B81}"/>
              </a:ext>
            </a:extLst>
          </p:cNvPr>
          <p:cNvSpPr txBox="1"/>
          <p:nvPr/>
        </p:nvSpPr>
        <p:spPr>
          <a:xfrm>
            <a:off x="4256062" y="5715000"/>
            <a:ext cx="625492" cy="253916"/>
          </a:xfrm>
          <a:prstGeom prst="rect">
            <a:avLst/>
          </a:prstGeom>
          <a:noFill/>
        </p:spPr>
        <p:txBody>
          <a:bodyPr wrap="none" rtlCol="0">
            <a:spAutoFit/>
          </a:bodyPr>
          <a:lstStyle/>
          <a:p>
            <a:r>
              <a:rPr lang="en-US" sz="1050" dirty="0">
                <a:solidFill>
                  <a:srgbClr val="182F58"/>
                </a:solidFill>
              </a:rPr>
              <a:t>Figure 1</a:t>
            </a:r>
          </a:p>
        </p:txBody>
      </p:sp>
    </p:spTree>
    <p:extLst>
      <p:ext uri="{BB962C8B-B14F-4D97-AF65-F5344CB8AC3E}">
        <p14:creationId xmlns:p14="http://schemas.microsoft.com/office/powerpoint/2010/main" val="211473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3</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3368041"/>
          </a:xfrm>
        </p:spPr>
        <p:txBody>
          <a:bodyPr>
            <a:normAutofit/>
          </a:bodyPr>
          <a:lstStyle/>
          <a:p>
            <a:r>
              <a:rPr lang="en-US" dirty="0"/>
              <a:t>Think about an experience where your appraisal might differ from others', resulting in a different experience of emotion for you than most people. </a:t>
            </a:r>
          </a:p>
          <a:p>
            <a:r>
              <a:rPr lang="en-US" dirty="0"/>
              <a:t>For example, a person who has owned a pet tarantula is less likely to react with fear when confronted with a spider due to the difference in cognitive appraisal of the stimulus.</a:t>
            </a:r>
          </a:p>
        </p:txBody>
      </p:sp>
    </p:spTree>
    <p:extLst>
      <p:ext uri="{BB962C8B-B14F-4D97-AF65-F5344CB8AC3E}">
        <p14:creationId xmlns:p14="http://schemas.microsoft.com/office/powerpoint/2010/main" val="669494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Other Theories Of Emotion</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10000"/>
          </a:bodyPr>
          <a:lstStyle/>
          <a:p>
            <a:r>
              <a:rPr lang="en-US" dirty="0"/>
              <a:t>Zajonc asserted that some emotions occur separately from or prior to our cognitive interpretation of them.</a:t>
            </a:r>
          </a:p>
          <a:p>
            <a:pPr lvl="1"/>
            <a:r>
              <a:rPr lang="en-US" u="sng" dirty="0"/>
              <a:t>Example</a:t>
            </a:r>
            <a:r>
              <a:rPr lang="en-US" dirty="0"/>
              <a:t>: A person feels fear in response to an unexpected loud noise.</a:t>
            </a:r>
          </a:p>
          <a:p>
            <a:r>
              <a:rPr lang="en-US" dirty="0"/>
              <a:t>LeDoux believed some emotions completely bypass cognitive interpretation.</a:t>
            </a:r>
          </a:p>
          <a:p>
            <a:pPr lvl="1"/>
            <a:r>
              <a:rPr lang="en-US" dirty="0"/>
              <a:t>A fear stimulus can be processed through the cortex which involved interpretation. </a:t>
            </a:r>
          </a:p>
          <a:p>
            <a:pPr lvl="1"/>
            <a:r>
              <a:rPr lang="en-US" dirty="0"/>
              <a:t>Alternatively, a fear stimulus can be processed more directly through the amygdala where interpretation is bypassed.</a:t>
            </a:r>
          </a:p>
          <a:p>
            <a:endParaRPr lang="en-US" dirty="0"/>
          </a:p>
        </p:txBody>
      </p:sp>
    </p:spTree>
    <p:extLst>
      <p:ext uri="{BB962C8B-B14F-4D97-AF65-F5344CB8AC3E}">
        <p14:creationId xmlns:p14="http://schemas.microsoft.com/office/powerpoint/2010/main" val="4158090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The Biology Of Emotions</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Each part of the limbic system is involved in mediating emotional response and memory.</a:t>
            </a:r>
          </a:p>
          <a:p>
            <a:endParaRPr lang="en-US" dirty="0"/>
          </a:p>
        </p:txBody>
      </p:sp>
      <p:sp>
        <p:nvSpPr>
          <p:cNvPr id="5" name="TextBox 4">
            <a:extLst>
              <a:ext uri="{FF2B5EF4-FFF2-40B4-BE49-F238E27FC236}">
                <a16:creationId xmlns:a16="http://schemas.microsoft.com/office/drawing/2014/main" id="{B92DC733-E42A-211B-CC8E-9A72A05BD4D1}"/>
              </a:ext>
            </a:extLst>
          </p:cNvPr>
          <p:cNvSpPr txBox="1"/>
          <p:nvPr/>
        </p:nvSpPr>
        <p:spPr>
          <a:xfrm>
            <a:off x="4343400" y="5430088"/>
            <a:ext cx="625492" cy="253916"/>
          </a:xfrm>
          <a:prstGeom prst="rect">
            <a:avLst/>
          </a:prstGeom>
          <a:noFill/>
        </p:spPr>
        <p:txBody>
          <a:bodyPr wrap="none" rtlCol="0">
            <a:spAutoFit/>
          </a:bodyPr>
          <a:lstStyle/>
          <a:p>
            <a:r>
              <a:rPr lang="en-US" sz="1050" dirty="0">
                <a:solidFill>
                  <a:srgbClr val="182F58"/>
                </a:solidFill>
              </a:rPr>
              <a:t>Figure 7</a:t>
            </a:r>
          </a:p>
        </p:txBody>
      </p:sp>
      <p:pic>
        <p:nvPicPr>
          <p:cNvPr id="6" name="Content Placeholder 6" descr="An illustration of the brain labels the locations of the 'hypothalamus,' 'amygdala,' and 'hippocampus.'">
            <a:extLst>
              <a:ext uri="{FF2B5EF4-FFF2-40B4-BE49-F238E27FC236}">
                <a16:creationId xmlns:a16="http://schemas.microsoft.com/office/drawing/2014/main" id="{224A6753-F411-5875-0BED-351CF960DA46}"/>
              </a:ext>
            </a:extLst>
          </p:cNvPr>
          <p:cNvPicPr>
            <a:picLocks noChangeAspect="1"/>
          </p:cNvPicPr>
          <p:nvPr/>
        </p:nvPicPr>
        <p:blipFill>
          <a:blip r:embed="rId2"/>
          <a:stretch>
            <a:fillRect/>
          </a:stretch>
        </p:blipFill>
        <p:spPr>
          <a:xfrm>
            <a:off x="2205046" y="2581160"/>
            <a:ext cx="4902200" cy="2757488"/>
          </a:xfrm>
          <a:prstGeom prst="rect">
            <a:avLst/>
          </a:prstGeom>
          <a:noFill/>
        </p:spPr>
      </p:pic>
    </p:spTree>
    <p:extLst>
      <p:ext uri="{BB962C8B-B14F-4D97-AF65-F5344CB8AC3E}">
        <p14:creationId xmlns:p14="http://schemas.microsoft.com/office/powerpoint/2010/main" val="889327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0D136-773E-1409-53ED-A41651E997C7}"/>
              </a:ext>
            </a:extLst>
          </p:cNvPr>
          <p:cNvSpPr>
            <a:spLocks noGrp="1"/>
          </p:cNvSpPr>
          <p:nvPr>
            <p:ph type="title"/>
          </p:nvPr>
        </p:nvSpPr>
        <p:spPr/>
        <p:txBody>
          <a:bodyPr/>
          <a:lstStyle/>
          <a:p>
            <a:r>
              <a:rPr lang="en-US" dirty="0"/>
              <a:t>Lesson 9.3 Figure 8</a:t>
            </a:r>
          </a:p>
        </p:txBody>
      </p:sp>
      <p:sp>
        <p:nvSpPr>
          <p:cNvPr id="3" name="Content Placeholder 2">
            <a:extLst>
              <a:ext uri="{FF2B5EF4-FFF2-40B4-BE49-F238E27FC236}">
                <a16:creationId xmlns:a16="http://schemas.microsoft.com/office/drawing/2014/main" id="{F5BCAD73-C823-34A5-129F-05007BFFA1B6}"/>
              </a:ext>
            </a:extLst>
          </p:cNvPr>
          <p:cNvSpPr>
            <a:spLocks noGrp="1"/>
          </p:cNvSpPr>
          <p:nvPr>
            <p:ph idx="1"/>
          </p:nvPr>
        </p:nvSpPr>
        <p:spPr>
          <a:xfrm>
            <a:off x="762000" y="5242232"/>
            <a:ext cx="8229600" cy="594360"/>
          </a:xfrm>
        </p:spPr>
        <p:txBody>
          <a:bodyPr>
            <a:normAutofit fontScale="70000" lnSpcReduction="20000"/>
          </a:bodyPr>
          <a:lstStyle/>
          <a:p>
            <a:pPr marL="0" indent="0">
              <a:buNone/>
            </a:pPr>
            <a:r>
              <a:rPr lang="en-US" dirty="0"/>
              <a:t>Caption: Each part of the limbic system has a specialized job in mediating emotions.</a:t>
            </a:r>
          </a:p>
        </p:txBody>
      </p:sp>
      <p:pic>
        <p:nvPicPr>
          <p:cNvPr id="4" name="Content Placeholder 6" descr="A graphic describing the components of the limbic system">
            <a:extLst>
              <a:ext uri="{FF2B5EF4-FFF2-40B4-BE49-F238E27FC236}">
                <a16:creationId xmlns:a16="http://schemas.microsoft.com/office/drawing/2014/main" id="{1D5E7248-6270-DFD8-FFB3-318C56385528}"/>
              </a:ext>
            </a:extLst>
          </p:cNvPr>
          <p:cNvPicPr>
            <a:picLocks noChangeAspect="1"/>
          </p:cNvPicPr>
          <p:nvPr/>
        </p:nvPicPr>
        <p:blipFill>
          <a:blip r:embed="rId2"/>
          <a:stretch>
            <a:fillRect/>
          </a:stretch>
        </p:blipFill>
        <p:spPr>
          <a:xfrm>
            <a:off x="1143000" y="1033968"/>
            <a:ext cx="7112000" cy="4000500"/>
          </a:xfrm>
          <a:prstGeom prst="rect">
            <a:avLst/>
          </a:prstGeom>
          <a:noFill/>
        </p:spPr>
      </p:pic>
    </p:spTree>
    <p:extLst>
      <p:ext uri="{BB962C8B-B14F-4D97-AF65-F5344CB8AC3E}">
        <p14:creationId xmlns:p14="http://schemas.microsoft.com/office/powerpoint/2010/main" val="32625386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Subnuclei Of The Amygdala</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The amygdala is composed of various subnuclei.</a:t>
            </a:r>
          </a:p>
          <a:p>
            <a:pPr lvl="1"/>
            <a:r>
              <a:rPr lang="en-US" dirty="0"/>
              <a:t>The </a:t>
            </a:r>
            <a:r>
              <a:rPr lang="en-US" b="1" dirty="0"/>
              <a:t>basolateral complex </a:t>
            </a:r>
            <a:r>
              <a:rPr lang="en-US" dirty="0"/>
              <a:t>has dense connections with a variety of sensory areas of the brain. </a:t>
            </a:r>
          </a:p>
          <a:p>
            <a:pPr lvl="2"/>
            <a:r>
              <a:rPr lang="en-US" dirty="0">
                <a:solidFill>
                  <a:srgbClr val="2B7799"/>
                </a:solidFill>
              </a:rPr>
              <a:t>This area is critical for classical conditioning and for attaching emotional value to learning and memory.</a:t>
            </a:r>
          </a:p>
          <a:p>
            <a:pPr lvl="1"/>
            <a:r>
              <a:rPr lang="en-US" dirty="0"/>
              <a:t>The </a:t>
            </a:r>
            <a:r>
              <a:rPr lang="en-US" b="1" dirty="0"/>
              <a:t>central nucleus </a:t>
            </a:r>
            <a:r>
              <a:rPr lang="en-US" dirty="0"/>
              <a:t>plays a role in attention.</a:t>
            </a:r>
          </a:p>
          <a:p>
            <a:pPr lvl="2"/>
            <a:r>
              <a:rPr lang="en-US" dirty="0">
                <a:solidFill>
                  <a:srgbClr val="2B7799"/>
                </a:solidFill>
              </a:rPr>
              <a:t>It has connections with the hypothalamus and brainstem areas to regulate the autonomic and endocrine systems</a:t>
            </a:r>
            <a:r>
              <a:rPr lang="en-US" dirty="0">
                <a:solidFill>
                  <a:srgbClr val="2B7799"/>
                </a:solidFill>
                <a:effectLst/>
                <a:latin typeface="Calibri" panose="020F0502020204030204" pitchFamily="34" charset="0"/>
              </a:rPr>
              <a:t>'</a:t>
            </a:r>
            <a:r>
              <a:rPr lang="en-US" dirty="0">
                <a:solidFill>
                  <a:srgbClr val="2B7799"/>
                </a:solidFill>
              </a:rPr>
              <a:t> activity.</a:t>
            </a:r>
          </a:p>
          <a:p>
            <a:pPr lvl="1"/>
            <a:endParaRPr lang="en-US" dirty="0"/>
          </a:p>
          <a:p>
            <a:endParaRPr lang="en-US" dirty="0"/>
          </a:p>
        </p:txBody>
      </p:sp>
    </p:spTree>
    <p:extLst>
      <p:ext uri="{BB962C8B-B14F-4D97-AF65-F5344CB8AC3E}">
        <p14:creationId xmlns:p14="http://schemas.microsoft.com/office/powerpoint/2010/main" val="2229369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4A223-40FC-DA68-0241-FDD7E9B15F69}"/>
              </a:ext>
            </a:extLst>
          </p:cNvPr>
          <p:cNvSpPr>
            <a:spLocks noGrp="1"/>
          </p:cNvSpPr>
          <p:nvPr>
            <p:ph type="title"/>
          </p:nvPr>
        </p:nvSpPr>
        <p:spPr/>
        <p:txBody>
          <a:bodyPr/>
          <a:lstStyle/>
          <a:p>
            <a:r>
              <a:rPr lang="en-US" dirty="0"/>
              <a:t>Lesson 9.3 Figure 9</a:t>
            </a:r>
          </a:p>
        </p:txBody>
      </p:sp>
      <p:sp>
        <p:nvSpPr>
          <p:cNvPr id="3" name="Content Placeholder 2">
            <a:extLst>
              <a:ext uri="{FF2B5EF4-FFF2-40B4-BE49-F238E27FC236}">
                <a16:creationId xmlns:a16="http://schemas.microsoft.com/office/drawing/2014/main" id="{834DF0D2-470D-172A-CBEB-47792C1240D0}"/>
              </a:ext>
            </a:extLst>
          </p:cNvPr>
          <p:cNvSpPr>
            <a:spLocks noGrp="1"/>
          </p:cNvSpPr>
          <p:nvPr>
            <p:ph idx="1"/>
          </p:nvPr>
        </p:nvSpPr>
        <p:spPr>
          <a:xfrm>
            <a:off x="609600" y="5410200"/>
            <a:ext cx="8229600" cy="518160"/>
          </a:xfrm>
        </p:spPr>
        <p:txBody>
          <a:bodyPr>
            <a:normAutofit fontScale="55000" lnSpcReduction="20000"/>
          </a:bodyPr>
          <a:lstStyle/>
          <a:p>
            <a:pPr marL="0" indent="0">
              <a:buNone/>
            </a:pPr>
            <a:r>
              <a:rPr lang="en-US" dirty="0"/>
              <a:t>Caption: The anatomy of the basolateral complex and central nucleus of the amygdala are illustrated in this diagram. </a:t>
            </a:r>
          </a:p>
        </p:txBody>
      </p:sp>
      <p:pic>
        <p:nvPicPr>
          <p:cNvPr id="4" name="Content Placeholder 6" descr="An illustration of the brain labels the locations of the 'hypothalamus,' 'amygdala,' and 'hippocampus.'">
            <a:extLst>
              <a:ext uri="{FF2B5EF4-FFF2-40B4-BE49-F238E27FC236}">
                <a16:creationId xmlns:a16="http://schemas.microsoft.com/office/drawing/2014/main" id="{F2580552-32FD-E888-E938-53EF8E2B6C27}"/>
              </a:ext>
            </a:extLst>
          </p:cNvPr>
          <p:cNvPicPr>
            <a:picLocks noChangeAspect="1"/>
          </p:cNvPicPr>
          <p:nvPr/>
        </p:nvPicPr>
        <p:blipFill>
          <a:blip r:embed="rId2"/>
          <a:stretch>
            <a:fillRect/>
          </a:stretch>
        </p:blipFill>
        <p:spPr>
          <a:xfrm>
            <a:off x="1066800" y="1071322"/>
            <a:ext cx="7264400" cy="4086225"/>
          </a:xfrm>
          <a:prstGeom prst="rect">
            <a:avLst/>
          </a:prstGeom>
          <a:noFill/>
        </p:spPr>
      </p:pic>
    </p:spTree>
    <p:extLst>
      <p:ext uri="{BB962C8B-B14F-4D97-AF65-F5344CB8AC3E}">
        <p14:creationId xmlns:p14="http://schemas.microsoft.com/office/powerpoint/2010/main" val="3305249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Amygdala Research: Animals</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Animal research has shown that there is increased activation of the amygdala in rat pups that have odor cues paired with electrical shock when their mother is absent.</a:t>
            </a:r>
          </a:p>
          <a:p>
            <a:r>
              <a:rPr lang="en-US" dirty="0"/>
              <a:t>When the mother is absent, the rat pups then show aversion to the odor cue.</a:t>
            </a:r>
          </a:p>
          <a:p>
            <a:r>
              <a:rPr lang="en-US" dirty="0"/>
              <a:t>When the mother is present, the pups show preference for the odor cue despite its pairing with shock.</a:t>
            </a:r>
          </a:p>
          <a:p>
            <a:r>
              <a:rPr lang="en-US" dirty="0"/>
              <a:t>The amygdala responds differently depending on context (the presence or absence of the mother).</a:t>
            </a:r>
          </a:p>
          <a:p>
            <a:endParaRPr lang="en-US" dirty="0"/>
          </a:p>
        </p:txBody>
      </p:sp>
    </p:spTree>
    <p:extLst>
      <p:ext uri="{BB962C8B-B14F-4D97-AF65-F5344CB8AC3E}">
        <p14:creationId xmlns:p14="http://schemas.microsoft.com/office/powerpoint/2010/main" val="4053173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Amygdala Research: Animals</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fontScale="92500" lnSpcReduction="20000"/>
          </a:bodyPr>
          <a:lstStyle/>
          <a:p>
            <a:r>
              <a:rPr lang="en-US" dirty="0"/>
              <a:t>In rats, negative early life experiences could alter the function of the amygdala (Raineki et al., 2012).</a:t>
            </a:r>
          </a:p>
          <a:p>
            <a:r>
              <a:rPr lang="en-US" dirty="0"/>
              <a:t>Rat pups either received abusive or normal treatment during postnatal days 8 through 12.</a:t>
            </a:r>
          </a:p>
          <a:p>
            <a:pPr lvl="1"/>
            <a:r>
              <a:rPr lang="en-US" dirty="0"/>
              <a:t>One group had abusive treatment of insufficient bedding which resulted in the mother rat being away for more time.</a:t>
            </a:r>
          </a:p>
          <a:p>
            <a:pPr lvl="1"/>
            <a:r>
              <a:rPr lang="en-US" dirty="0"/>
              <a:t>One group had abusive treatment of the odor cue paired with electrical shock when the mother was absent.</a:t>
            </a:r>
          </a:p>
          <a:p>
            <a:pPr lvl="1"/>
            <a:r>
              <a:rPr lang="en-US" dirty="0"/>
              <a:t>A control group had sufficient bedding and were left undisturbed.</a:t>
            </a:r>
          </a:p>
          <a:p>
            <a:endParaRPr lang="en-US" dirty="0"/>
          </a:p>
        </p:txBody>
      </p:sp>
    </p:spTree>
    <p:extLst>
      <p:ext uri="{BB962C8B-B14F-4D97-AF65-F5344CB8AC3E}">
        <p14:creationId xmlns:p14="http://schemas.microsoft.com/office/powerpoint/2010/main" val="2611609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Amygdala Research: Animals</a:t>
            </a:r>
            <a:r>
              <a:rPr lang="en-US" b="1" baseline="-25000" dirty="0"/>
              <a:t>3</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The rat pups that experienced abuse were more likely to exhibit depressive-like symptoms during adolescence.</a:t>
            </a:r>
          </a:p>
          <a:p>
            <a:r>
              <a:rPr lang="en-US" dirty="0"/>
              <a:t>These behaviors were associated with increased activation of the amygdala.</a:t>
            </a:r>
          </a:p>
        </p:txBody>
      </p:sp>
    </p:spTree>
    <p:extLst>
      <p:ext uri="{BB962C8B-B14F-4D97-AF65-F5344CB8AC3E}">
        <p14:creationId xmlns:p14="http://schemas.microsoft.com/office/powerpoint/2010/main" val="4259030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Group Activity</a:t>
            </a:r>
            <a:r>
              <a:rPr lang="en-US" b="1" baseline="-25000" dirty="0"/>
              <a:t>2</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996441"/>
          </a:xfrm>
        </p:spPr>
        <p:txBody>
          <a:bodyPr>
            <a:normAutofit/>
          </a:bodyPr>
          <a:lstStyle/>
          <a:p>
            <a:r>
              <a:rPr lang="en-US" dirty="0"/>
              <a:t>Partner up with a few other students and discuss the implications of the Raineki et al. (2012) study for humans. Can we apply research with rats to humans when it comes to complex emotional development?</a:t>
            </a:r>
          </a:p>
        </p:txBody>
      </p:sp>
    </p:spTree>
    <p:extLst>
      <p:ext uri="{BB962C8B-B14F-4D97-AF65-F5344CB8AC3E}">
        <p14:creationId xmlns:p14="http://schemas.microsoft.com/office/powerpoint/2010/main" val="2737622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Theories Of Emotion</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The </a:t>
            </a:r>
            <a:r>
              <a:rPr lang="en-US" b="1" dirty="0"/>
              <a:t>components of emotion </a:t>
            </a:r>
            <a:r>
              <a:rPr lang="en-US" dirty="0"/>
              <a:t>include physiological arousal, psychological appraisal, and subjective experiences. </a:t>
            </a:r>
          </a:p>
        </p:txBody>
      </p:sp>
      <p:sp>
        <p:nvSpPr>
          <p:cNvPr id="4" name="TextBox 3">
            <a:extLst>
              <a:ext uri="{FF2B5EF4-FFF2-40B4-BE49-F238E27FC236}">
                <a16:creationId xmlns:a16="http://schemas.microsoft.com/office/drawing/2014/main" id="{FD16DC77-DB5A-16E9-D219-00C972AA1AB2}"/>
              </a:ext>
            </a:extLst>
          </p:cNvPr>
          <p:cNvSpPr txBox="1"/>
          <p:nvPr/>
        </p:nvSpPr>
        <p:spPr>
          <a:xfrm>
            <a:off x="4343400" y="5578845"/>
            <a:ext cx="625492" cy="253916"/>
          </a:xfrm>
          <a:prstGeom prst="rect">
            <a:avLst/>
          </a:prstGeom>
          <a:noFill/>
        </p:spPr>
        <p:txBody>
          <a:bodyPr wrap="none" rtlCol="0">
            <a:spAutoFit/>
          </a:bodyPr>
          <a:lstStyle/>
          <a:p>
            <a:r>
              <a:rPr lang="en-US" sz="1050" dirty="0">
                <a:solidFill>
                  <a:srgbClr val="182F58"/>
                </a:solidFill>
              </a:rPr>
              <a:t>Figure 3</a:t>
            </a:r>
          </a:p>
        </p:txBody>
      </p:sp>
      <p:pic>
        <p:nvPicPr>
          <p:cNvPr id="6" name="Content Placeholder 6" descr="A graphic describes the components of emotion: physiological arousal, psychological appraisal, subjective experiences">
            <a:extLst>
              <a:ext uri="{FF2B5EF4-FFF2-40B4-BE49-F238E27FC236}">
                <a16:creationId xmlns:a16="http://schemas.microsoft.com/office/drawing/2014/main" id="{57D49A9C-4EF8-F2B9-42D3-077BB1EAFE66}"/>
              </a:ext>
            </a:extLst>
          </p:cNvPr>
          <p:cNvPicPr>
            <a:picLocks noChangeAspect="1"/>
          </p:cNvPicPr>
          <p:nvPr/>
        </p:nvPicPr>
        <p:blipFill>
          <a:blip r:embed="rId2"/>
          <a:stretch>
            <a:fillRect/>
          </a:stretch>
        </p:blipFill>
        <p:spPr>
          <a:xfrm>
            <a:off x="2128846" y="2644192"/>
            <a:ext cx="5054600" cy="2843213"/>
          </a:xfrm>
          <a:prstGeom prst="rect">
            <a:avLst/>
          </a:prstGeom>
          <a:noFill/>
        </p:spPr>
      </p:pic>
    </p:spTree>
    <p:extLst>
      <p:ext uri="{BB962C8B-B14F-4D97-AF65-F5344CB8AC3E}">
        <p14:creationId xmlns:p14="http://schemas.microsoft.com/office/powerpoint/2010/main" val="474583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Amygdala Research: Humans</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Human research shows a relationship between the amygdala and psychological disorders of mood or anxiety. </a:t>
            </a:r>
          </a:p>
          <a:p>
            <a:r>
              <a:rPr lang="en-US" dirty="0"/>
              <a:t>Changes in amygdala structure and function have been demonstrated in adolescents who are either at-risk or have been diagnosed with various mood and/or anxiety disorders.</a:t>
            </a:r>
          </a:p>
        </p:txBody>
      </p:sp>
    </p:spTree>
    <p:extLst>
      <p:ext uri="{BB962C8B-B14F-4D97-AF65-F5344CB8AC3E}">
        <p14:creationId xmlns:p14="http://schemas.microsoft.com/office/powerpoint/2010/main" val="3333911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Hippocampus</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The hippocampus is involved in emotional processing.</a:t>
            </a:r>
          </a:p>
          <a:p>
            <a:r>
              <a:rPr lang="en-US" dirty="0"/>
              <a:t>Hippocampal structure and function are linked to a variety of mood and anxiety disorders.</a:t>
            </a:r>
          </a:p>
          <a:p>
            <a:r>
              <a:rPr lang="en-US" dirty="0"/>
              <a:t>In people with posttraumatic stress disorder (PTSD), they show marked reductions in the volume of parts of the hippocampus.</a:t>
            </a:r>
          </a:p>
          <a:p>
            <a:r>
              <a:rPr lang="en-US" dirty="0"/>
              <a:t>These changes may result from decreased levels of neurogenesis and dendritic branching.</a:t>
            </a:r>
          </a:p>
          <a:p>
            <a:endParaRPr lang="en-US" dirty="0"/>
          </a:p>
        </p:txBody>
      </p:sp>
    </p:spTree>
    <p:extLst>
      <p:ext uri="{BB962C8B-B14F-4D97-AF65-F5344CB8AC3E}">
        <p14:creationId xmlns:p14="http://schemas.microsoft.com/office/powerpoint/2010/main" val="839251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Hippocampus</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5486400" cy="4572000"/>
          </a:xfrm>
        </p:spPr>
        <p:txBody>
          <a:bodyPr>
            <a:normAutofit/>
          </a:bodyPr>
          <a:lstStyle/>
          <a:p>
            <a:r>
              <a:rPr lang="en-US" dirty="0"/>
              <a:t>Studies have shown behavioral improvements and hippocampal volume increases after either pharmacological or cognitive-behavioral therapy in those with PTSD.</a:t>
            </a:r>
          </a:p>
          <a:p>
            <a:endParaRPr lang="en-US" dirty="0"/>
          </a:p>
        </p:txBody>
      </p:sp>
      <p:sp>
        <p:nvSpPr>
          <p:cNvPr id="5" name="TextBox 4">
            <a:extLst>
              <a:ext uri="{FF2B5EF4-FFF2-40B4-BE49-F238E27FC236}">
                <a16:creationId xmlns:a16="http://schemas.microsoft.com/office/drawing/2014/main" id="{D8E9408D-E0A8-B833-8E5C-C3489CC87E59}"/>
              </a:ext>
            </a:extLst>
          </p:cNvPr>
          <p:cNvSpPr txBox="1"/>
          <p:nvPr/>
        </p:nvSpPr>
        <p:spPr>
          <a:xfrm>
            <a:off x="7239000" y="4878154"/>
            <a:ext cx="694421" cy="253916"/>
          </a:xfrm>
          <a:prstGeom prst="rect">
            <a:avLst/>
          </a:prstGeom>
          <a:noFill/>
        </p:spPr>
        <p:txBody>
          <a:bodyPr wrap="none" rtlCol="0">
            <a:spAutoFit/>
          </a:bodyPr>
          <a:lstStyle/>
          <a:p>
            <a:r>
              <a:rPr lang="en-US" sz="1050" dirty="0">
                <a:solidFill>
                  <a:srgbClr val="182F58"/>
                </a:solidFill>
              </a:rPr>
              <a:t>Figure 10</a:t>
            </a:r>
          </a:p>
        </p:txBody>
      </p:sp>
      <p:pic>
        <p:nvPicPr>
          <p:cNvPr id="6" name="Content Placeholder 6" descr="A photograph shows a soldier covering his face with his hands.">
            <a:extLst>
              <a:ext uri="{FF2B5EF4-FFF2-40B4-BE49-F238E27FC236}">
                <a16:creationId xmlns:a16="http://schemas.microsoft.com/office/drawing/2014/main" id="{35C1F883-064D-32FA-9CA5-081B7C33261C}"/>
              </a:ext>
            </a:extLst>
          </p:cNvPr>
          <p:cNvPicPr>
            <a:picLocks noChangeAspect="1"/>
          </p:cNvPicPr>
          <p:nvPr/>
        </p:nvPicPr>
        <p:blipFill rotWithShape="1">
          <a:blip r:embed="rId2"/>
          <a:srcRect l="30313" r="32188"/>
          <a:stretch/>
        </p:blipFill>
        <p:spPr>
          <a:xfrm>
            <a:off x="6241873" y="1179363"/>
            <a:ext cx="2465861" cy="3698791"/>
          </a:xfrm>
          <a:prstGeom prst="rect">
            <a:avLst/>
          </a:prstGeom>
          <a:noFill/>
        </p:spPr>
      </p:pic>
    </p:spTree>
    <p:extLst>
      <p:ext uri="{BB962C8B-B14F-4D97-AF65-F5344CB8AC3E}">
        <p14:creationId xmlns:p14="http://schemas.microsoft.com/office/powerpoint/2010/main" val="1410164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Cultural Display Rules Of Emotional Expression</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A </a:t>
            </a:r>
            <a:r>
              <a:rPr lang="en-US" b="1" dirty="0"/>
              <a:t>cultural display rule </a:t>
            </a:r>
            <a:r>
              <a:rPr lang="en-US" dirty="0"/>
              <a:t>is one of a collection of culturally specific standards that govern the types and frequencies of displays of emotions that are acceptable.</a:t>
            </a:r>
          </a:p>
          <a:p>
            <a:pPr lvl="1"/>
            <a:r>
              <a:rPr lang="en-US" u="sng" dirty="0"/>
              <a:t>Example</a:t>
            </a:r>
            <a:r>
              <a:rPr lang="en-US" dirty="0"/>
              <a:t>: People from the United States express negative emotions, like fear and anger, both alone and around others.</a:t>
            </a:r>
          </a:p>
          <a:p>
            <a:pPr lvl="1"/>
            <a:r>
              <a:rPr lang="en-US" u="sng" dirty="0"/>
              <a:t>Example</a:t>
            </a:r>
            <a:r>
              <a:rPr lang="en-US" dirty="0"/>
              <a:t>: People from Japan express these same negative emotions only when alone.</a:t>
            </a:r>
          </a:p>
          <a:p>
            <a:endParaRPr lang="en-US" dirty="0"/>
          </a:p>
        </p:txBody>
      </p:sp>
    </p:spTree>
    <p:extLst>
      <p:ext uri="{BB962C8B-B14F-4D97-AF65-F5344CB8AC3E}">
        <p14:creationId xmlns:p14="http://schemas.microsoft.com/office/powerpoint/2010/main" val="2572906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Cultural Display Rules Of Emotional Expression</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People from more socially cohesive cultures may be more likely to engage in suppression of emotional reaction.</a:t>
            </a:r>
          </a:p>
          <a:p>
            <a:r>
              <a:rPr lang="en-US" dirty="0"/>
              <a:t>There may be gender differences involved in emotional processing.</a:t>
            </a:r>
          </a:p>
          <a:p>
            <a:endParaRPr lang="en-US" dirty="0"/>
          </a:p>
        </p:txBody>
      </p:sp>
    </p:spTree>
    <p:extLst>
      <p:ext uri="{BB962C8B-B14F-4D97-AF65-F5344CB8AC3E}">
        <p14:creationId xmlns:p14="http://schemas.microsoft.com/office/powerpoint/2010/main" val="3692087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4</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2453641"/>
          </a:xfrm>
        </p:spPr>
        <p:txBody>
          <a:bodyPr>
            <a:normAutofit/>
          </a:bodyPr>
          <a:lstStyle/>
          <a:p>
            <a:r>
              <a:rPr lang="en-US" dirty="0"/>
              <a:t>What constraints do you have on how you can express your emotions? </a:t>
            </a:r>
          </a:p>
          <a:p>
            <a:endParaRPr lang="en-US" dirty="0"/>
          </a:p>
          <a:p>
            <a:r>
              <a:rPr lang="en-US" dirty="0"/>
              <a:t>Are they culture-based? Gender-based? Something else?</a:t>
            </a:r>
          </a:p>
        </p:txBody>
      </p:sp>
    </p:spTree>
    <p:extLst>
      <p:ext uri="{BB962C8B-B14F-4D97-AF65-F5344CB8AC3E}">
        <p14:creationId xmlns:p14="http://schemas.microsoft.com/office/powerpoint/2010/main" val="475060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Facial Expression And Recognition Of Emotions</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Our ability to recognize and produce facial expressions of emotion appears to be universal.</a:t>
            </a:r>
          </a:p>
          <a:p>
            <a:r>
              <a:rPr lang="en-US" dirty="0"/>
              <a:t>Even people who are congenitally blind produce the same facial expressions despite having never seen them.</a:t>
            </a:r>
          </a:p>
          <a:p>
            <a:r>
              <a:rPr lang="en-US" dirty="0"/>
              <a:t>There is substantial evidence for seven universal emotions that are associated with distinct facial expressions.</a:t>
            </a:r>
          </a:p>
          <a:p>
            <a:endParaRPr lang="en-US" dirty="0"/>
          </a:p>
        </p:txBody>
      </p:sp>
    </p:spTree>
    <p:extLst>
      <p:ext uri="{BB962C8B-B14F-4D97-AF65-F5344CB8AC3E}">
        <p14:creationId xmlns:p14="http://schemas.microsoft.com/office/powerpoint/2010/main" val="3210508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6E998-BC28-285F-353E-3E9D07D02AB7}"/>
              </a:ext>
            </a:extLst>
          </p:cNvPr>
          <p:cNvSpPr>
            <a:spLocks noGrp="1"/>
          </p:cNvSpPr>
          <p:nvPr>
            <p:ph type="title"/>
          </p:nvPr>
        </p:nvSpPr>
        <p:spPr/>
        <p:txBody>
          <a:bodyPr/>
          <a:lstStyle/>
          <a:p>
            <a:r>
              <a:rPr lang="en-US" dirty="0"/>
              <a:t>Lesson 9.3 Figure 11</a:t>
            </a:r>
          </a:p>
        </p:txBody>
      </p:sp>
      <p:sp>
        <p:nvSpPr>
          <p:cNvPr id="3" name="Content Placeholder 2">
            <a:extLst>
              <a:ext uri="{FF2B5EF4-FFF2-40B4-BE49-F238E27FC236}">
                <a16:creationId xmlns:a16="http://schemas.microsoft.com/office/drawing/2014/main" id="{8C817CA4-5E28-EA91-E059-E4936B4B94AD}"/>
              </a:ext>
            </a:extLst>
          </p:cNvPr>
          <p:cNvSpPr>
            <a:spLocks noGrp="1"/>
          </p:cNvSpPr>
          <p:nvPr>
            <p:ph idx="1"/>
          </p:nvPr>
        </p:nvSpPr>
        <p:spPr>
          <a:xfrm>
            <a:off x="609600" y="5155642"/>
            <a:ext cx="8229600" cy="670560"/>
          </a:xfrm>
        </p:spPr>
        <p:txBody>
          <a:bodyPr>
            <a:normAutofit fontScale="77500" lnSpcReduction="20000"/>
          </a:bodyPr>
          <a:lstStyle/>
          <a:p>
            <a:pPr marL="0" indent="0">
              <a:buNone/>
            </a:pPr>
            <a:r>
              <a:rPr lang="en-US" dirty="0"/>
              <a:t>Caption: The seven universal facial expressions of emotion are shown.</a:t>
            </a:r>
          </a:p>
        </p:txBody>
      </p:sp>
      <p:pic>
        <p:nvPicPr>
          <p:cNvPr id="4" name="Content Placeholder 6" descr="Seven photographs show a different facial expression: happiness, surprise, sadness, fright, disgust, contempt, anger.">
            <a:extLst>
              <a:ext uri="{FF2B5EF4-FFF2-40B4-BE49-F238E27FC236}">
                <a16:creationId xmlns:a16="http://schemas.microsoft.com/office/drawing/2014/main" id="{63CA671F-1D38-B8BF-FCC5-316B03B76726}"/>
              </a:ext>
            </a:extLst>
          </p:cNvPr>
          <p:cNvPicPr>
            <a:picLocks noChangeAspect="1"/>
          </p:cNvPicPr>
          <p:nvPr/>
        </p:nvPicPr>
        <p:blipFill rotWithShape="1">
          <a:blip r:embed="rId2"/>
          <a:srcRect t="1235"/>
          <a:stretch/>
        </p:blipFill>
        <p:spPr>
          <a:xfrm>
            <a:off x="990600" y="1031798"/>
            <a:ext cx="6934200" cy="3852333"/>
          </a:xfrm>
          <a:prstGeom prst="rect">
            <a:avLst/>
          </a:prstGeom>
          <a:noFill/>
        </p:spPr>
      </p:pic>
    </p:spTree>
    <p:extLst>
      <p:ext uri="{BB962C8B-B14F-4D97-AF65-F5344CB8AC3E}">
        <p14:creationId xmlns:p14="http://schemas.microsoft.com/office/powerpoint/2010/main" val="4086060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5</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615441"/>
          </a:xfrm>
        </p:spPr>
        <p:txBody>
          <a:bodyPr>
            <a:normAutofit/>
          </a:bodyPr>
          <a:lstStyle/>
          <a:p>
            <a:r>
              <a:rPr lang="en-US" dirty="0"/>
              <a:t>Does smiling make you happy? Or does being happy make you smile? Or could both be true? Why do you think so?</a:t>
            </a:r>
          </a:p>
        </p:txBody>
      </p:sp>
    </p:spTree>
    <p:extLst>
      <p:ext uri="{BB962C8B-B14F-4D97-AF65-F5344CB8AC3E}">
        <p14:creationId xmlns:p14="http://schemas.microsoft.com/office/powerpoint/2010/main" val="2164417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Facial Feedback And Body Language</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a:bodyPr>
          <a:lstStyle/>
          <a:p>
            <a:r>
              <a:rPr lang="en-US" dirty="0"/>
              <a:t>The </a:t>
            </a:r>
            <a:r>
              <a:rPr lang="en-US" b="1" dirty="0"/>
              <a:t>facial feedback hypothesis </a:t>
            </a:r>
            <a:r>
              <a:rPr lang="en-US" dirty="0"/>
              <a:t>asserts that facial expressions can influence our emotions.</a:t>
            </a:r>
          </a:p>
          <a:p>
            <a:pPr lvl="1"/>
            <a:r>
              <a:rPr lang="en-US" u="sng" dirty="0"/>
              <a:t>Example</a:t>
            </a:r>
            <a:r>
              <a:rPr lang="en-US" dirty="0"/>
              <a:t>: Smiling could make a person feel happier.</a:t>
            </a:r>
          </a:p>
          <a:p>
            <a:r>
              <a:rPr lang="en-US" b="1" dirty="0"/>
              <a:t>Body language </a:t>
            </a:r>
            <a:r>
              <a:rPr lang="en-US" dirty="0"/>
              <a:t>is the expression of emotion in terms of body position and movement.</a:t>
            </a:r>
          </a:p>
          <a:p>
            <a:r>
              <a:rPr lang="en-US" dirty="0"/>
              <a:t>Research shows we are sensitive to emotional information communicated through body language, even if we are not consciously aware of it.</a:t>
            </a:r>
          </a:p>
          <a:p>
            <a:endParaRPr lang="en-US" dirty="0"/>
          </a:p>
        </p:txBody>
      </p:sp>
    </p:spTree>
    <p:extLst>
      <p:ext uri="{BB962C8B-B14F-4D97-AF65-F5344CB8AC3E}">
        <p14:creationId xmlns:p14="http://schemas.microsoft.com/office/powerpoint/2010/main" val="1555883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Theories Of Emotion</a:t>
            </a:r>
            <a:r>
              <a:rPr lang="en-US" b="1" baseline="-25000" dirty="0"/>
              <a:t>2</a:t>
            </a:r>
          </a:p>
        </p:txBody>
      </p:sp>
      <p:pic>
        <p:nvPicPr>
          <p:cNvPr id="5" name="Content Placeholder 6" descr="A photograph shows an a toddler crying at the beach wearing a birthday hat.">
            <a:extLst>
              <a:ext uri="{FF2B5EF4-FFF2-40B4-BE49-F238E27FC236}">
                <a16:creationId xmlns:a16="http://schemas.microsoft.com/office/drawing/2014/main" id="{B7887A3D-CD4F-3823-8DED-2B60C484DB23}"/>
              </a:ext>
            </a:extLst>
          </p:cNvPr>
          <p:cNvPicPr>
            <a:picLocks noChangeAspect="1"/>
          </p:cNvPicPr>
          <p:nvPr/>
        </p:nvPicPr>
        <p:blipFill rotWithShape="1">
          <a:blip r:embed="rId2"/>
          <a:srcRect l="32188" r="32187"/>
          <a:stretch/>
        </p:blipFill>
        <p:spPr>
          <a:xfrm>
            <a:off x="786509" y="1584325"/>
            <a:ext cx="1795674" cy="2835275"/>
          </a:xfrm>
          <a:prstGeom prst="rect">
            <a:avLst/>
          </a:prstGeom>
          <a:noFill/>
        </p:spPr>
      </p:pic>
      <p:sp>
        <p:nvSpPr>
          <p:cNvPr id="4" name="TextBox 3">
            <a:extLst>
              <a:ext uri="{FF2B5EF4-FFF2-40B4-BE49-F238E27FC236}">
                <a16:creationId xmlns:a16="http://schemas.microsoft.com/office/drawing/2014/main" id="{7A02F6D6-6420-1BF9-DA0B-444114940818}"/>
              </a:ext>
            </a:extLst>
          </p:cNvPr>
          <p:cNvSpPr txBox="1"/>
          <p:nvPr/>
        </p:nvSpPr>
        <p:spPr>
          <a:xfrm>
            <a:off x="1371600" y="4419600"/>
            <a:ext cx="625492" cy="253916"/>
          </a:xfrm>
          <a:prstGeom prst="rect">
            <a:avLst/>
          </a:prstGeom>
          <a:noFill/>
        </p:spPr>
        <p:txBody>
          <a:bodyPr wrap="none" rtlCol="0">
            <a:spAutoFit/>
          </a:bodyPr>
          <a:lstStyle/>
          <a:p>
            <a:r>
              <a:rPr lang="en-US" sz="1050" dirty="0">
                <a:solidFill>
                  <a:srgbClr val="182F58"/>
                </a:solidFill>
              </a:rPr>
              <a:t>Figure 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3581400" y="1280160"/>
            <a:ext cx="5105400" cy="4572000"/>
          </a:xfrm>
        </p:spPr>
        <p:txBody>
          <a:bodyPr/>
          <a:lstStyle/>
          <a:p>
            <a:r>
              <a:rPr lang="en-US" dirty="0"/>
              <a:t>Emotional appraisals are informed by experiences, backgrounds, and cultures. </a:t>
            </a:r>
          </a:p>
          <a:p>
            <a:r>
              <a:rPr lang="en-US" dirty="0"/>
              <a:t>People may have different emotional experiences when faced with similar circumstances.</a:t>
            </a:r>
          </a:p>
        </p:txBody>
      </p:sp>
    </p:spTree>
    <p:extLst>
      <p:ext uri="{BB962C8B-B14F-4D97-AF65-F5344CB8AC3E}">
        <p14:creationId xmlns:p14="http://schemas.microsoft.com/office/powerpoint/2010/main" val="1674501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Autism Spectrum Disorder And Expressions of Emotions</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6172200" cy="4572000"/>
          </a:xfrm>
        </p:spPr>
        <p:txBody>
          <a:bodyPr>
            <a:normAutofit fontScale="92500" lnSpcReduction="20000"/>
          </a:bodyPr>
          <a:lstStyle/>
          <a:p>
            <a:r>
              <a:rPr lang="en-US" dirty="0"/>
              <a:t>Autism spectrum disorder (ASD) is a neurodevelopmental disorders characterized by deficits in social communication and interaction.</a:t>
            </a:r>
          </a:p>
          <a:p>
            <a:pPr lvl="1"/>
            <a:r>
              <a:rPr lang="en-US" dirty="0"/>
              <a:t>Individuals have difficulty recognizing the emotional states of others.</a:t>
            </a:r>
          </a:p>
          <a:p>
            <a:pPr lvl="1"/>
            <a:r>
              <a:rPr lang="en-US" dirty="0"/>
              <a:t>There may be an inability to distinguish nonverbal expressions of emotion from one another.</a:t>
            </a:r>
          </a:p>
          <a:p>
            <a:pPr lvl="1"/>
            <a:r>
              <a:rPr lang="en-US" dirty="0"/>
              <a:t>Individuals also have difficulty expressing emotions through tone of voice and facial expressions.</a:t>
            </a:r>
          </a:p>
          <a:p>
            <a:endParaRPr lang="en-US" dirty="0"/>
          </a:p>
        </p:txBody>
      </p:sp>
      <p:sp>
        <p:nvSpPr>
          <p:cNvPr id="5" name="TextBox 4">
            <a:extLst>
              <a:ext uri="{FF2B5EF4-FFF2-40B4-BE49-F238E27FC236}">
                <a16:creationId xmlns:a16="http://schemas.microsoft.com/office/drawing/2014/main" id="{D3E7BCB1-428B-ADF1-5E0D-B9617D8FB05A}"/>
              </a:ext>
            </a:extLst>
          </p:cNvPr>
          <p:cNvSpPr txBox="1"/>
          <p:nvPr/>
        </p:nvSpPr>
        <p:spPr>
          <a:xfrm>
            <a:off x="7387354" y="4664075"/>
            <a:ext cx="694421" cy="253916"/>
          </a:xfrm>
          <a:prstGeom prst="rect">
            <a:avLst/>
          </a:prstGeom>
          <a:noFill/>
        </p:spPr>
        <p:txBody>
          <a:bodyPr wrap="none" rtlCol="0">
            <a:spAutoFit/>
          </a:bodyPr>
          <a:lstStyle/>
          <a:p>
            <a:r>
              <a:rPr lang="en-US" sz="1050" dirty="0">
                <a:solidFill>
                  <a:srgbClr val="182F58"/>
                </a:solidFill>
              </a:rPr>
              <a:t>Figure 12</a:t>
            </a:r>
          </a:p>
        </p:txBody>
      </p:sp>
      <p:pic>
        <p:nvPicPr>
          <p:cNvPr id="6" name="Content Placeholder 6" descr="A photograph shows a child sitting down facing the wall.">
            <a:extLst>
              <a:ext uri="{FF2B5EF4-FFF2-40B4-BE49-F238E27FC236}">
                <a16:creationId xmlns:a16="http://schemas.microsoft.com/office/drawing/2014/main" id="{27A54C8C-E050-8B24-D1A7-C676DF059752}"/>
              </a:ext>
            </a:extLst>
          </p:cNvPr>
          <p:cNvPicPr>
            <a:picLocks noChangeAspect="1"/>
          </p:cNvPicPr>
          <p:nvPr/>
        </p:nvPicPr>
        <p:blipFill rotWithShape="1">
          <a:blip r:embed="rId2"/>
          <a:srcRect l="26562" r="26562"/>
          <a:stretch/>
        </p:blipFill>
        <p:spPr>
          <a:xfrm>
            <a:off x="6477000" y="1828800"/>
            <a:ext cx="2362729" cy="2835275"/>
          </a:xfrm>
          <a:prstGeom prst="rect">
            <a:avLst/>
          </a:prstGeom>
          <a:noFill/>
        </p:spPr>
      </p:pic>
    </p:spTree>
    <p:extLst>
      <p:ext uri="{BB962C8B-B14F-4D97-AF65-F5344CB8AC3E}">
        <p14:creationId xmlns:p14="http://schemas.microsoft.com/office/powerpoint/2010/main" val="1768317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Summary</a:t>
            </a:r>
            <a:r>
              <a:rPr lang="en-US" b="1" baseline="-25000" dirty="0"/>
              <a:t>1</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lnSpcReduction="10000"/>
          </a:bodyPr>
          <a:lstStyle/>
          <a:p>
            <a:r>
              <a:rPr lang="en-US" dirty="0"/>
              <a:t>Emotions are subjective experiences that consist of physiological arousal and cognitive appraisal.</a:t>
            </a:r>
          </a:p>
          <a:p>
            <a:r>
              <a:rPr lang="en-US" dirty="0"/>
              <a:t>The James-Lange theory states that emotions arise as a function of physiological arousal.</a:t>
            </a:r>
          </a:p>
          <a:p>
            <a:r>
              <a:rPr lang="en-US" dirty="0"/>
              <a:t>The Cannon-Bard theory states that emotional experience occurs simultaneously with physiological arousal.</a:t>
            </a:r>
          </a:p>
          <a:p>
            <a:r>
              <a:rPr lang="en-US" dirty="0"/>
              <a:t>The Schachter-Singer two-factory theory includes cognitive labels as a function of context that help to form our emotional experience.</a:t>
            </a:r>
          </a:p>
        </p:txBody>
      </p:sp>
    </p:spTree>
    <p:extLst>
      <p:ext uri="{BB962C8B-B14F-4D97-AF65-F5344CB8AC3E}">
        <p14:creationId xmlns:p14="http://schemas.microsoft.com/office/powerpoint/2010/main" val="1609057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Summary</a:t>
            </a:r>
            <a:r>
              <a:rPr lang="en-US" b="1" baseline="-25000" dirty="0"/>
              <a:t>2</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57200" y="1280160"/>
            <a:ext cx="8229600" cy="4572000"/>
          </a:xfrm>
        </p:spPr>
        <p:txBody>
          <a:bodyPr>
            <a:normAutofit lnSpcReduction="10000"/>
          </a:bodyPr>
          <a:lstStyle/>
          <a:p>
            <a:r>
              <a:rPr lang="en-US" dirty="0"/>
              <a:t>The limbic system, which includes the amygdala and hippocampus, is the brain’s emotional circuit.</a:t>
            </a:r>
          </a:p>
          <a:p>
            <a:r>
              <a:rPr lang="en-US" dirty="0"/>
              <a:t>Increased amygdala activity is associated with learning to fear and is seen in those with mood disorders.</a:t>
            </a:r>
          </a:p>
          <a:p>
            <a:r>
              <a:rPr lang="en-US" dirty="0"/>
              <a:t>The volume of the hippocampus has been shown to be reduced in individuals with posttraumatic stress disorder.</a:t>
            </a:r>
          </a:p>
          <a:p>
            <a:r>
              <a:rPr lang="en-US" dirty="0"/>
              <a:t>The ability to produce and recognize facial expressions of emotions seems to be universal regardless of cultural background. </a:t>
            </a:r>
          </a:p>
          <a:p>
            <a:pPr marL="0" indent="0">
              <a:buNone/>
            </a:pPr>
            <a:endParaRPr lang="en-US" dirty="0"/>
          </a:p>
        </p:txBody>
      </p:sp>
    </p:spTree>
    <p:extLst>
      <p:ext uri="{BB962C8B-B14F-4D97-AF65-F5344CB8AC3E}">
        <p14:creationId xmlns:p14="http://schemas.microsoft.com/office/powerpoint/2010/main" val="1259700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614487" y="-994172"/>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The James-Lange Theory Of Emotion</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The </a:t>
            </a:r>
            <a:r>
              <a:rPr lang="en-US" b="1" dirty="0"/>
              <a:t>James-Lange theory </a:t>
            </a:r>
            <a:r>
              <a:rPr lang="en-US" dirty="0"/>
              <a:t>of emotion states that emotions arise from physiological arousal.</a:t>
            </a:r>
          </a:p>
          <a:p>
            <a:pPr lvl="1"/>
            <a:r>
              <a:rPr lang="en-US" u="sng" dirty="0"/>
              <a:t>Example</a:t>
            </a:r>
            <a:r>
              <a:rPr lang="en-US" dirty="0"/>
              <a:t>: Encountering a venomous snake in your backyard would result in your sympathetic nervous system causing physiological arousal, such as your heart racing and increased breathing.</a:t>
            </a:r>
          </a:p>
          <a:p>
            <a:r>
              <a:rPr lang="en-US" dirty="0"/>
              <a:t>The James-Lange theory says you will only experience fear after this physiological arousal has taken place.</a:t>
            </a:r>
          </a:p>
        </p:txBody>
      </p:sp>
    </p:spTree>
    <p:extLst>
      <p:ext uri="{BB962C8B-B14F-4D97-AF65-F5344CB8AC3E}">
        <p14:creationId xmlns:p14="http://schemas.microsoft.com/office/powerpoint/2010/main" val="4046036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7B653-296D-54C1-59DE-62F10E797F53}"/>
              </a:ext>
            </a:extLst>
          </p:cNvPr>
          <p:cNvSpPr>
            <a:spLocks noGrp="1"/>
          </p:cNvSpPr>
          <p:nvPr>
            <p:ph type="title"/>
          </p:nvPr>
        </p:nvSpPr>
        <p:spPr/>
        <p:txBody>
          <a:bodyPr/>
          <a:lstStyle/>
          <a:p>
            <a:r>
              <a:rPr lang="en-US" dirty="0"/>
              <a:t>Lesson 9.3 Figure 4</a:t>
            </a:r>
          </a:p>
        </p:txBody>
      </p:sp>
      <p:sp>
        <p:nvSpPr>
          <p:cNvPr id="3" name="Content Placeholder 2">
            <a:extLst>
              <a:ext uri="{FF2B5EF4-FFF2-40B4-BE49-F238E27FC236}">
                <a16:creationId xmlns:a16="http://schemas.microsoft.com/office/drawing/2014/main" id="{4A42662D-1590-483C-B3F8-85773A43C530}"/>
              </a:ext>
            </a:extLst>
          </p:cNvPr>
          <p:cNvSpPr>
            <a:spLocks noGrp="1"/>
          </p:cNvSpPr>
          <p:nvPr>
            <p:ph idx="1"/>
          </p:nvPr>
        </p:nvSpPr>
        <p:spPr>
          <a:xfrm>
            <a:off x="457200" y="4937760"/>
            <a:ext cx="8229600" cy="914400"/>
          </a:xfrm>
        </p:spPr>
        <p:txBody>
          <a:bodyPr>
            <a:normAutofit lnSpcReduction="10000"/>
          </a:bodyPr>
          <a:lstStyle/>
          <a:p>
            <a:pPr marL="0" indent="0">
              <a:buNone/>
            </a:pPr>
            <a:r>
              <a:rPr lang="en-US" dirty="0"/>
              <a:t>Caption: How would you react coming face to face with something like this?  </a:t>
            </a:r>
          </a:p>
        </p:txBody>
      </p:sp>
      <p:pic>
        <p:nvPicPr>
          <p:cNvPr id="4" name="Content Placeholder 6" descr="A photograph of a snake">
            <a:extLst>
              <a:ext uri="{FF2B5EF4-FFF2-40B4-BE49-F238E27FC236}">
                <a16:creationId xmlns:a16="http://schemas.microsoft.com/office/drawing/2014/main" id="{07CB37BA-6B55-2618-6910-12DFC3F25679}"/>
              </a:ext>
            </a:extLst>
          </p:cNvPr>
          <p:cNvPicPr>
            <a:picLocks noChangeAspect="1"/>
          </p:cNvPicPr>
          <p:nvPr/>
        </p:nvPicPr>
        <p:blipFill>
          <a:blip r:embed="rId2"/>
          <a:stretch>
            <a:fillRect/>
          </a:stretch>
        </p:blipFill>
        <p:spPr>
          <a:xfrm>
            <a:off x="1402644" y="1264065"/>
            <a:ext cx="6338711" cy="3565525"/>
          </a:xfrm>
          <a:prstGeom prst="rect">
            <a:avLst/>
          </a:prstGeom>
          <a:noFill/>
        </p:spPr>
      </p:pic>
    </p:spTree>
    <p:extLst>
      <p:ext uri="{BB962C8B-B14F-4D97-AF65-F5344CB8AC3E}">
        <p14:creationId xmlns:p14="http://schemas.microsoft.com/office/powerpoint/2010/main" val="2023558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r>
              <a:rPr lang="en-US" b="1" baseline="-25000" dirty="0"/>
              <a:t>1</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386841"/>
          </a:xfrm>
        </p:spPr>
        <p:txBody>
          <a:bodyPr>
            <a:normAutofit/>
          </a:bodyPr>
          <a:lstStyle/>
          <a:p>
            <a:r>
              <a:rPr lang="en-US" dirty="0"/>
              <a:t>Think about a time when your body reacted in fear before you had a chance to even consciously experience that you were afraid.</a:t>
            </a:r>
          </a:p>
        </p:txBody>
      </p:sp>
    </p:spTree>
    <p:extLst>
      <p:ext uri="{BB962C8B-B14F-4D97-AF65-F5344CB8AC3E}">
        <p14:creationId xmlns:p14="http://schemas.microsoft.com/office/powerpoint/2010/main" val="219473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The Cannon-Bard Theory Of Emotion</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lstStyle/>
          <a:p>
            <a:r>
              <a:rPr lang="en-US" dirty="0"/>
              <a:t>The </a:t>
            </a:r>
            <a:r>
              <a:rPr lang="en-US" b="1" dirty="0"/>
              <a:t>Cannon-Bard theory </a:t>
            </a:r>
            <a:r>
              <a:rPr lang="en-US" dirty="0"/>
              <a:t>states that physiological arousal and emotional experience occur simultaneously, yet independently.</a:t>
            </a:r>
          </a:p>
          <a:p>
            <a:pPr lvl="1"/>
            <a:r>
              <a:rPr lang="en-US" u="sng" dirty="0"/>
              <a:t>Example</a:t>
            </a:r>
            <a:r>
              <a:rPr lang="en-US" dirty="0"/>
              <a:t>: Seeing the venomous snake results in feeling fear while the fight-or-flight response kicks in at the same time.</a:t>
            </a:r>
          </a:p>
          <a:p>
            <a:r>
              <a:rPr lang="en-US" dirty="0"/>
              <a:t>The emotional reaction of fear is separate and independent from the physiological arousal.</a:t>
            </a:r>
          </a:p>
        </p:txBody>
      </p:sp>
    </p:spTree>
    <p:extLst>
      <p:ext uri="{BB962C8B-B14F-4D97-AF65-F5344CB8AC3E}">
        <p14:creationId xmlns:p14="http://schemas.microsoft.com/office/powerpoint/2010/main" val="4053138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Empirical Support</a:t>
            </a:r>
            <a:endParaRPr lang="en-US" b="1" baseline="-25000" dirty="0"/>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p:txBody>
          <a:bodyPr>
            <a:normAutofit lnSpcReduction="10000"/>
          </a:bodyPr>
          <a:lstStyle/>
          <a:p>
            <a:r>
              <a:rPr lang="en-US" dirty="0"/>
              <a:t>The James-Lange and Cannon-Bard theories have some empirical support.</a:t>
            </a:r>
          </a:p>
          <a:p>
            <a:pPr lvl="1"/>
            <a:r>
              <a:rPr lang="en-US" dirty="0"/>
              <a:t>People with spinal cord injuries who had less awareness of their physiological arousal reported less intense emotions (Chwalisz et al., 1988).</a:t>
            </a:r>
          </a:p>
          <a:p>
            <a:pPr lvl="1"/>
            <a:r>
              <a:rPr lang="en-US" dirty="0"/>
              <a:t>Suppression of facial expression of emotion lowered the intensity of some emotions (Davis et al., 2009; Dzokoto et al., 2014).</a:t>
            </a:r>
          </a:p>
          <a:p>
            <a:pPr lvl="1"/>
            <a:r>
              <a:rPr lang="en-US" dirty="0"/>
              <a:t>Arousal appears involved in the intensity of emotion.</a:t>
            </a:r>
          </a:p>
          <a:p>
            <a:endParaRPr lang="en-US" dirty="0"/>
          </a:p>
        </p:txBody>
      </p:sp>
    </p:spTree>
    <p:extLst>
      <p:ext uri="{BB962C8B-B14F-4D97-AF65-F5344CB8AC3E}">
        <p14:creationId xmlns:p14="http://schemas.microsoft.com/office/powerpoint/2010/main" val="1945826910"/>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1762</TotalTime>
  <Words>1972</Words>
  <Application>Microsoft Office PowerPoint</Application>
  <PresentationFormat>On-screen Show (4:3)</PresentationFormat>
  <Paragraphs>153</Paragraphs>
  <Slides>43</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43</vt:i4>
      </vt:variant>
    </vt:vector>
  </HeadingPairs>
  <TitlesOfParts>
    <vt:vector size="50" baseType="lpstr">
      <vt:lpstr>Arial</vt:lpstr>
      <vt:lpstr>Calibri</vt:lpstr>
      <vt:lpstr>Aptos</vt:lpstr>
      <vt:lpstr>Century Gothic</vt:lpstr>
      <vt:lpstr>Aptos Display</vt:lpstr>
      <vt:lpstr>Office Theme</vt:lpstr>
      <vt:lpstr>1_Office Theme</vt:lpstr>
      <vt:lpstr>Lesson 9.3</vt:lpstr>
      <vt:lpstr>Emotion</vt:lpstr>
      <vt:lpstr>Theories Of Emotion1</vt:lpstr>
      <vt:lpstr>Theories Of Emotion2</vt:lpstr>
      <vt:lpstr>The James-Lange Theory Of Emotion</vt:lpstr>
      <vt:lpstr>Lesson 9.3 Figure 4</vt:lpstr>
      <vt:lpstr>Reflection Question1</vt:lpstr>
      <vt:lpstr>The Cannon-Bard Theory Of Emotion</vt:lpstr>
      <vt:lpstr>Empirical Support</vt:lpstr>
      <vt:lpstr>Reflection Question2</vt:lpstr>
      <vt:lpstr>The Schachter-Singer Two-Factory Theory1</vt:lpstr>
      <vt:lpstr>Lesson 9.3 Figure 5</vt:lpstr>
      <vt:lpstr>The Schachter-Singer Two-Factory Theory2</vt:lpstr>
      <vt:lpstr>The Schachter-Singer Experiment1</vt:lpstr>
      <vt:lpstr>Lesson 9.3 Figure 6</vt:lpstr>
      <vt:lpstr>The Schachter-Singer Experiment2</vt:lpstr>
      <vt:lpstr>Physiological Arousal</vt:lpstr>
      <vt:lpstr>Group Activity1</vt:lpstr>
      <vt:lpstr>The Cognitive-Mediational Theory</vt:lpstr>
      <vt:lpstr>Reflection Question3</vt:lpstr>
      <vt:lpstr>Other Theories Of Emotion</vt:lpstr>
      <vt:lpstr>The Biology Of Emotions</vt:lpstr>
      <vt:lpstr>Lesson 9.3 Figure 8</vt:lpstr>
      <vt:lpstr>Subnuclei Of The Amygdala</vt:lpstr>
      <vt:lpstr>Lesson 9.3 Figure 9</vt:lpstr>
      <vt:lpstr>Amygdala Research: Animals1</vt:lpstr>
      <vt:lpstr>Amygdala Research: Animals2</vt:lpstr>
      <vt:lpstr>Amygdala Research: Animals3</vt:lpstr>
      <vt:lpstr>Group Activity2</vt:lpstr>
      <vt:lpstr>Amygdala Research: Humans</vt:lpstr>
      <vt:lpstr>Hippocampus1</vt:lpstr>
      <vt:lpstr>Hippocampus2</vt:lpstr>
      <vt:lpstr>Cultural Display Rules Of Emotional Expression1</vt:lpstr>
      <vt:lpstr>Cultural Display Rules Of Emotional Expression2</vt:lpstr>
      <vt:lpstr>Reflection Question4</vt:lpstr>
      <vt:lpstr>Facial Expression And Recognition Of Emotions</vt:lpstr>
      <vt:lpstr>Lesson 9.3 Figure 11</vt:lpstr>
      <vt:lpstr>Reflection Question5</vt:lpstr>
      <vt:lpstr>Facial Feedback And Body Language</vt:lpstr>
      <vt:lpstr>Autism Spectrum Disorder And Expressions of Emotions</vt:lpstr>
      <vt:lpstr>Summary1</vt:lpstr>
      <vt:lpstr>Summary2</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9.3 Emotion</dc:title>
  <dc:creator>Hawkes Learning</dc:creator>
  <cp:keywords>Psychology</cp:keywords>
  <cp:lastModifiedBy>Talissa Nahass</cp:lastModifiedBy>
  <cp:revision>181</cp:revision>
  <dcterms:created xsi:type="dcterms:W3CDTF">2013-04-26T14:43:13Z</dcterms:created>
  <dcterms:modified xsi:type="dcterms:W3CDTF">2024-07-23T21:08:55Z</dcterms:modified>
  <cp:category>Psychology</cp:category>
</cp:coreProperties>
</file>