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79" r:id="rId5"/>
    <p:sldId id="258" r:id="rId6"/>
    <p:sldId id="280" r:id="rId7"/>
    <p:sldId id="281" r:id="rId8"/>
    <p:sldId id="282" r:id="rId9"/>
    <p:sldId id="283" r:id="rId10"/>
    <p:sldId id="284" r:id="rId11"/>
    <p:sldId id="285" r:id="rId12"/>
    <p:sldId id="286" r:id="rId13"/>
    <p:sldId id="287" r:id="rId14"/>
    <p:sldId id="288"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722" autoAdjust="0"/>
  </p:normalViewPr>
  <p:slideViewPr>
    <p:cSldViewPr snapToGrid="0">
      <p:cViewPr varScale="1">
        <p:scale>
          <a:sx n="58" d="100"/>
          <a:sy n="58" d="100"/>
        </p:scale>
        <p:origin x="988"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A36037-42F3-423B-82FF-083299885A83}" type="datetimeFigureOut">
              <a:rPr lang="en-US" smtClean="0"/>
              <a:t>5/9/2019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4EEF47-C66D-4283-A32B-B3F02BFD3152}" type="slidenum">
              <a:rPr lang="en-US" smtClean="0"/>
              <a:t>‹#›</a:t>
            </a:fld>
            <a:endParaRPr lang="en-US" dirty="0"/>
          </a:p>
        </p:txBody>
      </p:sp>
    </p:spTree>
    <p:extLst>
      <p:ext uri="{BB962C8B-B14F-4D97-AF65-F5344CB8AC3E}">
        <p14:creationId xmlns:p14="http://schemas.microsoft.com/office/powerpoint/2010/main" val="2921308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In this Lesson we are going to describe all the contemporary or modern fields of psychology.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1</a:t>
            </a:fld>
            <a:endParaRPr lang="en-US" dirty="0"/>
          </a:p>
        </p:txBody>
      </p:sp>
    </p:spTree>
    <p:extLst>
      <p:ext uri="{BB962C8B-B14F-4D97-AF65-F5344CB8AC3E}">
        <p14:creationId xmlns:p14="http://schemas.microsoft.com/office/powerpoint/2010/main" val="3913070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Health psychologists are interested in helping people improve health outcomes through psychological interventions and public policy decisions. Specifically, health psychologists work with clients to reduce smoking, increase exercise and other healthy behaviors.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10</a:t>
            </a:fld>
            <a:endParaRPr lang="en-US" dirty="0"/>
          </a:p>
        </p:txBody>
      </p:sp>
    </p:spTree>
    <p:extLst>
      <p:ext uri="{BB962C8B-B14F-4D97-AF65-F5344CB8AC3E}">
        <p14:creationId xmlns:p14="http://schemas.microsoft.com/office/powerpoint/2010/main" val="4249022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Speaking of exercise, sport and exercise psychologists work with athletes to help them achieve peak performance. Sport and exercise psychology research inform the field of psychology on topics of motivation and how to achieve your full potential. Individuals may not feel at their full potential, however, if they have a mental disorder and are not receiving treatment.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11</a:t>
            </a:fld>
            <a:endParaRPr lang="en-US" dirty="0"/>
          </a:p>
        </p:txBody>
      </p:sp>
    </p:spTree>
    <p:extLst>
      <p:ext uri="{BB962C8B-B14F-4D97-AF65-F5344CB8AC3E}">
        <p14:creationId xmlns:p14="http://schemas.microsoft.com/office/powerpoint/2010/main" val="1626500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Clinical psychology is the study of diagnosis and treatment of psychological disorders. Clinical psychologists can obtain a license to practice psychology if they earn a PhD (Philosophical Doctor) or PsyD (Doctor of Psychology). In contrast to a PhD that is more research focused, the PsyD is more focused on practicing psychology. To earn a doctorate in psychology, you must write a dissertation, which is a research paper that must be presented to a committee of faculty members. Licensed clinical psychologists are trained to diagnose psychological disorders using assessments and conduct psychotherapeutic treatments.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12</a:t>
            </a:fld>
            <a:endParaRPr lang="en-US" dirty="0"/>
          </a:p>
        </p:txBody>
      </p:sp>
    </p:spTree>
    <p:extLst>
      <p:ext uri="{BB962C8B-B14F-4D97-AF65-F5344CB8AC3E}">
        <p14:creationId xmlns:p14="http://schemas.microsoft.com/office/powerpoint/2010/main" val="717635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Forensic psychology is a branch of clinical psychology that is applied in the court settings. For example, Forensic psychologists can be hired to conduct a psychological evaluation to determine if a defendant is competent to stand trial, or capable of assisting his or her attorney in his or her defense. During this evaluation, the forensic psychologist may conduct a test of intelligence, ask the defendant if he understands the charges brought against him, as well as the different aspects of the legal process. Forensic psychologists can work in many other legal settings where psychology is applicable.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13</a:t>
            </a:fld>
            <a:endParaRPr lang="en-US" dirty="0"/>
          </a:p>
        </p:txBody>
      </p:sp>
    </p:spTree>
    <p:extLst>
      <p:ext uri="{BB962C8B-B14F-4D97-AF65-F5344CB8AC3E}">
        <p14:creationId xmlns:p14="http://schemas.microsoft.com/office/powerpoint/2010/main" val="2062713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EEF47-C66D-4283-A32B-B3F02BFD3152}" type="slidenum">
              <a:rPr lang="en-US" smtClean="0"/>
              <a:t>14</a:t>
            </a:fld>
            <a:endParaRPr lang="en-US" dirty="0"/>
          </a:p>
        </p:txBody>
      </p:sp>
    </p:spTree>
    <p:extLst>
      <p:ext uri="{BB962C8B-B14F-4D97-AF65-F5344CB8AC3E}">
        <p14:creationId xmlns:p14="http://schemas.microsoft.com/office/powerpoint/2010/main" val="3815296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Biopsychology is the study of how the structure and function of the nervous system govern behavior. Bio psychologist’s study the effects of sleep, drug use, sleep, neurodevelopment, and other biological connections to psychological functioning and disorders. Biopsychology is an important field because it helps contribute to our understanding of neurological disorders.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2</a:t>
            </a:fld>
            <a:endParaRPr lang="en-US" dirty="0"/>
          </a:p>
        </p:txBody>
      </p:sp>
    </p:spTree>
    <p:extLst>
      <p:ext uri="{BB962C8B-B14F-4D97-AF65-F5344CB8AC3E}">
        <p14:creationId xmlns:p14="http://schemas.microsoft.com/office/powerpoint/2010/main" val="4026159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Why do you think women prefer men with higher earning potential? Why do men prefer women who are younger and more attractive? Evolutionary psychology studies psychological traits and characteristics that are reproduced to increase survival and longevity. The study of evolutionary psychology helps us understand how our species has developed to value certain traits and psychological characteristics.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3</a:t>
            </a:fld>
            <a:endParaRPr lang="en-US" dirty="0"/>
          </a:p>
        </p:txBody>
      </p:sp>
    </p:spTree>
    <p:extLst>
      <p:ext uri="{BB962C8B-B14F-4D97-AF65-F5344CB8AC3E}">
        <p14:creationId xmlns:p14="http://schemas.microsoft.com/office/powerpoint/2010/main" val="40904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Did you know that the cochlea is a snail shaped structure in your inner ear with hair cells that not only responsible for what you hear, but help you maintain balance and coordination? Sensation is the study of how your sensory organs detect stimuli in your environment and send signals to your brain. Perception is how your brain takes this sensory information and forms your conscious experience. Your brain can process auditory information and send it to your brain, but you may not actually hear it if you are not paying attention.  The study of sensation and perception contributes to the understanding of brain dysfunction and neurological disease.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4</a:t>
            </a:fld>
            <a:endParaRPr lang="en-US" dirty="0"/>
          </a:p>
        </p:txBody>
      </p:sp>
    </p:spTree>
    <p:extLst>
      <p:ext uri="{BB962C8B-B14F-4D97-AF65-F5344CB8AC3E}">
        <p14:creationId xmlns:p14="http://schemas.microsoft.com/office/powerpoint/2010/main" val="3469119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Cognitive psychology focuses on thoughts, attention, language, memory, and other inner mental processes that explain behavior. Like developmental psychology, cognitive psychology also allows us to identify neurological disorders, learning disabilities such as dyslexia, and other mental problems.  For example, intelligence tests, language assessments</a:t>
            </a:r>
            <a:r>
              <a:rPr lang="en-US" sz="1200" i="0" kern="1200">
                <a:solidFill>
                  <a:schemeClr val="tx1"/>
                </a:solidFill>
                <a:effectLst/>
                <a:latin typeface="+mn-lt"/>
                <a:ea typeface="+mn-ea"/>
                <a:cs typeface="+mn-cs"/>
              </a:rPr>
              <a:t>, memory</a:t>
            </a:r>
            <a:r>
              <a:rPr lang="en-US" sz="1200" i="0" kern="1200" dirty="0">
                <a:solidFill>
                  <a:schemeClr val="tx1"/>
                </a:solidFill>
                <a:effectLst/>
                <a:latin typeface="+mn-lt"/>
                <a:ea typeface="+mn-ea"/>
                <a:cs typeface="+mn-cs"/>
              </a:rPr>
              <a:t>, and attention assessments are informed by research in cognitive psychology.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5</a:t>
            </a:fld>
            <a:endParaRPr lang="en-US" dirty="0"/>
          </a:p>
        </p:txBody>
      </p:sp>
    </p:spTree>
    <p:extLst>
      <p:ext uri="{BB962C8B-B14F-4D97-AF65-F5344CB8AC3E}">
        <p14:creationId xmlns:p14="http://schemas.microsoft.com/office/powerpoint/2010/main" val="2451532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Developmental psychology is the study of changes in psychological traits over time. Just like Cognitive Psychology, research in developmental psychology has informed diagnosis and treatment of neurological disorders, learning disabilities, and other psychological disorders.  For example, Jean Piaget, while doing research with his own children, discovered that children have certain limitations in problem solving when compared to adults. Piaget’s theory informs educators who want to identify developmentally appropriate learning environments for children. In his work, Piaget also discussed how children’s social relationships evolved with age.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6</a:t>
            </a:fld>
            <a:endParaRPr lang="en-US" dirty="0"/>
          </a:p>
        </p:txBody>
      </p:sp>
    </p:spTree>
    <p:extLst>
      <p:ext uri="{BB962C8B-B14F-4D97-AF65-F5344CB8AC3E}">
        <p14:creationId xmlns:p14="http://schemas.microsoft.com/office/powerpoint/2010/main" val="1622417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Personality psychology is the study of patterns of psychological traits that are unique to an individual. Consistent with developmental psychology, personality psychologists study patterns of relationships. For example, Mary Ainsworth’s research on attachment identified three patterns of attachment that can form between the child and the caregiver. These patterns of attachment can set the framework for relationships in adulthood.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7</a:t>
            </a:fld>
            <a:endParaRPr lang="en-US" dirty="0"/>
          </a:p>
        </p:txBody>
      </p:sp>
    </p:spTree>
    <p:extLst>
      <p:ext uri="{BB962C8B-B14F-4D97-AF65-F5344CB8AC3E}">
        <p14:creationId xmlns:p14="http://schemas.microsoft.com/office/powerpoint/2010/main" val="1816906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Consistent with personality psychology, social psychology focuses on relationships to others but in a different context. Social psychology studies how groups of people influence thoughts, emotions, and behavior. Social psychologists are interested in learning why people conform to the group and why one is more likely to get help with a flat tire by someone on a country road than in a densely populated urban area. Findings from social psychology have informed companies on how to increase ethical behavior at their work.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8</a:t>
            </a:fld>
            <a:endParaRPr lang="en-US" dirty="0"/>
          </a:p>
        </p:txBody>
      </p:sp>
    </p:spTree>
    <p:extLst>
      <p:ext uri="{BB962C8B-B14F-4D97-AF65-F5344CB8AC3E}">
        <p14:creationId xmlns:p14="http://schemas.microsoft.com/office/powerpoint/2010/main" val="2598560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a:solidFill>
                  <a:schemeClr val="tx1"/>
                </a:solidFill>
                <a:effectLst/>
                <a:latin typeface="+mn-lt"/>
                <a:ea typeface="+mn-ea"/>
                <a:cs typeface="+mn-cs"/>
              </a:rPr>
              <a:t>Speaking of work, Industrial Organizational Psychology is the study of how psychological research and theory is applied to a work setting. I/O psychologists study how to select the most productive employees, personnel management, and how to improve company culture. This is important field because companies are interested in how they can get the most out of their personnel. Employees are likely not happy if they feel pressure and are not able to perform their best.  </a:t>
            </a:r>
          </a:p>
          <a:p>
            <a:endParaRPr lang="en-US" i="0" dirty="0"/>
          </a:p>
        </p:txBody>
      </p:sp>
      <p:sp>
        <p:nvSpPr>
          <p:cNvPr id="4" name="Slide Number Placeholder 3"/>
          <p:cNvSpPr>
            <a:spLocks noGrp="1"/>
          </p:cNvSpPr>
          <p:nvPr>
            <p:ph type="sldNum" sz="quarter" idx="5"/>
          </p:nvPr>
        </p:nvSpPr>
        <p:spPr/>
        <p:txBody>
          <a:bodyPr/>
          <a:lstStyle/>
          <a:p>
            <a:fld id="{B34EEF47-C66D-4283-A32B-B3F02BFD3152}" type="slidenum">
              <a:rPr lang="en-US" smtClean="0"/>
              <a:t>9</a:t>
            </a:fld>
            <a:endParaRPr lang="en-US" dirty="0"/>
          </a:p>
        </p:txBody>
      </p:sp>
    </p:spTree>
    <p:extLst>
      <p:ext uri="{BB962C8B-B14F-4D97-AF65-F5344CB8AC3E}">
        <p14:creationId xmlns:p14="http://schemas.microsoft.com/office/powerpoint/2010/main" val="3146900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slides/_rels/slide1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6.sv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8.svg"/></Relationships>
</file>

<file path=ppt/slides/_rels/slide1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0.svg"/></Relationships>
</file>

<file path=ppt/slides/_rels/slide1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2.svg"/></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6.svg"/></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8.sv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Contemporary Psychology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Health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The study of psychological and sociocultural factors that impact individual health</a:t>
            </a:r>
          </a:p>
        </p:txBody>
      </p:sp>
      <p:pic>
        <p:nvPicPr>
          <p:cNvPr id="13" name="Graphic 12" descr="Smoking">
            <a:extLst>
              <a:ext uri="{FF2B5EF4-FFF2-40B4-BE49-F238E27FC236}">
                <a16:creationId xmlns:a16="http://schemas.microsoft.com/office/drawing/2014/main" id="{E9B6977C-126A-468C-BE33-F9537E4219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70254" y="3018081"/>
            <a:ext cx="2501700" cy="2501700"/>
          </a:xfrm>
          <a:prstGeom prst="rect">
            <a:avLst/>
          </a:prstGeom>
        </p:spPr>
      </p:pic>
      <p:pic>
        <p:nvPicPr>
          <p:cNvPr id="11" name="Graphic 10" descr="No sign">
            <a:extLst>
              <a:ext uri="{FF2B5EF4-FFF2-40B4-BE49-F238E27FC236}">
                <a16:creationId xmlns:a16="http://schemas.microsoft.com/office/drawing/2014/main" id="{221E79D0-D128-461E-9FD7-5EB913C268D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14412" y="1701743"/>
            <a:ext cx="5098767" cy="5098767"/>
          </a:xfrm>
          <a:prstGeom prst="rect">
            <a:avLst/>
          </a:prstGeom>
        </p:spPr>
      </p:pic>
    </p:spTree>
    <p:extLst>
      <p:ext uri="{BB962C8B-B14F-4D97-AF65-F5344CB8AC3E}">
        <p14:creationId xmlns:p14="http://schemas.microsoft.com/office/powerpoint/2010/main" val="4184446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Sport and Exercise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646331"/>
          </a:xfrm>
          <a:prstGeom prst="rect">
            <a:avLst/>
          </a:prstGeom>
          <a:noFill/>
        </p:spPr>
        <p:txBody>
          <a:bodyPr wrap="square" rtlCol="0">
            <a:spAutoFit/>
          </a:bodyPr>
          <a:lstStyle/>
          <a:p>
            <a:r>
              <a:rPr lang="en-US" dirty="0"/>
              <a:t>The study of psychological factors that contribute to sports performance such as motivation and anxiety</a:t>
            </a:r>
          </a:p>
        </p:txBody>
      </p:sp>
      <p:pic>
        <p:nvPicPr>
          <p:cNvPr id="10" name="Graphic 9" descr="Trophy">
            <a:extLst>
              <a:ext uri="{FF2B5EF4-FFF2-40B4-BE49-F238E27FC236}">
                <a16:creationId xmlns:a16="http://schemas.microsoft.com/office/drawing/2014/main" id="{529CC758-41BC-4B9E-916C-4AA753F4C6F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5171" y="2930615"/>
            <a:ext cx="3461657" cy="3461657"/>
          </a:xfrm>
          <a:prstGeom prst="rect">
            <a:avLst/>
          </a:prstGeom>
        </p:spPr>
      </p:pic>
    </p:spTree>
    <p:extLst>
      <p:ext uri="{BB962C8B-B14F-4D97-AF65-F5344CB8AC3E}">
        <p14:creationId xmlns:p14="http://schemas.microsoft.com/office/powerpoint/2010/main" val="820679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Clinical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The study of the diagnosis and treatment of psychological disorders</a:t>
            </a:r>
          </a:p>
        </p:txBody>
      </p:sp>
      <p:pic>
        <p:nvPicPr>
          <p:cNvPr id="9" name="Graphic 8" descr="Couch">
            <a:extLst>
              <a:ext uri="{FF2B5EF4-FFF2-40B4-BE49-F238E27FC236}">
                <a16:creationId xmlns:a16="http://schemas.microsoft.com/office/drawing/2014/main" id="{284969A1-2211-4CAF-B9AC-013D48B80A4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06805" y="1924107"/>
            <a:ext cx="6178389" cy="4933893"/>
          </a:xfrm>
          <a:prstGeom prst="rect">
            <a:avLst/>
          </a:prstGeom>
        </p:spPr>
      </p:pic>
    </p:spTree>
    <p:extLst>
      <p:ext uri="{BB962C8B-B14F-4D97-AF65-F5344CB8AC3E}">
        <p14:creationId xmlns:p14="http://schemas.microsoft.com/office/powerpoint/2010/main" val="148198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Forensic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The study of psychology and how it is applied to the criminal justice system</a:t>
            </a:r>
          </a:p>
        </p:txBody>
      </p:sp>
      <p:pic>
        <p:nvPicPr>
          <p:cNvPr id="6" name="Graphic 5" descr="Scales of justice">
            <a:extLst>
              <a:ext uri="{FF2B5EF4-FFF2-40B4-BE49-F238E27FC236}">
                <a16:creationId xmlns:a16="http://schemas.microsoft.com/office/drawing/2014/main" id="{05C42B25-E8A0-4BA1-AA69-76F09B6D4B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51810" y="2634909"/>
            <a:ext cx="3888377" cy="3888377"/>
          </a:xfrm>
          <a:prstGeom prst="rect">
            <a:avLst/>
          </a:prstGeom>
        </p:spPr>
      </p:pic>
    </p:spTree>
    <p:extLst>
      <p:ext uri="{BB962C8B-B14F-4D97-AF65-F5344CB8AC3E}">
        <p14:creationId xmlns:p14="http://schemas.microsoft.com/office/powerpoint/2010/main" val="1374871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Biopsychology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How the structure and function of the body relates to cognition and behavior</a:t>
            </a:r>
          </a:p>
        </p:txBody>
      </p:sp>
      <p:pic>
        <p:nvPicPr>
          <p:cNvPr id="6" name="Graphic 5" descr="Microscope">
            <a:extLst>
              <a:ext uri="{FF2B5EF4-FFF2-40B4-BE49-F238E27FC236}">
                <a16:creationId xmlns:a16="http://schemas.microsoft.com/office/drawing/2014/main" id="{8E272BA4-0A0F-4DF5-A5B0-EF65324040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95650" y="2634909"/>
            <a:ext cx="3400698" cy="340069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Evolutionary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646331"/>
          </a:xfrm>
          <a:prstGeom prst="rect">
            <a:avLst/>
          </a:prstGeom>
          <a:noFill/>
        </p:spPr>
        <p:txBody>
          <a:bodyPr wrap="square" rtlCol="0">
            <a:spAutoFit/>
          </a:bodyPr>
          <a:lstStyle/>
          <a:p>
            <a:r>
              <a:rPr lang="en-US" dirty="0"/>
              <a:t>The study of psychological factors that are adaptive for survival and reproduction in a given environment</a:t>
            </a:r>
          </a:p>
        </p:txBody>
      </p:sp>
      <p:pic>
        <p:nvPicPr>
          <p:cNvPr id="7" name="Graphic 6" descr="Cat">
            <a:extLst>
              <a:ext uri="{FF2B5EF4-FFF2-40B4-BE49-F238E27FC236}">
                <a16:creationId xmlns:a16="http://schemas.microsoft.com/office/drawing/2014/main" id="{3883FF76-D5B9-4785-B3EE-401F3B8944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9177" y="4049486"/>
            <a:ext cx="1670606" cy="1670606"/>
          </a:xfrm>
          <a:prstGeom prst="rect">
            <a:avLst/>
          </a:prstGeom>
        </p:spPr>
      </p:pic>
      <p:pic>
        <p:nvPicPr>
          <p:cNvPr id="9" name="Graphic 8" descr="Rat">
            <a:extLst>
              <a:ext uri="{FF2B5EF4-FFF2-40B4-BE49-F238E27FC236}">
                <a16:creationId xmlns:a16="http://schemas.microsoft.com/office/drawing/2014/main" id="{AEE22281-88CD-40E8-A67D-B3CCB28C618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76012" y="4048003"/>
            <a:ext cx="1670606" cy="1670606"/>
          </a:xfrm>
          <a:prstGeom prst="rect">
            <a:avLst/>
          </a:prstGeom>
        </p:spPr>
      </p:pic>
      <p:pic>
        <p:nvPicPr>
          <p:cNvPr id="11" name="Graphic 10" descr="Beetle">
            <a:extLst>
              <a:ext uri="{FF2B5EF4-FFF2-40B4-BE49-F238E27FC236}">
                <a16:creationId xmlns:a16="http://schemas.microsoft.com/office/drawing/2014/main" id="{72728A39-B057-458F-B735-E9FBB98C5E6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7781" y="4049116"/>
            <a:ext cx="1670606" cy="1670606"/>
          </a:xfrm>
          <a:prstGeom prst="rect">
            <a:avLst/>
          </a:prstGeom>
        </p:spPr>
      </p:pic>
      <p:pic>
        <p:nvPicPr>
          <p:cNvPr id="13" name="Graphic 12" descr="Walk">
            <a:extLst>
              <a:ext uri="{FF2B5EF4-FFF2-40B4-BE49-F238E27FC236}">
                <a16:creationId xmlns:a16="http://schemas.microsoft.com/office/drawing/2014/main" id="{17A13463-3EB6-49E3-9544-6E6D44DC279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856434" y="2808514"/>
            <a:ext cx="2911578" cy="2911578"/>
          </a:xfrm>
          <a:prstGeom prst="rect">
            <a:avLst/>
          </a:prstGeom>
        </p:spPr>
      </p:pic>
    </p:spTree>
    <p:extLst>
      <p:ext uri="{BB962C8B-B14F-4D97-AF65-F5344CB8AC3E}">
        <p14:creationId xmlns:p14="http://schemas.microsoft.com/office/powerpoint/2010/main" val="4119487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Sensation and Perception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05DBD825-55D1-4E14-9CBC-57B29483FBA2}"/>
              </a:ext>
            </a:extLst>
          </p:cNvPr>
          <p:cNvSpPr txBox="1"/>
          <p:nvPr/>
        </p:nvSpPr>
        <p:spPr>
          <a:xfrm>
            <a:off x="1881188" y="1576251"/>
            <a:ext cx="8429625" cy="646331"/>
          </a:xfrm>
          <a:prstGeom prst="rect">
            <a:avLst/>
          </a:prstGeom>
          <a:noFill/>
        </p:spPr>
        <p:txBody>
          <a:bodyPr wrap="square" rtlCol="0">
            <a:spAutoFit/>
          </a:bodyPr>
          <a:lstStyle/>
          <a:p>
            <a:r>
              <a:rPr lang="en-US" dirty="0"/>
              <a:t>The study of how information is received by sensory organs and processed in the brain to formulate conscious experience</a:t>
            </a:r>
          </a:p>
        </p:txBody>
      </p:sp>
      <p:pic>
        <p:nvPicPr>
          <p:cNvPr id="6" name="Graphic 5" descr="Whole pizza">
            <a:extLst>
              <a:ext uri="{FF2B5EF4-FFF2-40B4-BE49-F238E27FC236}">
                <a16:creationId xmlns:a16="http://schemas.microsoft.com/office/drawing/2014/main" id="{2D715499-6441-4309-9678-C2026291A9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80093" y="3275863"/>
            <a:ext cx="1616082" cy="1616082"/>
          </a:xfrm>
          <a:prstGeom prst="rect">
            <a:avLst/>
          </a:prstGeom>
        </p:spPr>
      </p:pic>
      <p:pic>
        <p:nvPicPr>
          <p:cNvPr id="8" name="Graphic 7" descr="Transfer">
            <a:extLst>
              <a:ext uri="{FF2B5EF4-FFF2-40B4-BE49-F238E27FC236}">
                <a16:creationId xmlns:a16="http://schemas.microsoft.com/office/drawing/2014/main" id="{CDA2955E-277A-4918-9657-E90B9F9471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4599214" y="2988150"/>
            <a:ext cx="2993572" cy="2930434"/>
          </a:xfrm>
          <a:prstGeom prst="rect">
            <a:avLst/>
          </a:prstGeom>
        </p:spPr>
      </p:pic>
      <p:pic>
        <p:nvPicPr>
          <p:cNvPr id="10" name="Graphic 9" descr="Volume">
            <a:extLst>
              <a:ext uri="{FF2B5EF4-FFF2-40B4-BE49-F238E27FC236}">
                <a16:creationId xmlns:a16="http://schemas.microsoft.com/office/drawing/2014/main" id="{5D35C759-8A24-4826-AA32-86D4F206C8D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23998" y="4336869"/>
            <a:ext cx="1889759" cy="1889759"/>
          </a:xfrm>
          <a:prstGeom prst="rect">
            <a:avLst/>
          </a:prstGeom>
        </p:spPr>
      </p:pic>
      <p:pic>
        <p:nvPicPr>
          <p:cNvPr id="12" name="Graphic 11" descr="Eyes">
            <a:extLst>
              <a:ext uri="{FF2B5EF4-FFF2-40B4-BE49-F238E27FC236}">
                <a16:creationId xmlns:a16="http://schemas.microsoft.com/office/drawing/2014/main" id="{959ED2CD-D326-4D12-B92F-8A4BBDFAB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2394" y="3146523"/>
            <a:ext cx="1889759" cy="1889759"/>
          </a:xfrm>
          <a:prstGeom prst="rect">
            <a:avLst/>
          </a:prstGeom>
        </p:spPr>
      </p:pic>
      <p:pic>
        <p:nvPicPr>
          <p:cNvPr id="14" name="Graphic 13" descr="Brain in head">
            <a:extLst>
              <a:ext uri="{FF2B5EF4-FFF2-40B4-BE49-F238E27FC236}">
                <a16:creationId xmlns:a16="http://schemas.microsoft.com/office/drawing/2014/main" id="{74F5D4CD-B5D7-4151-A94A-80EA45E8C43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7695825" y="2850615"/>
            <a:ext cx="3067969" cy="306796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The study of emotions, memory, thoughts, and their connection to human behavior</a:t>
            </a:r>
          </a:p>
        </p:txBody>
      </p:sp>
      <p:pic>
        <p:nvPicPr>
          <p:cNvPr id="7" name="Graphic 6" descr="Grinning face with no fill">
            <a:extLst>
              <a:ext uri="{FF2B5EF4-FFF2-40B4-BE49-F238E27FC236}">
                <a16:creationId xmlns:a16="http://schemas.microsoft.com/office/drawing/2014/main" id="{157335B6-7F31-4D4A-B7B8-F639E5F1AA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0301" y="3442745"/>
            <a:ext cx="2991396" cy="2991396"/>
          </a:xfrm>
          <a:prstGeom prst="rect">
            <a:avLst/>
          </a:prstGeom>
        </p:spPr>
      </p:pic>
      <p:sp>
        <p:nvSpPr>
          <p:cNvPr id="8" name="Thought Bubble: Cloud 7">
            <a:extLst>
              <a:ext uri="{FF2B5EF4-FFF2-40B4-BE49-F238E27FC236}">
                <a16:creationId xmlns:a16="http://schemas.microsoft.com/office/drawing/2014/main" id="{472A0F78-A715-40E1-AA9C-1BA6C2DAE38B}"/>
              </a:ext>
            </a:extLst>
          </p:cNvPr>
          <p:cNvSpPr/>
          <p:nvPr/>
        </p:nvSpPr>
        <p:spPr>
          <a:xfrm>
            <a:off x="7193280" y="2410078"/>
            <a:ext cx="2473235" cy="1501662"/>
          </a:xfrm>
          <a:prstGeom prst="cloudCallout">
            <a:avLst>
              <a:gd name="adj1" fmla="val -53227"/>
              <a:gd name="adj2" fmla="val 677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94340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Developmental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369332"/>
          </a:xfrm>
          <a:prstGeom prst="rect">
            <a:avLst/>
          </a:prstGeom>
          <a:noFill/>
        </p:spPr>
        <p:txBody>
          <a:bodyPr wrap="square" rtlCol="0">
            <a:spAutoFit/>
          </a:bodyPr>
          <a:lstStyle/>
          <a:p>
            <a:r>
              <a:rPr lang="en-US" dirty="0"/>
              <a:t>The study of how psychological factors change over time</a:t>
            </a:r>
          </a:p>
        </p:txBody>
      </p:sp>
      <p:pic>
        <p:nvPicPr>
          <p:cNvPr id="7" name="Graphic 6" descr="Statistics">
            <a:extLst>
              <a:ext uri="{FF2B5EF4-FFF2-40B4-BE49-F238E27FC236}">
                <a16:creationId xmlns:a16="http://schemas.microsoft.com/office/drawing/2014/main" id="{B019345D-6A2B-4EBF-BC24-2DB8C33F00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21776" y="2242915"/>
            <a:ext cx="3348445" cy="3348445"/>
          </a:xfrm>
          <a:prstGeom prst="rect">
            <a:avLst/>
          </a:prstGeom>
        </p:spPr>
      </p:pic>
    </p:spTree>
    <p:extLst>
      <p:ext uri="{BB962C8B-B14F-4D97-AF65-F5344CB8AC3E}">
        <p14:creationId xmlns:p14="http://schemas.microsoft.com/office/powerpoint/2010/main" val="190641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Personality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6" y="1517077"/>
            <a:ext cx="8429625" cy="369332"/>
          </a:xfrm>
          <a:prstGeom prst="rect">
            <a:avLst/>
          </a:prstGeom>
          <a:noFill/>
        </p:spPr>
        <p:txBody>
          <a:bodyPr wrap="square" rtlCol="0">
            <a:spAutoFit/>
          </a:bodyPr>
          <a:lstStyle/>
          <a:p>
            <a:r>
              <a:rPr lang="en-US" dirty="0"/>
              <a:t>The study of individual patterns of thoughts, feelings, and behavior</a:t>
            </a:r>
          </a:p>
        </p:txBody>
      </p:sp>
      <p:pic>
        <p:nvPicPr>
          <p:cNvPr id="12" name="Graphic 11" descr="Drama">
            <a:extLst>
              <a:ext uri="{FF2B5EF4-FFF2-40B4-BE49-F238E27FC236}">
                <a16:creationId xmlns:a16="http://schemas.microsoft.com/office/drawing/2014/main" id="{EE119C8C-1F02-4D88-9411-435C7A5AE48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02718" y="2245983"/>
            <a:ext cx="4386564" cy="4386564"/>
          </a:xfrm>
          <a:prstGeom prst="rect">
            <a:avLst/>
          </a:prstGeom>
        </p:spPr>
      </p:pic>
    </p:spTree>
    <p:extLst>
      <p:ext uri="{BB962C8B-B14F-4D97-AF65-F5344CB8AC3E}">
        <p14:creationId xmlns:p14="http://schemas.microsoft.com/office/powerpoint/2010/main" val="3421009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646331"/>
          </a:xfrm>
          <a:prstGeom prst="rect">
            <a:avLst/>
          </a:prstGeom>
          <a:noFill/>
        </p:spPr>
        <p:txBody>
          <a:bodyPr wrap="square" rtlCol="0">
            <a:spAutoFit/>
          </a:bodyPr>
          <a:lstStyle/>
          <a:p>
            <a:r>
              <a:rPr lang="en-US" dirty="0"/>
              <a:t>The study of how other people or groups of people influence thoughts, behaviors, and emotions</a:t>
            </a:r>
          </a:p>
        </p:txBody>
      </p:sp>
      <p:pic>
        <p:nvPicPr>
          <p:cNvPr id="10" name="Graphic 9" descr="Connections">
            <a:extLst>
              <a:ext uri="{FF2B5EF4-FFF2-40B4-BE49-F238E27FC236}">
                <a16:creationId xmlns:a16="http://schemas.microsoft.com/office/drawing/2014/main" id="{C57D9FAE-5EEA-48B8-9DB8-5A53E131EED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2102" y="2190207"/>
            <a:ext cx="4667793" cy="4667793"/>
          </a:xfrm>
          <a:prstGeom prst="rect">
            <a:avLst/>
          </a:prstGeom>
        </p:spPr>
      </p:pic>
    </p:spTree>
    <p:extLst>
      <p:ext uri="{BB962C8B-B14F-4D97-AF65-F5344CB8AC3E}">
        <p14:creationId xmlns:p14="http://schemas.microsoft.com/office/powerpoint/2010/main" val="384418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Industrial / Organizational Psychology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2B84C8A-7037-43B1-88E6-CDD2004652D4}"/>
              </a:ext>
            </a:extLst>
          </p:cNvPr>
          <p:cNvSpPr txBox="1"/>
          <p:nvPr/>
        </p:nvSpPr>
        <p:spPr>
          <a:xfrm>
            <a:off x="1881187" y="1701743"/>
            <a:ext cx="8429625" cy="646331"/>
          </a:xfrm>
          <a:prstGeom prst="rect">
            <a:avLst/>
          </a:prstGeom>
          <a:noFill/>
        </p:spPr>
        <p:txBody>
          <a:bodyPr wrap="square" rtlCol="0">
            <a:spAutoFit/>
          </a:bodyPr>
          <a:lstStyle/>
          <a:p>
            <a:r>
              <a:rPr lang="en-US" dirty="0"/>
              <a:t>The study of how psychological principles and research is applied to a work or organization setting or framework</a:t>
            </a:r>
          </a:p>
        </p:txBody>
      </p:sp>
      <p:pic>
        <p:nvPicPr>
          <p:cNvPr id="7" name="Graphic 6" descr="Handshake">
            <a:extLst>
              <a:ext uri="{FF2B5EF4-FFF2-40B4-BE49-F238E27FC236}">
                <a16:creationId xmlns:a16="http://schemas.microsoft.com/office/drawing/2014/main" id="{4B9E2ABC-22A5-402E-94C3-169748A3C9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62519" y="2911908"/>
            <a:ext cx="3666960" cy="3666960"/>
          </a:xfrm>
          <a:prstGeom prst="rect">
            <a:avLst/>
          </a:prstGeom>
        </p:spPr>
      </p:pic>
    </p:spTree>
    <p:extLst>
      <p:ext uri="{BB962C8B-B14F-4D97-AF65-F5344CB8AC3E}">
        <p14:creationId xmlns:p14="http://schemas.microsoft.com/office/powerpoint/2010/main" val="3491853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1202</Words>
  <Application>Microsoft Office PowerPoint</Application>
  <PresentationFormat>Widescreen</PresentationFormat>
  <Paragraphs>66</Paragraphs>
  <Slides>14</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17</cp:revision>
  <dcterms:created xsi:type="dcterms:W3CDTF">2017-06-16T13:06:21Z</dcterms:created>
  <dcterms:modified xsi:type="dcterms:W3CDTF">2019-05-09T16:31:46Z</dcterms:modified>
</cp:coreProperties>
</file>