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4"/>
  </p:notesMasterIdLst>
  <p:sldIdLst>
    <p:sldId id="256" r:id="rId3"/>
    <p:sldId id="257" r:id="rId4"/>
    <p:sldId id="279" r:id="rId5"/>
    <p:sldId id="284" r:id="rId6"/>
    <p:sldId id="280" r:id="rId7"/>
    <p:sldId id="281" r:id="rId8"/>
    <p:sldId id="282" r:id="rId9"/>
    <p:sldId id="283" r:id="rId10"/>
    <p:sldId id="285" r:id="rId11"/>
    <p:sldId id="286" r:id="rId12"/>
    <p:sldId id="287" r:id="rId13"/>
    <p:sldId id="288" r:id="rId14"/>
    <p:sldId id="289" r:id="rId15"/>
    <p:sldId id="290" r:id="rId16"/>
    <p:sldId id="293" r:id="rId17"/>
    <p:sldId id="291" r:id="rId18"/>
    <p:sldId id="292" r:id="rId19"/>
    <p:sldId id="294" r:id="rId20"/>
    <p:sldId id="295" r:id="rId21"/>
    <p:sldId id="296" r:id="rId22"/>
    <p:sldId id="27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5546" autoAdjust="0"/>
  </p:normalViewPr>
  <p:slideViewPr>
    <p:cSldViewPr snapToGrid="0">
      <p:cViewPr varScale="1">
        <p:scale>
          <a:sx n="57" d="100"/>
          <a:sy n="57" d="100"/>
        </p:scale>
        <p:origin x="1016" y="4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5/9/2019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a:p>
        </p:txBody>
      </p:sp>
    </p:spTree>
    <p:extLst>
      <p:ext uri="{BB962C8B-B14F-4D97-AF65-F5344CB8AC3E}">
        <p14:creationId xmlns:p14="http://schemas.microsoft.com/office/powerpoint/2010/main" val="3253087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other scenarios that might occur in our everyday lives that would benefit from trusted scientific research. Suppose you learn that your aunt is diagnosed with Alzheimer's Disease or maybe your sister came into an unexpected amount of money and wants help learning her best options for investment. You might consult experts in those fields or read from trusted scholarly journals and website to find out more information to support your loved ones.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10</a:t>
            </a:fld>
            <a:endParaRPr lang="en-US"/>
          </a:p>
        </p:txBody>
      </p:sp>
    </p:spTree>
    <p:extLst>
      <p:ext uri="{BB962C8B-B14F-4D97-AF65-F5344CB8AC3E}">
        <p14:creationId xmlns:p14="http://schemas.microsoft.com/office/powerpoint/2010/main" val="39904249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end, research is what makes the difference between facts and opinions. Facts are observable realities, and opinions are personal judgments, conclusions, or attitudes that may or may not be accurate.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11</a:t>
            </a:fld>
            <a:endParaRPr lang="en-US"/>
          </a:p>
        </p:txBody>
      </p:sp>
    </p:spTree>
    <p:extLst>
      <p:ext uri="{BB962C8B-B14F-4D97-AF65-F5344CB8AC3E}">
        <p14:creationId xmlns:p14="http://schemas.microsoft.com/office/powerpoint/2010/main" val="40539011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way the accuracy of knowledge is advanced is through the scientific method. This method involves testing ideas against the real world in order to gain truth and continue testing further ideas. Because of this, the scientific process is circular and includes what we call deductive and inductive reasoning.</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12</a:t>
            </a:fld>
            <a:endParaRPr lang="en-US"/>
          </a:p>
        </p:txBody>
      </p:sp>
    </p:spTree>
    <p:extLst>
      <p:ext uri="{BB962C8B-B14F-4D97-AF65-F5344CB8AC3E}">
        <p14:creationId xmlns:p14="http://schemas.microsoft.com/office/powerpoint/2010/main" val="42834776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deductive reasoning, ideas are tested against the empirical world; in inductive reasoning, empirical observations lead to new ideas. Because the process is circular, these reasonings are inseparable, like inhaling and exhaling.</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13</a:t>
            </a:fld>
            <a:endParaRPr lang="en-US"/>
          </a:p>
        </p:txBody>
      </p:sp>
    </p:spTree>
    <p:extLst>
      <p:ext uri="{BB962C8B-B14F-4D97-AF65-F5344CB8AC3E}">
        <p14:creationId xmlns:p14="http://schemas.microsoft.com/office/powerpoint/2010/main" val="26682075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Deductive reasoning begins with a general hypothesis that is used to reach a conclusion. If the hypothesis is correct, then other conclusions reached through deductive reasoning should be correct. For example, all living things require energy to survive--this is your hypothesis. Ducks are living things. So, a logical conclusion is that ducks require energy to survive.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14</a:t>
            </a:fld>
            <a:endParaRPr lang="en-US"/>
          </a:p>
        </p:txBody>
      </p:sp>
    </p:spTree>
    <p:extLst>
      <p:ext uri="{BB962C8B-B14F-4D97-AF65-F5344CB8AC3E}">
        <p14:creationId xmlns:p14="http://schemas.microsoft.com/office/powerpoint/2010/main" val="42816665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Inductive reasoning is different. This reasoning uses empirical observations to draw larger conclusions that are only sometimes correct. Consider this example: you notice that your favorite fruits—apples, bananas, and oranges—are grown on trees. So, you assume that all fruits grow on trees. Of course, this is a false conclusion to make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15</a:t>
            </a:fld>
            <a:endParaRPr lang="en-US"/>
          </a:p>
        </p:txBody>
      </p:sp>
    </p:spTree>
    <p:extLst>
      <p:ext uri="{BB962C8B-B14F-4D97-AF65-F5344CB8AC3E}">
        <p14:creationId xmlns:p14="http://schemas.microsoft.com/office/powerpoint/2010/main" val="35087213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However, inductive reasoning can formulate theories that are later tested with deductive reasoning. In this way, you can see how the scientific process involves both types of thinking.</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16</a:t>
            </a:fld>
            <a:endParaRPr lang="en-US"/>
          </a:p>
        </p:txBody>
      </p:sp>
    </p:spTree>
    <p:extLst>
      <p:ext uri="{BB962C8B-B14F-4D97-AF65-F5344CB8AC3E}">
        <p14:creationId xmlns:p14="http://schemas.microsoft.com/office/powerpoint/2010/main" val="5601424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review the concepts of theory and hypothesis as part of scientific research. A theory is a complex set of ideas that proposes an explanation. A hypothesis is a testable prediction that includes an "If, then" statement and tests one piece of theory.</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17</a:t>
            </a:fld>
            <a:endParaRPr lang="en-US"/>
          </a:p>
        </p:txBody>
      </p:sp>
    </p:spTree>
    <p:extLst>
      <p:ext uri="{BB962C8B-B14F-4D97-AF65-F5344CB8AC3E}">
        <p14:creationId xmlns:p14="http://schemas.microsoft.com/office/powerpoint/2010/main" val="27671973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a specific theory to see what this looks like in action. One prevailing theory of emotion claims that an emotional experience relies on a physiological arousal associated with it. For example, if you walked out of your home and saw a large snake, your heart might race. Therefore, your brain associates this feeling with fear. A likely hypothesis might suggest that a person who is unaware of the physiological arousal will not feel fear.</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18</a:t>
            </a:fld>
            <a:endParaRPr lang="en-US"/>
          </a:p>
        </p:txBody>
      </p:sp>
    </p:spTree>
    <p:extLst>
      <p:ext uri="{BB962C8B-B14F-4D97-AF65-F5344CB8AC3E}">
        <p14:creationId xmlns:p14="http://schemas.microsoft.com/office/powerpoint/2010/main" val="4820121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hypothesis should also be capable of being shown to be incorrect. Ever hear of Sigmund Freud? He's come under criticism for suggesting  ideas that cannot be disproven, like the existence of the id, ego, and superego. Scientific research's dependence on falsifiability allows for great confidence in the information that it produces. Typically, by the time information is accepted by the scientific community, it has been tested repeatedly.</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19</a:t>
            </a:fld>
            <a:endParaRPr lang="en-US"/>
          </a:p>
        </p:txBody>
      </p:sp>
    </p:spTree>
    <p:extLst>
      <p:ext uri="{BB962C8B-B14F-4D97-AF65-F5344CB8AC3E}">
        <p14:creationId xmlns:p14="http://schemas.microsoft.com/office/powerpoint/2010/main" val="20262167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Why is Research Important? In today's technology-driven, media-crazed world, where information is at our fingertips, it can be confusing to distinguish between facts and opinion. Luckily, psychological findings can point us in the right direction.</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a:p>
        </p:txBody>
      </p:sp>
    </p:spTree>
    <p:extLst>
      <p:ext uri="{BB962C8B-B14F-4D97-AF65-F5344CB8AC3E}">
        <p14:creationId xmlns:p14="http://schemas.microsoft.com/office/powerpoint/2010/main" val="1085771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Scientists spend a great deal of time testing hypotheses to come up with evidence-based truths. </a:t>
            </a:r>
            <a:r>
              <a:rPr lang="en-US" sz="1200" kern="1200">
                <a:solidFill>
                  <a:schemeClr val="tx1"/>
                </a:solidFill>
                <a:effectLst/>
                <a:latin typeface="+mn-lt"/>
                <a:ea typeface="+mn-ea"/>
                <a:cs typeface="+mn-cs"/>
              </a:rPr>
              <a:t>This process helps us to learn more about the world we live in.</a:t>
            </a:r>
          </a:p>
          <a:p>
            <a:endParaRPr lang="en-US"/>
          </a:p>
        </p:txBody>
      </p:sp>
      <p:sp>
        <p:nvSpPr>
          <p:cNvPr id="4" name="Slide Number Placeholder 3"/>
          <p:cNvSpPr>
            <a:spLocks noGrp="1"/>
          </p:cNvSpPr>
          <p:nvPr>
            <p:ph type="sldNum" sz="quarter" idx="5"/>
          </p:nvPr>
        </p:nvSpPr>
        <p:spPr/>
        <p:txBody>
          <a:bodyPr/>
          <a:lstStyle/>
          <a:p>
            <a:fld id="{76917F3B-4B1B-458C-AB13-495AB128F40F}" type="slidenum">
              <a:rPr lang="en-US" smtClean="0"/>
              <a:t>20</a:t>
            </a:fld>
            <a:endParaRPr lang="en-US"/>
          </a:p>
        </p:txBody>
      </p:sp>
    </p:spTree>
    <p:extLst>
      <p:ext uri="{BB962C8B-B14F-4D97-AF65-F5344CB8AC3E}">
        <p14:creationId xmlns:p14="http://schemas.microsoft.com/office/powerpoint/2010/main" val="138176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Scientific research is a critical tool to help us navigate the world around us. Without it, we'd be forced to rely only on intuition, authority figures, and blind luck.</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a:p>
        </p:txBody>
      </p:sp>
    </p:spTree>
    <p:extLst>
      <p:ext uri="{BB962C8B-B14F-4D97-AF65-F5344CB8AC3E}">
        <p14:creationId xmlns:p14="http://schemas.microsoft.com/office/powerpoint/2010/main" val="41364401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Thanks to history, however, we've learned the importance of fact-based evidence. Consider that we once believed the sun revolved around a flat earth, the earth's continents did not move, and that mental illness was caused by possession.</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a:p>
        </p:txBody>
      </p:sp>
    </p:spTree>
    <p:extLst>
      <p:ext uri="{BB962C8B-B14F-4D97-AF65-F5344CB8AC3E}">
        <p14:creationId xmlns:p14="http://schemas.microsoft.com/office/powerpoint/2010/main" val="13908211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trademark of scientific research is that there is evidence to support a claim. Scientific knowledge is empirical, which means that it is rooted in objective, tangible evidence that can be observed time and time again, regardless of the observer.</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a:p>
        </p:txBody>
      </p:sp>
    </p:spTree>
    <p:extLst>
      <p:ext uri="{BB962C8B-B14F-4D97-AF65-F5344CB8AC3E}">
        <p14:creationId xmlns:p14="http://schemas.microsoft.com/office/powerpoint/2010/main" val="21235202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is different, for example, then assuming why someone might be crying or using personal experiences to predict how someone will react to your bad news.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a:p>
        </p:txBody>
      </p:sp>
    </p:spTree>
    <p:extLst>
      <p:ext uri="{BB962C8B-B14F-4D97-AF65-F5344CB8AC3E}">
        <p14:creationId xmlns:p14="http://schemas.microsoft.com/office/powerpoint/2010/main" val="21106069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you're confronted with a claim, it's good to assess it with evaluative questions. For example, you might ask: What is the expertise of the person(s) making the claim? What might he/she/they gain if the claim is valid? Does the claim seem justified given the evidence? What do other researchers think of the claim?</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a:p>
        </p:txBody>
      </p:sp>
    </p:spTree>
    <p:extLst>
      <p:ext uri="{BB962C8B-B14F-4D97-AF65-F5344CB8AC3E}">
        <p14:creationId xmlns:p14="http://schemas.microsoft.com/office/powerpoint/2010/main" val="22449690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is particularly true in the world of advertisements and online information. How often do you hear that something that is "based on scientific evidence?" This could simply be false or might just be based on old research.</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8</a:t>
            </a:fld>
            <a:endParaRPr lang="en-US"/>
          </a:p>
        </p:txBody>
      </p:sp>
    </p:spTree>
    <p:extLst>
      <p:ext uri="{BB962C8B-B14F-4D97-AF65-F5344CB8AC3E}">
        <p14:creationId xmlns:p14="http://schemas.microsoft.com/office/powerpoint/2010/main" val="2969868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consider how this information might impact public policy. Assume you are in charge of deciding whether or not to continue funding D.A.R.E. in schools? This program, which aims to show students the harmful impacts of drugs and alcohol, is extremely popular, but you learn that it's very ineffective in influencing students. How do you let this research effect your decision-making?</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9</a:t>
            </a:fld>
            <a:endParaRPr lang="en-US"/>
          </a:p>
        </p:txBody>
      </p:sp>
    </p:spTree>
    <p:extLst>
      <p:ext uri="{BB962C8B-B14F-4D97-AF65-F5344CB8AC3E}">
        <p14:creationId xmlns:p14="http://schemas.microsoft.com/office/powerpoint/2010/main" val="13103611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7.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slides/_rels/slide1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3.svg"/></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3.svg"/></Relationships>
</file>

<file path=ppt/slides/_rels/slide1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slides/_rels/slide17.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7.svg"/></Relationships>
</file>

<file path=ppt/slides/_rels/slide1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3.svg"/></Relationships>
</file>

<file path=ppt/slides/_rels/slide1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3.sv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20.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9.svg"/></Relationships>
</file>

<file path=ppt/slides/_rels/slide21.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12.xml"/><Relationship Id="rId5" Type="http://schemas.openxmlformats.org/officeDocument/2006/relationships/image" Target="../media/image33.png"/><Relationship Id="rId4" Type="http://schemas.openxmlformats.org/officeDocument/2006/relationships/image" Target="../media/image3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2.sv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4.svg"/></Relationships>
</file>

<file path=ppt/slides/_rels/slide9.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hyperlink" Target="https://creativecommons.org/licenses/by/3.0/" TargetMode="External"/><Relationship Id="rId4" Type="http://schemas.openxmlformats.org/officeDocument/2006/relationships/hyperlink" Target="http://ashameduscitizen.com/category/health-car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42267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Why is Research Important?</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Examples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3F145E49-9A08-48C8-8B29-16C57E55F0AD}"/>
              </a:ext>
            </a:extLst>
          </p:cNvPr>
          <p:cNvSpPr txBox="1"/>
          <p:nvPr/>
        </p:nvSpPr>
        <p:spPr>
          <a:xfrm>
            <a:off x="1881187" y="2412530"/>
            <a:ext cx="8429625" cy="1938992"/>
          </a:xfrm>
          <a:prstGeom prst="rect">
            <a:avLst/>
          </a:prstGeom>
          <a:noFill/>
        </p:spPr>
        <p:txBody>
          <a:bodyPr wrap="square" rtlCol="0">
            <a:spAutoFit/>
          </a:bodyPr>
          <a:lstStyle/>
          <a:p>
            <a:r>
              <a:rPr lang="en-US" sz="2400" dirty="0"/>
              <a:t>Consult experts in those fields</a:t>
            </a:r>
          </a:p>
          <a:p>
            <a:endParaRPr lang="en-US" sz="2400" dirty="0"/>
          </a:p>
          <a:p>
            <a:r>
              <a:rPr lang="en-US" sz="2400" dirty="0"/>
              <a:t>Read from trusted scholarly journals</a:t>
            </a:r>
          </a:p>
          <a:p>
            <a:endParaRPr lang="en-US" sz="2400" dirty="0"/>
          </a:p>
          <a:p>
            <a:r>
              <a:rPr lang="en-US" sz="2400" dirty="0"/>
              <a:t>Explore validated websites</a:t>
            </a:r>
          </a:p>
        </p:txBody>
      </p:sp>
      <p:pic>
        <p:nvPicPr>
          <p:cNvPr id="8" name="Graphic 7" descr="Deciduous tree">
            <a:extLst>
              <a:ext uri="{FF2B5EF4-FFF2-40B4-BE49-F238E27FC236}">
                <a16:creationId xmlns:a16="http://schemas.microsoft.com/office/drawing/2014/main" id="{7637D87C-B5FB-48AE-A869-E52A8112784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198227" y="1187721"/>
            <a:ext cx="3469774" cy="3469774"/>
          </a:xfrm>
          <a:prstGeom prst="rect">
            <a:avLst/>
          </a:prstGeom>
        </p:spPr>
      </p:pic>
    </p:spTree>
    <p:extLst>
      <p:ext uri="{BB962C8B-B14F-4D97-AF65-F5344CB8AC3E}">
        <p14:creationId xmlns:p14="http://schemas.microsoft.com/office/powerpoint/2010/main" val="23622326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Facts vs. Opinions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3F145E49-9A08-48C8-8B29-16C57E55F0AD}"/>
              </a:ext>
            </a:extLst>
          </p:cNvPr>
          <p:cNvSpPr txBox="1"/>
          <p:nvPr/>
        </p:nvSpPr>
        <p:spPr>
          <a:xfrm>
            <a:off x="1881188" y="2657996"/>
            <a:ext cx="8429625" cy="1938992"/>
          </a:xfrm>
          <a:prstGeom prst="rect">
            <a:avLst/>
          </a:prstGeom>
          <a:noFill/>
        </p:spPr>
        <p:txBody>
          <a:bodyPr wrap="square" rtlCol="0">
            <a:spAutoFit/>
          </a:bodyPr>
          <a:lstStyle/>
          <a:p>
            <a:r>
              <a:rPr lang="en-US" sz="2400" dirty="0">
                <a:highlight>
                  <a:srgbClr val="C0C0C0"/>
                </a:highlight>
              </a:rPr>
              <a:t>Facts</a:t>
            </a:r>
            <a:r>
              <a:rPr lang="en-US" sz="2400" dirty="0"/>
              <a:t> are observable realities.</a:t>
            </a:r>
          </a:p>
          <a:p>
            <a:endParaRPr lang="en-US" sz="2400" dirty="0"/>
          </a:p>
          <a:p>
            <a:endParaRPr lang="en-US" sz="2400" dirty="0"/>
          </a:p>
          <a:p>
            <a:r>
              <a:rPr lang="en-US" sz="2400" dirty="0">
                <a:highlight>
                  <a:srgbClr val="C0C0C0"/>
                </a:highlight>
              </a:rPr>
              <a:t>Opinions</a:t>
            </a:r>
            <a:r>
              <a:rPr lang="en-US" sz="2400" dirty="0"/>
              <a:t> are personal judgments, conclusions, or attitudes that may or may not be accurate.</a:t>
            </a:r>
          </a:p>
        </p:txBody>
      </p:sp>
    </p:spTree>
    <p:extLst>
      <p:ext uri="{BB962C8B-B14F-4D97-AF65-F5344CB8AC3E}">
        <p14:creationId xmlns:p14="http://schemas.microsoft.com/office/powerpoint/2010/main" val="1205950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Scientific Method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3F145E49-9A08-48C8-8B29-16C57E55F0AD}"/>
              </a:ext>
            </a:extLst>
          </p:cNvPr>
          <p:cNvSpPr txBox="1"/>
          <p:nvPr/>
        </p:nvSpPr>
        <p:spPr>
          <a:xfrm>
            <a:off x="1881188" y="2068102"/>
            <a:ext cx="8429625" cy="830997"/>
          </a:xfrm>
          <a:prstGeom prst="rect">
            <a:avLst/>
          </a:prstGeom>
          <a:noFill/>
        </p:spPr>
        <p:txBody>
          <a:bodyPr wrap="square" rtlCol="0">
            <a:spAutoFit/>
          </a:bodyPr>
          <a:lstStyle/>
          <a:p>
            <a:r>
              <a:rPr lang="en-US" sz="2400" dirty="0"/>
              <a:t>Tests ideas against the real world in order to gain truth and continue testing further ideas</a:t>
            </a:r>
          </a:p>
        </p:txBody>
      </p:sp>
      <p:pic>
        <p:nvPicPr>
          <p:cNvPr id="8" name="Graphic 7" descr="Line arrow: Rotate left">
            <a:extLst>
              <a:ext uri="{FF2B5EF4-FFF2-40B4-BE49-F238E27FC236}">
                <a16:creationId xmlns:a16="http://schemas.microsoft.com/office/drawing/2014/main" id="{54C67AE8-2DEF-47B3-9D33-6E9EE2DC12C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6754702" flipV="1">
            <a:off x="3648399" y="3631824"/>
            <a:ext cx="2154249" cy="2154249"/>
          </a:xfrm>
          <a:prstGeom prst="rect">
            <a:avLst/>
          </a:prstGeom>
        </p:spPr>
      </p:pic>
      <p:pic>
        <p:nvPicPr>
          <p:cNvPr id="10" name="Graphic 9" descr="Line arrow: Rotate right">
            <a:extLst>
              <a:ext uri="{FF2B5EF4-FFF2-40B4-BE49-F238E27FC236}">
                <a16:creationId xmlns:a16="http://schemas.microsoft.com/office/drawing/2014/main" id="{E581406B-6C39-42DB-BC76-641C00EE2F0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6014092">
            <a:off x="6500701" y="3788579"/>
            <a:ext cx="2154249" cy="2154249"/>
          </a:xfrm>
          <a:prstGeom prst="rect">
            <a:avLst/>
          </a:prstGeom>
        </p:spPr>
      </p:pic>
      <p:sp>
        <p:nvSpPr>
          <p:cNvPr id="11" name="TextBox 10">
            <a:extLst>
              <a:ext uri="{FF2B5EF4-FFF2-40B4-BE49-F238E27FC236}">
                <a16:creationId xmlns:a16="http://schemas.microsoft.com/office/drawing/2014/main" id="{425EB5E0-13D7-4B56-9B06-D644F594B4F6}"/>
              </a:ext>
            </a:extLst>
          </p:cNvPr>
          <p:cNvSpPr txBox="1"/>
          <p:nvPr/>
        </p:nvSpPr>
        <p:spPr>
          <a:xfrm>
            <a:off x="5312227" y="3859715"/>
            <a:ext cx="1567546" cy="461665"/>
          </a:xfrm>
          <a:prstGeom prst="rect">
            <a:avLst/>
          </a:prstGeom>
          <a:noFill/>
        </p:spPr>
        <p:txBody>
          <a:bodyPr wrap="square" rtlCol="0">
            <a:spAutoFit/>
          </a:bodyPr>
          <a:lstStyle/>
          <a:p>
            <a:r>
              <a:rPr lang="en-US" sz="2400" dirty="0"/>
              <a:t>Hypothesis</a:t>
            </a:r>
          </a:p>
        </p:txBody>
      </p:sp>
      <p:sp>
        <p:nvSpPr>
          <p:cNvPr id="12" name="TextBox 11">
            <a:extLst>
              <a:ext uri="{FF2B5EF4-FFF2-40B4-BE49-F238E27FC236}">
                <a16:creationId xmlns:a16="http://schemas.microsoft.com/office/drawing/2014/main" id="{0240305F-9B17-4347-9140-3953C3D4185E}"/>
              </a:ext>
            </a:extLst>
          </p:cNvPr>
          <p:cNvSpPr txBox="1"/>
          <p:nvPr/>
        </p:nvSpPr>
        <p:spPr>
          <a:xfrm>
            <a:off x="5242560" y="5062011"/>
            <a:ext cx="1706880" cy="830997"/>
          </a:xfrm>
          <a:prstGeom prst="rect">
            <a:avLst/>
          </a:prstGeom>
          <a:noFill/>
        </p:spPr>
        <p:txBody>
          <a:bodyPr wrap="square" rtlCol="0">
            <a:spAutoFit/>
          </a:bodyPr>
          <a:lstStyle/>
          <a:p>
            <a:pPr algn="ctr"/>
            <a:r>
              <a:rPr lang="en-US" sz="2400" dirty="0"/>
              <a:t>Empirical</a:t>
            </a:r>
          </a:p>
          <a:p>
            <a:pPr algn="ctr"/>
            <a:r>
              <a:rPr lang="en-US" sz="2400" dirty="0"/>
              <a:t>Observation</a:t>
            </a:r>
          </a:p>
        </p:txBody>
      </p:sp>
      <p:sp>
        <p:nvSpPr>
          <p:cNvPr id="13" name="TextBox 12">
            <a:extLst>
              <a:ext uri="{FF2B5EF4-FFF2-40B4-BE49-F238E27FC236}">
                <a16:creationId xmlns:a16="http://schemas.microsoft.com/office/drawing/2014/main" id="{76620801-1E8D-485B-9B47-F886E011B44E}"/>
              </a:ext>
            </a:extLst>
          </p:cNvPr>
          <p:cNvSpPr txBox="1"/>
          <p:nvPr/>
        </p:nvSpPr>
        <p:spPr>
          <a:xfrm>
            <a:off x="2606941" y="4437631"/>
            <a:ext cx="1228108" cy="646331"/>
          </a:xfrm>
          <a:prstGeom prst="rect">
            <a:avLst/>
          </a:prstGeom>
          <a:noFill/>
        </p:spPr>
        <p:txBody>
          <a:bodyPr wrap="square" rtlCol="0">
            <a:spAutoFit/>
          </a:bodyPr>
          <a:lstStyle/>
          <a:p>
            <a:r>
              <a:rPr lang="en-US" dirty="0"/>
              <a:t>Inductive</a:t>
            </a:r>
          </a:p>
          <a:p>
            <a:r>
              <a:rPr lang="en-US" dirty="0"/>
              <a:t>Reasoning</a:t>
            </a:r>
          </a:p>
        </p:txBody>
      </p:sp>
      <p:sp>
        <p:nvSpPr>
          <p:cNvPr id="14" name="TextBox 13">
            <a:extLst>
              <a:ext uri="{FF2B5EF4-FFF2-40B4-BE49-F238E27FC236}">
                <a16:creationId xmlns:a16="http://schemas.microsoft.com/office/drawing/2014/main" id="{5F70321B-A42B-454C-82C8-54F6DEE4D646}"/>
              </a:ext>
            </a:extLst>
          </p:cNvPr>
          <p:cNvSpPr txBox="1"/>
          <p:nvPr/>
        </p:nvSpPr>
        <p:spPr>
          <a:xfrm>
            <a:off x="8438526" y="4437630"/>
            <a:ext cx="1166947" cy="646331"/>
          </a:xfrm>
          <a:prstGeom prst="rect">
            <a:avLst/>
          </a:prstGeom>
          <a:noFill/>
        </p:spPr>
        <p:txBody>
          <a:bodyPr wrap="square" rtlCol="0">
            <a:spAutoFit/>
          </a:bodyPr>
          <a:lstStyle/>
          <a:p>
            <a:r>
              <a:rPr lang="en-US" dirty="0"/>
              <a:t>Deductive</a:t>
            </a:r>
          </a:p>
          <a:p>
            <a:r>
              <a:rPr lang="en-US" dirty="0"/>
              <a:t>Reasoning</a:t>
            </a:r>
          </a:p>
        </p:txBody>
      </p:sp>
    </p:spTree>
    <p:extLst>
      <p:ext uri="{BB962C8B-B14F-4D97-AF65-F5344CB8AC3E}">
        <p14:creationId xmlns:p14="http://schemas.microsoft.com/office/powerpoint/2010/main" val="1424651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Deductive vs. Inductive Reasoning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3F145E49-9A08-48C8-8B29-16C57E55F0AD}"/>
              </a:ext>
            </a:extLst>
          </p:cNvPr>
          <p:cNvSpPr txBox="1"/>
          <p:nvPr/>
        </p:nvSpPr>
        <p:spPr>
          <a:xfrm>
            <a:off x="2105716" y="2750329"/>
            <a:ext cx="7980567" cy="1754326"/>
          </a:xfrm>
          <a:prstGeom prst="rect">
            <a:avLst/>
          </a:prstGeom>
          <a:noFill/>
        </p:spPr>
        <p:txBody>
          <a:bodyPr wrap="square" rtlCol="0">
            <a:spAutoFit/>
          </a:bodyPr>
          <a:lstStyle/>
          <a:p>
            <a:r>
              <a:rPr lang="en-US" dirty="0">
                <a:highlight>
                  <a:srgbClr val="C0C0C0"/>
                </a:highlight>
              </a:rPr>
              <a:t>Deductive Reasoning</a:t>
            </a:r>
            <a:r>
              <a:rPr lang="en-US" dirty="0"/>
              <a:t>		Ideas are tested against the empirical world.</a:t>
            </a:r>
          </a:p>
          <a:p>
            <a:endParaRPr lang="en-US" dirty="0"/>
          </a:p>
          <a:p>
            <a:endParaRPr lang="en-US" dirty="0"/>
          </a:p>
          <a:p>
            <a:endParaRPr lang="en-US" dirty="0"/>
          </a:p>
          <a:p>
            <a:endParaRPr lang="en-US" dirty="0"/>
          </a:p>
          <a:p>
            <a:r>
              <a:rPr lang="en-US" dirty="0">
                <a:highlight>
                  <a:srgbClr val="C0C0C0"/>
                </a:highlight>
              </a:rPr>
              <a:t> Inductive Reasoning</a:t>
            </a:r>
            <a:r>
              <a:rPr lang="en-US" dirty="0"/>
              <a:t>		Empirical observations lead to new ideas.</a:t>
            </a:r>
          </a:p>
        </p:txBody>
      </p:sp>
      <p:pic>
        <p:nvPicPr>
          <p:cNvPr id="6" name="Graphic 5" descr="Arrow: Straight">
            <a:extLst>
              <a:ext uri="{FF2B5EF4-FFF2-40B4-BE49-F238E27FC236}">
                <a16:creationId xmlns:a16="http://schemas.microsoft.com/office/drawing/2014/main" id="{3722B12F-2CDB-48BA-8EDC-8DBE5B32294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4156449" y="2504863"/>
            <a:ext cx="1578852" cy="914400"/>
          </a:xfrm>
          <a:prstGeom prst="rect">
            <a:avLst/>
          </a:prstGeom>
        </p:spPr>
      </p:pic>
      <p:pic>
        <p:nvPicPr>
          <p:cNvPr id="10" name="Graphic 9" descr="Arrow: Straight">
            <a:extLst>
              <a:ext uri="{FF2B5EF4-FFF2-40B4-BE49-F238E27FC236}">
                <a16:creationId xmlns:a16="http://schemas.microsoft.com/office/drawing/2014/main" id="{F4A20892-231C-406B-B890-596242DF05B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4156449" y="3835721"/>
            <a:ext cx="1578852" cy="914400"/>
          </a:xfrm>
          <a:prstGeom prst="rect">
            <a:avLst/>
          </a:prstGeom>
        </p:spPr>
      </p:pic>
    </p:spTree>
    <p:extLst>
      <p:ext uri="{BB962C8B-B14F-4D97-AF65-F5344CB8AC3E}">
        <p14:creationId xmlns:p14="http://schemas.microsoft.com/office/powerpoint/2010/main" val="295458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Deductive Reasoning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3F145E49-9A08-48C8-8B29-16C57E55F0AD}"/>
              </a:ext>
            </a:extLst>
          </p:cNvPr>
          <p:cNvSpPr txBox="1"/>
          <p:nvPr/>
        </p:nvSpPr>
        <p:spPr>
          <a:xfrm>
            <a:off x="1881188" y="1641756"/>
            <a:ext cx="8429625" cy="3693319"/>
          </a:xfrm>
          <a:prstGeom prst="rect">
            <a:avLst/>
          </a:prstGeom>
          <a:noFill/>
        </p:spPr>
        <p:txBody>
          <a:bodyPr wrap="square" rtlCol="0">
            <a:spAutoFit/>
          </a:bodyPr>
          <a:lstStyle/>
          <a:p>
            <a:r>
              <a:rPr lang="en-US" dirty="0"/>
              <a:t>General Hypothesis			Conclusion</a:t>
            </a:r>
          </a:p>
          <a:p>
            <a:endParaRPr lang="en-US" dirty="0"/>
          </a:p>
          <a:p>
            <a:r>
              <a:rPr lang="en-US" dirty="0"/>
              <a:t>Correct Hypothesis			New Conclusion</a:t>
            </a:r>
          </a:p>
          <a:p>
            <a:endParaRPr lang="en-US" dirty="0"/>
          </a:p>
          <a:p>
            <a:endParaRPr lang="en-US" dirty="0"/>
          </a:p>
          <a:p>
            <a:endParaRPr lang="en-US" dirty="0"/>
          </a:p>
          <a:p>
            <a:r>
              <a:rPr lang="en-US" dirty="0"/>
              <a:t>	</a:t>
            </a:r>
            <a:r>
              <a:rPr lang="en-US" i="1" dirty="0"/>
              <a:t>Example</a:t>
            </a:r>
            <a:endParaRPr lang="en-US" dirty="0"/>
          </a:p>
          <a:p>
            <a:r>
              <a:rPr lang="en-US" dirty="0"/>
              <a:t>	</a:t>
            </a:r>
          </a:p>
          <a:p>
            <a:r>
              <a:rPr lang="en-US" dirty="0"/>
              <a:t>	Hypothesis: All living things require energy to survive.</a:t>
            </a:r>
          </a:p>
          <a:p>
            <a:r>
              <a:rPr lang="en-US" dirty="0"/>
              <a:t>	</a:t>
            </a:r>
          </a:p>
          <a:p>
            <a:r>
              <a:rPr lang="en-US" dirty="0"/>
              <a:t>	Ducks are living things.</a:t>
            </a:r>
          </a:p>
          <a:p>
            <a:endParaRPr lang="en-US" dirty="0"/>
          </a:p>
          <a:p>
            <a:r>
              <a:rPr lang="en-US" dirty="0"/>
              <a:t>	Conclusion: Ducks require energy to survive.</a:t>
            </a:r>
          </a:p>
        </p:txBody>
      </p:sp>
      <p:pic>
        <p:nvPicPr>
          <p:cNvPr id="7" name="Graphic 6" descr="Arrow: Straight">
            <a:extLst>
              <a:ext uri="{FF2B5EF4-FFF2-40B4-BE49-F238E27FC236}">
                <a16:creationId xmlns:a16="http://schemas.microsoft.com/office/drawing/2014/main" id="{20B8B63E-BD1B-4326-ABCA-AC5D9F43FDA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3783875" y="1383374"/>
            <a:ext cx="1667692" cy="914400"/>
          </a:xfrm>
          <a:prstGeom prst="rect">
            <a:avLst/>
          </a:prstGeom>
        </p:spPr>
      </p:pic>
      <p:pic>
        <p:nvPicPr>
          <p:cNvPr id="8" name="Graphic 7" descr="Arrow: Straight">
            <a:extLst>
              <a:ext uri="{FF2B5EF4-FFF2-40B4-BE49-F238E27FC236}">
                <a16:creationId xmlns:a16="http://schemas.microsoft.com/office/drawing/2014/main" id="{605881C6-EF62-4260-A000-525A03100BF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3783875" y="1979912"/>
            <a:ext cx="1667692" cy="914400"/>
          </a:xfrm>
          <a:prstGeom prst="rect">
            <a:avLst/>
          </a:prstGeom>
        </p:spPr>
      </p:pic>
    </p:spTree>
    <p:extLst>
      <p:ext uri="{BB962C8B-B14F-4D97-AF65-F5344CB8AC3E}">
        <p14:creationId xmlns:p14="http://schemas.microsoft.com/office/powerpoint/2010/main" val="34613058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Inductive Reasoning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3F145E49-9A08-48C8-8B29-16C57E55F0AD}"/>
              </a:ext>
            </a:extLst>
          </p:cNvPr>
          <p:cNvSpPr txBox="1"/>
          <p:nvPr/>
        </p:nvSpPr>
        <p:spPr>
          <a:xfrm>
            <a:off x="1881188" y="1641756"/>
            <a:ext cx="8429625" cy="3139321"/>
          </a:xfrm>
          <a:prstGeom prst="rect">
            <a:avLst/>
          </a:prstGeom>
          <a:noFill/>
        </p:spPr>
        <p:txBody>
          <a:bodyPr wrap="square" rtlCol="0">
            <a:spAutoFit/>
          </a:bodyPr>
          <a:lstStyle/>
          <a:p>
            <a:r>
              <a:rPr lang="en-US" dirty="0">
                <a:highlight>
                  <a:srgbClr val="C0C0C0"/>
                </a:highlight>
              </a:rPr>
              <a:t>Empirical Evidence</a:t>
            </a:r>
            <a:r>
              <a:rPr lang="en-US" dirty="0"/>
              <a:t>			Larger Conclusion (not always correct)</a:t>
            </a:r>
          </a:p>
          <a:p>
            <a:endParaRPr lang="en-US" dirty="0"/>
          </a:p>
          <a:p>
            <a:endParaRPr lang="en-US" dirty="0"/>
          </a:p>
          <a:p>
            <a:endParaRPr lang="en-US" dirty="0"/>
          </a:p>
          <a:p>
            <a:endParaRPr lang="en-US" dirty="0"/>
          </a:p>
          <a:p>
            <a:r>
              <a:rPr lang="en-US" dirty="0"/>
              <a:t>	</a:t>
            </a:r>
            <a:r>
              <a:rPr lang="en-US" i="1" dirty="0"/>
              <a:t>Example</a:t>
            </a:r>
          </a:p>
          <a:p>
            <a:r>
              <a:rPr lang="en-US" dirty="0"/>
              <a:t>	</a:t>
            </a:r>
          </a:p>
          <a:p>
            <a:r>
              <a:rPr lang="en-US" dirty="0"/>
              <a:t>	Evidence: You notice that your favorite fruits – apples, bananas, and oranges – 	are grown on trees.</a:t>
            </a:r>
          </a:p>
          <a:p>
            <a:endParaRPr lang="en-US" dirty="0"/>
          </a:p>
          <a:p>
            <a:r>
              <a:rPr lang="en-US" dirty="0"/>
              <a:t>	Conclusion: All fruits grow on trees.</a:t>
            </a:r>
          </a:p>
        </p:txBody>
      </p:sp>
      <p:pic>
        <p:nvPicPr>
          <p:cNvPr id="7" name="Graphic 6" descr="Arrow: Straight">
            <a:extLst>
              <a:ext uri="{FF2B5EF4-FFF2-40B4-BE49-F238E27FC236}">
                <a16:creationId xmlns:a16="http://schemas.microsoft.com/office/drawing/2014/main" id="{20B8B63E-BD1B-4326-ABCA-AC5D9F43FDA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3783875" y="1383374"/>
            <a:ext cx="1667692" cy="914400"/>
          </a:xfrm>
          <a:prstGeom prst="rect">
            <a:avLst/>
          </a:prstGeom>
        </p:spPr>
      </p:pic>
      <p:pic>
        <p:nvPicPr>
          <p:cNvPr id="6" name="Graphic 5" descr="Question mark">
            <a:extLst>
              <a:ext uri="{FF2B5EF4-FFF2-40B4-BE49-F238E27FC236}">
                <a16:creationId xmlns:a16="http://schemas.microsoft.com/office/drawing/2014/main" id="{ACC5091C-E691-4C16-A6F5-D8F47E6CD45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20028381">
            <a:off x="5931781" y="3970199"/>
            <a:ext cx="914400" cy="914400"/>
          </a:xfrm>
          <a:prstGeom prst="rect">
            <a:avLst/>
          </a:prstGeom>
        </p:spPr>
      </p:pic>
    </p:spTree>
    <p:extLst>
      <p:ext uri="{BB962C8B-B14F-4D97-AF65-F5344CB8AC3E}">
        <p14:creationId xmlns:p14="http://schemas.microsoft.com/office/powerpoint/2010/main" val="5145657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Inductive and Deductive Reasoning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9" name="Graphic 8" descr="Line arrow: Rotate left">
            <a:extLst>
              <a:ext uri="{FF2B5EF4-FFF2-40B4-BE49-F238E27FC236}">
                <a16:creationId xmlns:a16="http://schemas.microsoft.com/office/drawing/2014/main" id="{D50F819B-3D45-4C50-B07A-CF8BC74FBCA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6754702" flipV="1">
            <a:off x="3697570" y="2819777"/>
            <a:ext cx="2247555" cy="2247555"/>
          </a:xfrm>
          <a:prstGeom prst="rect">
            <a:avLst/>
          </a:prstGeom>
        </p:spPr>
      </p:pic>
      <p:pic>
        <p:nvPicPr>
          <p:cNvPr id="10" name="Graphic 9" descr="Line arrow: Rotate right">
            <a:extLst>
              <a:ext uri="{FF2B5EF4-FFF2-40B4-BE49-F238E27FC236}">
                <a16:creationId xmlns:a16="http://schemas.microsoft.com/office/drawing/2014/main" id="{6A8B911E-856B-41F2-94E9-F746A8F687B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6014092">
            <a:off x="6543080" y="2964077"/>
            <a:ext cx="2247555" cy="2247555"/>
          </a:xfrm>
          <a:prstGeom prst="rect">
            <a:avLst/>
          </a:prstGeom>
        </p:spPr>
      </p:pic>
      <p:sp>
        <p:nvSpPr>
          <p:cNvPr id="11" name="TextBox 10">
            <a:extLst>
              <a:ext uri="{FF2B5EF4-FFF2-40B4-BE49-F238E27FC236}">
                <a16:creationId xmlns:a16="http://schemas.microsoft.com/office/drawing/2014/main" id="{E2E13E9C-14AF-43C8-A7F0-3FECFB93242D}"/>
              </a:ext>
            </a:extLst>
          </p:cNvPr>
          <p:cNvSpPr txBox="1"/>
          <p:nvPr/>
        </p:nvSpPr>
        <p:spPr>
          <a:xfrm>
            <a:off x="5347063" y="3097172"/>
            <a:ext cx="1669436" cy="461665"/>
          </a:xfrm>
          <a:prstGeom prst="rect">
            <a:avLst/>
          </a:prstGeom>
          <a:noFill/>
        </p:spPr>
        <p:txBody>
          <a:bodyPr wrap="square" rtlCol="0">
            <a:spAutoFit/>
          </a:bodyPr>
          <a:lstStyle/>
          <a:p>
            <a:r>
              <a:rPr lang="en-US" sz="2400" dirty="0"/>
              <a:t>Hypothesis</a:t>
            </a:r>
          </a:p>
        </p:txBody>
      </p:sp>
      <p:sp>
        <p:nvSpPr>
          <p:cNvPr id="12" name="TextBox 11">
            <a:extLst>
              <a:ext uri="{FF2B5EF4-FFF2-40B4-BE49-F238E27FC236}">
                <a16:creationId xmlns:a16="http://schemas.microsoft.com/office/drawing/2014/main" id="{45FEAC0F-8A82-4E27-9C63-819296338752}"/>
              </a:ext>
            </a:extLst>
          </p:cNvPr>
          <p:cNvSpPr txBox="1"/>
          <p:nvPr/>
        </p:nvSpPr>
        <p:spPr>
          <a:xfrm>
            <a:off x="5277393" y="4286310"/>
            <a:ext cx="1739106" cy="830997"/>
          </a:xfrm>
          <a:prstGeom prst="rect">
            <a:avLst/>
          </a:prstGeom>
          <a:noFill/>
        </p:spPr>
        <p:txBody>
          <a:bodyPr wrap="square" rtlCol="0">
            <a:spAutoFit/>
          </a:bodyPr>
          <a:lstStyle/>
          <a:p>
            <a:pPr algn="ctr"/>
            <a:r>
              <a:rPr lang="en-US" sz="2400" dirty="0"/>
              <a:t>Empirical</a:t>
            </a:r>
          </a:p>
          <a:p>
            <a:pPr algn="ctr"/>
            <a:r>
              <a:rPr lang="en-US" sz="2400" dirty="0"/>
              <a:t>Observation</a:t>
            </a:r>
          </a:p>
        </p:txBody>
      </p:sp>
      <p:sp>
        <p:nvSpPr>
          <p:cNvPr id="13" name="TextBox 12">
            <a:extLst>
              <a:ext uri="{FF2B5EF4-FFF2-40B4-BE49-F238E27FC236}">
                <a16:creationId xmlns:a16="http://schemas.microsoft.com/office/drawing/2014/main" id="{DA616B10-E4A7-485E-A2A0-BEABD5B34232}"/>
              </a:ext>
            </a:extLst>
          </p:cNvPr>
          <p:cNvSpPr txBox="1"/>
          <p:nvPr/>
        </p:nvSpPr>
        <p:spPr>
          <a:xfrm>
            <a:off x="2641775" y="3674372"/>
            <a:ext cx="1201167" cy="656595"/>
          </a:xfrm>
          <a:prstGeom prst="rect">
            <a:avLst/>
          </a:prstGeom>
          <a:noFill/>
        </p:spPr>
        <p:txBody>
          <a:bodyPr wrap="square" rtlCol="0">
            <a:spAutoFit/>
          </a:bodyPr>
          <a:lstStyle/>
          <a:p>
            <a:r>
              <a:rPr lang="en-US" dirty="0"/>
              <a:t>Inductive</a:t>
            </a:r>
          </a:p>
          <a:p>
            <a:r>
              <a:rPr lang="en-US" dirty="0"/>
              <a:t>Reasoning</a:t>
            </a:r>
          </a:p>
        </p:txBody>
      </p:sp>
      <p:sp>
        <p:nvSpPr>
          <p:cNvPr id="14" name="TextBox 13">
            <a:extLst>
              <a:ext uri="{FF2B5EF4-FFF2-40B4-BE49-F238E27FC236}">
                <a16:creationId xmlns:a16="http://schemas.microsoft.com/office/drawing/2014/main" id="{82C254CE-0428-472F-8B8B-7B5D309D2141}"/>
              </a:ext>
            </a:extLst>
          </p:cNvPr>
          <p:cNvSpPr txBox="1"/>
          <p:nvPr/>
        </p:nvSpPr>
        <p:spPr>
          <a:xfrm>
            <a:off x="8473361" y="3667522"/>
            <a:ext cx="1141348" cy="646331"/>
          </a:xfrm>
          <a:prstGeom prst="rect">
            <a:avLst/>
          </a:prstGeom>
          <a:noFill/>
        </p:spPr>
        <p:txBody>
          <a:bodyPr wrap="square" rtlCol="0">
            <a:spAutoFit/>
          </a:bodyPr>
          <a:lstStyle/>
          <a:p>
            <a:r>
              <a:rPr lang="en-US" dirty="0"/>
              <a:t>Deductive</a:t>
            </a:r>
          </a:p>
          <a:p>
            <a:r>
              <a:rPr lang="en-US" dirty="0"/>
              <a:t>Reasoning</a:t>
            </a:r>
          </a:p>
        </p:txBody>
      </p:sp>
    </p:spTree>
    <p:extLst>
      <p:ext uri="{BB962C8B-B14F-4D97-AF65-F5344CB8AC3E}">
        <p14:creationId xmlns:p14="http://schemas.microsoft.com/office/powerpoint/2010/main" val="37813077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Theory vs. Hypothesis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3F145E49-9A08-48C8-8B29-16C57E55F0AD}"/>
              </a:ext>
            </a:extLst>
          </p:cNvPr>
          <p:cNvSpPr txBox="1"/>
          <p:nvPr/>
        </p:nvSpPr>
        <p:spPr>
          <a:xfrm>
            <a:off x="1881188" y="2535263"/>
            <a:ext cx="8429625" cy="1938992"/>
          </a:xfrm>
          <a:prstGeom prst="rect">
            <a:avLst/>
          </a:prstGeom>
          <a:noFill/>
        </p:spPr>
        <p:txBody>
          <a:bodyPr wrap="square" rtlCol="0">
            <a:spAutoFit/>
          </a:bodyPr>
          <a:lstStyle/>
          <a:p>
            <a:r>
              <a:rPr lang="en-US" sz="2400" dirty="0"/>
              <a:t>THEORY: A complex set of ideas that proposes an explanation</a:t>
            </a:r>
          </a:p>
          <a:p>
            <a:endParaRPr lang="en-US" sz="2400" dirty="0"/>
          </a:p>
          <a:p>
            <a:endParaRPr lang="en-US" sz="2400" dirty="0"/>
          </a:p>
          <a:p>
            <a:r>
              <a:rPr lang="en-US" sz="2400" dirty="0"/>
              <a:t>HYPOTHESIS: A testable prediction that includes an “If, then” statement and tests one piece of theory</a:t>
            </a:r>
          </a:p>
        </p:txBody>
      </p:sp>
      <p:pic>
        <p:nvPicPr>
          <p:cNvPr id="6" name="Graphic 5" descr="Magnifying glass">
            <a:extLst>
              <a:ext uri="{FF2B5EF4-FFF2-40B4-BE49-F238E27FC236}">
                <a16:creationId xmlns:a16="http://schemas.microsoft.com/office/drawing/2014/main" id="{8851DC9C-AF4A-405E-8B9B-AF81EEDDF37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22228" y="1379385"/>
            <a:ext cx="1807935" cy="1807935"/>
          </a:xfrm>
          <a:prstGeom prst="rect">
            <a:avLst/>
          </a:prstGeom>
        </p:spPr>
      </p:pic>
    </p:spTree>
    <p:extLst>
      <p:ext uri="{BB962C8B-B14F-4D97-AF65-F5344CB8AC3E}">
        <p14:creationId xmlns:p14="http://schemas.microsoft.com/office/powerpoint/2010/main" val="30799404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Theory vs. Hypothesis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3F145E49-9A08-48C8-8B29-16C57E55F0AD}"/>
              </a:ext>
            </a:extLst>
          </p:cNvPr>
          <p:cNvSpPr txBox="1"/>
          <p:nvPr/>
        </p:nvSpPr>
        <p:spPr>
          <a:xfrm>
            <a:off x="1881187" y="2060832"/>
            <a:ext cx="8429625" cy="2308324"/>
          </a:xfrm>
          <a:prstGeom prst="rect">
            <a:avLst/>
          </a:prstGeom>
          <a:noFill/>
        </p:spPr>
        <p:txBody>
          <a:bodyPr wrap="square" rtlCol="0">
            <a:spAutoFit/>
          </a:bodyPr>
          <a:lstStyle/>
          <a:p>
            <a:r>
              <a:rPr lang="en-US" dirty="0">
                <a:highlight>
                  <a:srgbClr val="C0C0C0"/>
                </a:highlight>
              </a:rPr>
              <a:t>THEORY:</a:t>
            </a:r>
            <a:r>
              <a:rPr lang="en-US" dirty="0"/>
              <a:t> An emotional experience relies on a physiological arousal associated with it.</a:t>
            </a:r>
          </a:p>
          <a:p>
            <a:endParaRPr lang="en-US" dirty="0"/>
          </a:p>
          <a:p>
            <a:r>
              <a:rPr lang="en-US" dirty="0"/>
              <a:t>	For example, if you walked out of your home and saw a large snake, your heart 	might race.</a:t>
            </a:r>
          </a:p>
          <a:p>
            <a:endParaRPr lang="en-US" dirty="0"/>
          </a:p>
          <a:p>
            <a:r>
              <a:rPr lang="en-US" dirty="0"/>
              <a:t>		Brain		</a:t>
            </a:r>
            <a:r>
              <a:rPr lang="en-US" dirty="0">
                <a:sym typeface="Wingdings" panose="05000000000000000000" pitchFamily="2" charset="2"/>
              </a:rPr>
              <a:t>associates this feeling with fear</a:t>
            </a:r>
          </a:p>
          <a:p>
            <a:endParaRPr lang="en-US" dirty="0">
              <a:sym typeface="Wingdings" panose="05000000000000000000" pitchFamily="2" charset="2"/>
            </a:endParaRPr>
          </a:p>
          <a:p>
            <a:r>
              <a:rPr lang="en-US" dirty="0">
                <a:highlight>
                  <a:srgbClr val="C0C0C0"/>
                </a:highlight>
                <a:sym typeface="Wingdings" panose="05000000000000000000" pitchFamily="2" charset="2"/>
              </a:rPr>
              <a:t>HYPOTHESIS:</a:t>
            </a:r>
            <a:r>
              <a:rPr lang="en-US" dirty="0">
                <a:sym typeface="Wingdings" panose="05000000000000000000" pitchFamily="2" charset="2"/>
              </a:rPr>
              <a:t> A person who is unaware of the physiological arousal will not feel fear.</a:t>
            </a:r>
            <a:endParaRPr lang="en-US" dirty="0"/>
          </a:p>
        </p:txBody>
      </p:sp>
      <p:pic>
        <p:nvPicPr>
          <p:cNvPr id="7" name="Graphic 6" descr="Arrow: Straight">
            <a:extLst>
              <a:ext uri="{FF2B5EF4-FFF2-40B4-BE49-F238E27FC236}">
                <a16:creationId xmlns:a16="http://schemas.microsoft.com/office/drawing/2014/main" id="{43B8F30B-4704-4B1A-8F01-580C8A737F4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4254137" y="3251490"/>
            <a:ext cx="1371511" cy="752003"/>
          </a:xfrm>
          <a:prstGeom prst="rect">
            <a:avLst/>
          </a:prstGeom>
        </p:spPr>
      </p:pic>
    </p:spTree>
    <p:extLst>
      <p:ext uri="{BB962C8B-B14F-4D97-AF65-F5344CB8AC3E}">
        <p14:creationId xmlns:p14="http://schemas.microsoft.com/office/powerpoint/2010/main" val="1864370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Hypothesis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3F145E49-9A08-48C8-8B29-16C57E55F0AD}"/>
              </a:ext>
            </a:extLst>
          </p:cNvPr>
          <p:cNvSpPr txBox="1"/>
          <p:nvPr/>
        </p:nvSpPr>
        <p:spPr>
          <a:xfrm>
            <a:off x="1881188" y="1641756"/>
            <a:ext cx="8429625" cy="4154984"/>
          </a:xfrm>
          <a:prstGeom prst="rect">
            <a:avLst/>
          </a:prstGeom>
          <a:noFill/>
        </p:spPr>
        <p:txBody>
          <a:bodyPr wrap="square" rtlCol="0">
            <a:spAutoFit/>
          </a:bodyPr>
          <a:lstStyle/>
          <a:p>
            <a:r>
              <a:rPr lang="en-US" sz="2400" dirty="0"/>
              <a:t>HYPOTHESIS: capable of being incorrect</a:t>
            </a:r>
          </a:p>
          <a:p>
            <a:endParaRPr lang="en-US" sz="2400" dirty="0"/>
          </a:p>
          <a:p>
            <a:endParaRPr lang="en-US" sz="2400" dirty="0"/>
          </a:p>
          <a:p>
            <a:endParaRPr lang="en-US" sz="2400" dirty="0"/>
          </a:p>
          <a:p>
            <a:r>
              <a:rPr lang="en-US" sz="2400" dirty="0"/>
              <a:t>	</a:t>
            </a:r>
            <a:r>
              <a:rPr lang="en-US" sz="2400" i="1" dirty="0"/>
              <a:t>Example</a:t>
            </a:r>
          </a:p>
          <a:p>
            <a:r>
              <a:rPr lang="en-US" sz="2400" dirty="0"/>
              <a:t>	</a:t>
            </a:r>
          </a:p>
          <a:p>
            <a:r>
              <a:rPr lang="en-US" sz="2400" dirty="0"/>
              <a:t>	Sigmund Freud has suggested ideas that cannot be 	disproved, like the existence of the id, ego, and superego.</a:t>
            </a:r>
          </a:p>
          <a:p>
            <a:endParaRPr lang="en-US" sz="2400" dirty="0"/>
          </a:p>
          <a:p>
            <a:endParaRPr lang="en-US" sz="2400" dirty="0"/>
          </a:p>
          <a:p>
            <a:r>
              <a:rPr lang="en-US" sz="2400" dirty="0"/>
              <a:t>Information		     tested repeatedly</a:t>
            </a:r>
          </a:p>
        </p:txBody>
      </p:sp>
      <p:pic>
        <p:nvPicPr>
          <p:cNvPr id="7" name="Graphic 6" descr="Arrow: Straight">
            <a:extLst>
              <a:ext uri="{FF2B5EF4-FFF2-40B4-BE49-F238E27FC236}">
                <a16:creationId xmlns:a16="http://schemas.microsoft.com/office/drawing/2014/main" id="{91FA9BF8-AA70-444A-A05A-1C7A69C56B4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3383281" y="5106290"/>
            <a:ext cx="1667692" cy="914400"/>
          </a:xfrm>
          <a:prstGeom prst="rect">
            <a:avLst/>
          </a:prstGeom>
        </p:spPr>
      </p:pic>
    </p:spTree>
    <p:extLst>
      <p:ext uri="{BB962C8B-B14F-4D97-AF65-F5344CB8AC3E}">
        <p14:creationId xmlns:p14="http://schemas.microsoft.com/office/powerpoint/2010/main" val="3403247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is Research Important?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Microscope">
            <a:extLst>
              <a:ext uri="{FF2B5EF4-FFF2-40B4-BE49-F238E27FC236}">
                <a16:creationId xmlns:a16="http://schemas.microsoft.com/office/drawing/2014/main" id="{319A7788-3009-41DD-BA84-E1F73A6E6A6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27023" y="2716851"/>
            <a:ext cx="2137953" cy="2137953"/>
          </a:xfrm>
          <a:prstGeom prst="rect">
            <a:avLst/>
          </a:prstGeom>
        </p:spPr>
      </p:pic>
      <p:pic>
        <p:nvPicPr>
          <p:cNvPr id="7" name="Graphic 6" descr="Test tubes">
            <a:extLst>
              <a:ext uri="{FF2B5EF4-FFF2-40B4-BE49-F238E27FC236}">
                <a16:creationId xmlns:a16="http://schemas.microsoft.com/office/drawing/2014/main" id="{5EE11820-CA91-4CE6-B4F3-526DEBCD0A1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81186" y="2716850"/>
            <a:ext cx="2137953" cy="2137953"/>
          </a:xfrm>
          <a:prstGeom prst="rect">
            <a:avLst/>
          </a:prstGeom>
        </p:spPr>
      </p:pic>
      <p:pic>
        <p:nvPicPr>
          <p:cNvPr id="9" name="Graphic 8" descr="Blackboard">
            <a:extLst>
              <a:ext uri="{FF2B5EF4-FFF2-40B4-BE49-F238E27FC236}">
                <a16:creationId xmlns:a16="http://schemas.microsoft.com/office/drawing/2014/main" id="{8B2535C9-5718-4FE7-A457-0C7D9872894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172860" y="2884268"/>
            <a:ext cx="2137953" cy="2137953"/>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Conclusion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3F145E49-9A08-48C8-8B29-16C57E55F0AD}"/>
              </a:ext>
            </a:extLst>
          </p:cNvPr>
          <p:cNvSpPr txBox="1"/>
          <p:nvPr/>
        </p:nvSpPr>
        <p:spPr>
          <a:xfrm>
            <a:off x="1881188" y="1641756"/>
            <a:ext cx="8429625" cy="830997"/>
          </a:xfrm>
          <a:prstGeom prst="rect">
            <a:avLst/>
          </a:prstGeom>
          <a:noFill/>
        </p:spPr>
        <p:txBody>
          <a:bodyPr wrap="square" rtlCol="0">
            <a:spAutoFit/>
          </a:bodyPr>
          <a:lstStyle/>
          <a:p>
            <a:r>
              <a:rPr lang="en-US" sz="2400" dirty="0"/>
              <a:t>Scientists spend a great deal of time testing hypotheses to come up with evidence-based truths</a:t>
            </a:r>
          </a:p>
        </p:txBody>
      </p:sp>
      <p:pic>
        <p:nvPicPr>
          <p:cNvPr id="6" name="Graphic 5" descr="Earth globe: Americas">
            <a:extLst>
              <a:ext uri="{FF2B5EF4-FFF2-40B4-BE49-F238E27FC236}">
                <a16:creationId xmlns:a16="http://schemas.microsoft.com/office/drawing/2014/main" id="{9FEB819A-5E2E-4199-AFBE-CE226AD508A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85697" y="2850468"/>
            <a:ext cx="3820605" cy="3820605"/>
          </a:xfrm>
          <a:prstGeom prst="rect">
            <a:avLst/>
          </a:prstGeom>
        </p:spPr>
      </p:pic>
    </p:spTree>
    <p:extLst>
      <p:ext uri="{BB962C8B-B14F-4D97-AF65-F5344CB8AC3E}">
        <p14:creationId xmlns:p14="http://schemas.microsoft.com/office/powerpoint/2010/main" val="36393480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Scientific Research</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3F145E49-9A08-48C8-8B29-16C57E55F0AD}"/>
              </a:ext>
            </a:extLst>
          </p:cNvPr>
          <p:cNvSpPr txBox="1"/>
          <p:nvPr/>
        </p:nvSpPr>
        <p:spPr>
          <a:xfrm>
            <a:off x="1881188" y="1641756"/>
            <a:ext cx="8429625" cy="461665"/>
          </a:xfrm>
          <a:prstGeom prst="rect">
            <a:avLst/>
          </a:prstGeom>
          <a:noFill/>
        </p:spPr>
        <p:txBody>
          <a:bodyPr wrap="square" rtlCol="0">
            <a:spAutoFit/>
          </a:bodyPr>
          <a:lstStyle/>
          <a:p>
            <a:r>
              <a:rPr lang="en-US" sz="2400" dirty="0"/>
              <a:t>A critical tool to help us navigate the world around us</a:t>
            </a:r>
          </a:p>
        </p:txBody>
      </p:sp>
      <p:sp>
        <p:nvSpPr>
          <p:cNvPr id="6" name="TextBox 5">
            <a:extLst>
              <a:ext uri="{FF2B5EF4-FFF2-40B4-BE49-F238E27FC236}">
                <a16:creationId xmlns:a16="http://schemas.microsoft.com/office/drawing/2014/main" id="{0BB4233F-F941-44A3-98CA-80DD357A90D7}"/>
              </a:ext>
            </a:extLst>
          </p:cNvPr>
          <p:cNvSpPr txBox="1"/>
          <p:nvPr/>
        </p:nvSpPr>
        <p:spPr>
          <a:xfrm>
            <a:off x="2473235" y="2581429"/>
            <a:ext cx="2690948" cy="1200329"/>
          </a:xfrm>
          <a:prstGeom prst="rect">
            <a:avLst/>
          </a:prstGeom>
          <a:noFill/>
        </p:spPr>
        <p:txBody>
          <a:bodyPr wrap="square" rtlCol="0">
            <a:spAutoFit/>
          </a:bodyPr>
          <a:lstStyle/>
          <a:p>
            <a:pPr marL="285750" indent="-285750">
              <a:buFont typeface="Arial" panose="020B0604020202020204" pitchFamily="34" charset="0"/>
              <a:buChar char="•"/>
            </a:pPr>
            <a:r>
              <a:rPr lang="en-US" sz="2400" dirty="0"/>
              <a:t>Intuition</a:t>
            </a:r>
          </a:p>
          <a:p>
            <a:pPr marL="285750" indent="-285750">
              <a:buFont typeface="Arial" panose="020B0604020202020204" pitchFamily="34" charset="0"/>
              <a:buChar char="•"/>
            </a:pPr>
            <a:r>
              <a:rPr lang="en-US" sz="2400" dirty="0"/>
              <a:t>Authority Figures</a:t>
            </a:r>
          </a:p>
          <a:p>
            <a:pPr marL="285750" indent="-285750">
              <a:buFont typeface="Arial" panose="020B0604020202020204" pitchFamily="34" charset="0"/>
              <a:buChar char="•"/>
            </a:pPr>
            <a:r>
              <a:rPr lang="en-US" sz="2400" dirty="0"/>
              <a:t>Blind Luck</a:t>
            </a:r>
          </a:p>
        </p:txBody>
      </p:sp>
    </p:spTree>
    <p:extLst>
      <p:ext uri="{BB962C8B-B14F-4D97-AF65-F5344CB8AC3E}">
        <p14:creationId xmlns:p14="http://schemas.microsoft.com/office/powerpoint/2010/main" val="1704221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Scientific Research</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3F145E49-9A08-48C8-8B29-16C57E55F0AD}"/>
              </a:ext>
            </a:extLst>
          </p:cNvPr>
          <p:cNvSpPr txBox="1"/>
          <p:nvPr/>
        </p:nvSpPr>
        <p:spPr>
          <a:xfrm>
            <a:off x="1881188" y="2657996"/>
            <a:ext cx="8429625" cy="1938992"/>
          </a:xfrm>
          <a:prstGeom prst="rect">
            <a:avLst/>
          </a:prstGeom>
          <a:noFill/>
        </p:spPr>
        <p:txBody>
          <a:bodyPr wrap="square" rtlCol="0">
            <a:spAutoFit/>
          </a:bodyPr>
          <a:lstStyle/>
          <a:p>
            <a:pPr marL="342900" indent="-342900">
              <a:buFont typeface="+mj-lt"/>
              <a:buAutoNum type="arabicPeriod"/>
            </a:pPr>
            <a:r>
              <a:rPr lang="en-US" sz="2400" dirty="0"/>
              <a:t>The sun revolved around a flat earth.</a:t>
            </a:r>
          </a:p>
          <a:p>
            <a:pPr marL="342900" indent="-342900">
              <a:buFont typeface="+mj-lt"/>
              <a:buAutoNum type="arabicPeriod"/>
            </a:pPr>
            <a:endParaRPr lang="en-US" sz="2400" dirty="0"/>
          </a:p>
          <a:p>
            <a:pPr marL="342900" indent="-342900">
              <a:buFont typeface="+mj-lt"/>
              <a:buAutoNum type="arabicPeriod"/>
            </a:pPr>
            <a:r>
              <a:rPr lang="en-US" sz="2400" dirty="0"/>
              <a:t>The earth’s continents did not move.</a:t>
            </a:r>
          </a:p>
          <a:p>
            <a:pPr marL="342900" indent="-342900">
              <a:buFont typeface="+mj-lt"/>
              <a:buAutoNum type="arabicPeriod"/>
            </a:pPr>
            <a:endParaRPr lang="en-US" sz="2400" dirty="0"/>
          </a:p>
          <a:p>
            <a:pPr marL="342900" indent="-342900">
              <a:buFont typeface="+mj-lt"/>
              <a:buAutoNum type="arabicPeriod"/>
            </a:pPr>
            <a:r>
              <a:rPr lang="en-US" sz="2400" dirty="0"/>
              <a:t>Mental illness was caused by possession.</a:t>
            </a:r>
          </a:p>
        </p:txBody>
      </p:sp>
      <p:pic>
        <p:nvPicPr>
          <p:cNvPr id="8" name="Graphic 7" descr="Books on shelf">
            <a:extLst>
              <a:ext uri="{FF2B5EF4-FFF2-40B4-BE49-F238E27FC236}">
                <a16:creationId xmlns:a16="http://schemas.microsoft.com/office/drawing/2014/main" id="{9F824D27-E666-4F2E-9E41-80CE130DFBF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606938" y="2096960"/>
            <a:ext cx="3061063" cy="3061063"/>
          </a:xfrm>
          <a:prstGeom prst="rect">
            <a:avLst/>
          </a:prstGeom>
        </p:spPr>
      </p:pic>
    </p:spTree>
    <p:extLst>
      <p:ext uri="{BB962C8B-B14F-4D97-AF65-F5344CB8AC3E}">
        <p14:creationId xmlns:p14="http://schemas.microsoft.com/office/powerpoint/2010/main" val="301657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Scientific Knowledge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3F145E49-9A08-48C8-8B29-16C57E55F0AD}"/>
              </a:ext>
            </a:extLst>
          </p:cNvPr>
          <p:cNvSpPr txBox="1"/>
          <p:nvPr/>
        </p:nvSpPr>
        <p:spPr>
          <a:xfrm>
            <a:off x="1881188" y="1641756"/>
            <a:ext cx="8429625" cy="3785652"/>
          </a:xfrm>
          <a:prstGeom prst="rect">
            <a:avLst/>
          </a:prstGeom>
          <a:noFill/>
        </p:spPr>
        <p:txBody>
          <a:bodyPr wrap="square" rtlCol="0">
            <a:spAutoFit/>
          </a:bodyPr>
          <a:lstStyle/>
          <a:p>
            <a:r>
              <a:rPr lang="en-US" sz="2400" dirty="0"/>
              <a:t>The trademark of scientific research is that there is </a:t>
            </a:r>
            <a:r>
              <a:rPr lang="en-US" sz="2400" dirty="0">
                <a:highlight>
                  <a:srgbClr val="C0C0C0"/>
                </a:highlight>
              </a:rPr>
              <a:t>evidence</a:t>
            </a:r>
            <a:r>
              <a:rPr lang="en-US" sz="2400" dirty="0"/>
              <a:t> to support a claim.</a:t>
            </a:r>
          </a:p>
          <a:p>
            <a:endParaRPr lang="en-US" dirty="0"/>
          </a:p>
          <a:p>
            <a:endParaRPr lang="en-US" dirty="0"/>
          </a:p>
          <a:p>
            <a:endParaRPr lang="en-US" dirty="0"/>
          </a:p>
          <a:p>
            <a:endParaRPr lang="en-US" dirty="0"/>
          </a:p>
          <a:p>
            <a:r>
              <a:rPr lang="en-US" sz="2400" dirty="0"/>
              <a:t>Scientific knowledge is empirical:</a:t>
            </a:r>
          </a:p>
          <a:p>
            <a:endParaRPr lang="en-US" sz="2400" dirty="0"/>
          </a:p>
          <a:p>
            <a:pPr marL="742950" lvl="1" indent="-285750">
              <a:buFont typeface="Arial" panose="020B0604020202020204" pitchFamily="34" charset="0"/>
              <a:buChar char="•"/>
            </a:pPr>
            <a:r>
              <a:rPr lang="en-US" sz="2400" dirty="0"/>
              <a:t>It is rooted in objective, tangible evidence.</a:t>
            </a:r>
          </a:p>
          <a:p>
            <a:pPr marL="742950" lvl="1" indent="-285750">
              <a:buFont typeface="Arial" panose="020B0604020202020204" pitchFamily="34" charset="0"/>
              <a:buChar char="•"/>
            </a:pPr>
            <a:r>
              <a:rPr lang="en-US" sz="2400" dirty="0"/>
              <a:t>It can be observed time and time again, regardless of the observer.</a:t>
            </a:r>
          </a:p>
        </p:txBody>
      </p:sp>
    </p:spTree>
    <p:extLst>
      <p:ext uri="{BB962C8B-B14F-4D97-AF65-F5344CB8AC3E}">
        <p14:creationId xmlns:p14="http://schemas.microsoft.com/office/powerpoint/2010/main" val="3758483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Scientific Knowledge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8" name="Graphic 7" descr="Confused face with no fill">
            <a:extLst>
              <a:ext uri="{FF2B5EF4-FFF2-40B4-BE49-F238E27FC236}">
                <a16:creationId xmlns:a16="http://schemas.microsoft.com/office/drawing/2014/main" id="{983956E9-9D29-4DF3-BB3E-4BA7DF67E6A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94463" y="1667999"/>
            <a:ext cx="5003074" cy="5003074"/>
          </a:xfrm>
          <a:prstGeom prst="rect">
            <a:avLst/>
          </a:prstGeom>
        </p:spPr>
      </p:pic>
    </p:spTree>
    <p:extLst>
      <p:ext uri="{BB962C8B-B14F-4D97-AF65-F5344CB8AC3E}">
        <p14:creationId xmlns:p14="http://schemas.microsoft.com/office/powerpoint/2010/main" val="1196665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Questioning Claims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3F145E49-9A08-48C8-8B29-16C57E55F0AD}"/>
              </a:ext>
            </a:extLst>
          </p:cNvPr>
          <p:cNvSpPr txBox="1"/>
          <p:nvPr/>
        </p:nvSpPr>
        <p:spPr>
          <a:xfrm>
            <a:off x="1881188" y="2590991"/>
            <a:ext cx="8429625" cy="2677656"/>
          </a:xfrm>
          <a:prstGeom prst="rect">
            <a:avLst/>
          </a:prstGeom>
          <a:noFill/>
        </p:spPr>
        <p:txBody>
          <a:bodyPr wrap="square" rtlCol="0">
            <a:spAutoFit/>
          </a:bodyPr>
          <a:lstStyle/>
          <a:p>
            <a:pPr marL="342900" indent="-342900">
              <a:buFont typeface="+mj-lt"/>
              <a:buAutoNum type="arabicPeriod"/>
            </a:pPr>
            <a:r>
              <a:rPr lang="en-US" sz="2400" dirty="0"/>
              <a:t>What is the expertise of the person(s) making the claim?</a:t>
            </a:r>
          </a:p>
          <a:p>
            <a:pPr marL="342900" indent="-342900">
              <a:buFont typeface="+mj-lt"/>
              <a:buAutoNum type="arabicPeriod"/>
            </a:pPr>
            <a:endParaRPr lang="en-US" sz="2400" dirty="0"/>
          </a:p>
          <a:p>
            <a:pPr marL="342900" indent="-342900">
              <a:buFont typeface="+mj-lt"/>
              <a:buAutoNum type="arabicPeriod"/>
            </a:pPr>
            <a:r>
              <a:rPr lang="en-US" sz="2400" dirty="0"/>
              <a:t>What might he/she/they gain if the claim is valid?</a:t>
            </a:r>
          </a:p>
          <a:p>
            <a:pPr marL="342900" indent="-342900">
              <a:buFont typeface="+mj-lt"/>
              <a:buAutoNum type="arabicPeriod"/>
            </a:pPr>
            <a:endParaRPr lang="en-US" sz="2400" dirty="0"/>
          </a:p>
          <a:p>
            <a:pPr marL="342900" indent="-342900">
              <a:buFont typeface="+mj-lt"/>
              <a:buAutoNum type="arabicPeriod"/>
            </a:pPr>
            <a:r>
              <a:rPr lang="en-US" sz="2400" dirty="0"/>
              <a:t>Does the claim seem justified given the evidence?</a:t>
            </a:r>
          </a:p>
          <a:p>
            <a:pPr marL="342900" indent="-342900">
              <a:buFont typeface="+mj-lt"/>
              <a:buAutoNum type="arabicPeriod"/>
            </a:pPr>
            <a:endParaRPr lang="en-US" sz="2400" dirty="0"/>
          </a:p>
          <a:p>
            <a:pPr marL="342900" indent="-342900">
              <a:buFont typeface="+mj-lt"/>
              <a:buAutoNum type="arabicPeriod"/>
            </a:pPr>
            <a:r>
              <a:rPr lang="en-US" sz="2400" dirty="0"/>
              <a:t>What do other researchers think of the claim?</a:t>
            </a:r>
          </a:p>
        </p:txBody>
      </p:sp>
      <p:pic>
        <p:nvPicPr>
          <p:cNvPr id="11" name="Graphic 10" descr="Lightbulb and gear">
            <a:extLst>
              <a:ext uri="{FF2B5EF4-FFF2-40B4-BE49-F238E27FC236}">
                <a16:creationId xmlns:a16="http://schemas.microsoft.com/office/drawing/2014/main" id="{A243A96D-5FED-4F2A-A923-D0DDAA803DA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740148" y="1417672"/>
            <a:ext cx="1855706" cy="1855706"/>
          </a:xfrm>
          <a:prstGeom prst="rect">
            <a:avLst/>
          </a:prstGeom>
        </p:spPr>
      </p:pic>
    </p:spTree>
    <p:extLst>
      <p:ext uri="{BB962C8B-B14F-4D97-AF65-F5344CB8AC3E}">
        <p14:creationId xmlns:p14="http://schemas.microsoft.com/office/powerpoint/2010/main" val="580025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Advertising and Online Information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3F145E49-9A08-48C8-8B29-16C57E55F0AD}"/>
              </a:ext>
            </a:extLst>
          </p:cNvPr>
          <p:cNvSpPr txBox="1"/>
          <p:nvPr/>
        </p:nvSpPr>
        <p:spPr>
          <a:xfrm>
            <a:off x="1881188" y="1641756"/>
            <a:ext cx="8429625" cy="2585323"/>
          </a:xfrm>
          <a:prstGeom prst="rect">
            <a:avLst/>
          </a:prstGeom>
          <a:noFill/>
        </p:spPr>
        <p:txBody>
          <a:bodyPr wrap="square" rtlCol="0">
            <a:spAutoFit/>
          </a:bodyPr>
          <a:lstStyle/>
          <a:p>
            <a:r>
              <a:rPr lang="en-US" sz="2400" dirty="0"/>
              <a:t>…based on scientific evidence!</a:t>
            </a:r>
          </a:p>
          <a:p>
            <a:endParaRPr lang="en-US" sz="2400" dirty="0"/>
          </a:p>
          <a:p>
            <a:endParaRPr lang="en-US" sz="2400" dirty="0"/>
          </a:p>
          <a:p>
            <a:endParaRPr lang="en-US" sz="2400" dirty="0"/>
          </a:p>
          <a:p>
            <a:pPr marL="742950" lvl="1" indent="-285750">
              <a:buFont typeface="Arial" panose="020B0604020202020204" pitchFamily="34" charset="0"/>
              <a:buChar char="•"/>
            </a:pPr>
            <a:r>
              <a:rPr lang="en-US" sz="2400" dirty="0"/>
              <a:t>False</a:t>
            </a:r>
          </a:p>
          <a:p>
            <a:pPr marL="742950" lvl="1" indent="-285750">
              <a:buFont typeface="Arial" panose="020B0604020202020204" pitchFamily="34" charset="0"/>
              <a:buChar char="•"/>
            </a:pPr>
            <a:r>
              <a:rPr lang="en-US" sz="2400" dirty="0"/>
              <a:t>Old Research</a:t>
            </a:r>
          </a:p>
          <a:p>
            <a:endParaRPr lang="en-US" dirty="0"/>
          </a:p>
        </p:txBody>
      </p:sp>
      <p:pic>
        <p:nvPicPr>
          <p:cNvPr id="8" name="Graphic 7" descr="Internet">
            <a:extLst>
              <a:ext uri="{FF2B5EF4-FFF2-40B4-BE49-F238E27FC236}">
                <a16:creationId xmlns:a16="http://schemas.microsoft.com/office/drawing/2014/main" id="{1C1B4D15-D4CA-456E-919F-CCE1CDC3D11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43852" y="1285603"/>
            <a:ext cx="3666960" cy="3666960"/>
          </a:xfrm>
          <a:prstGeom prst="rect">
            <a:avLst/>
          </a:prstGeom>
        </p:spPr>
      </p:pic>
    </p:spTree>
    <p:extLst>
      <p:ext uri="{BB962C8B-B14F-4D97-AF65-F5344CB8AC3E}">
        <p14:creationId xmlns:p14="http://schemas.microsoft.com/office/powerpoint/2010/main" val="2378293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Examples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3F145E49-9A08-48C8-8B29-16C57E55F0AD}"/>
              </a:ext>
            </a:extLst>
          </p:cNvPr>
          <p:cNvSpPr txBox="1"/>
          <p:nvPr/>
        </p:nvSpPr>
        <p:spPr>
          <a:xfrm>
            <a:off x="2162389" y="5080240"/>
            <a:ext cx="8429625" cy="461665"/>
          </a:xfrm>
          <a:prstGeom prst="rect">
            <a:avLst/>
          </a:prstGeom>
          <a:noFill/>
        </p:spPr>
        <p:txBody>
          <a:bodyPr wrap="square" rtlCol="0">
            <a:spAutoFit/>
          </a:bodyPr>
          <a:lstStyle/>
          <a:p>
            <a:r>
              <a:rPr lang="en-US" sz="2400" dirty="0">
                <a:highlight>
                  <a:srgbClr val="FFFF00"/>
                </a:highlight>
              </a:rPr>
              <a:t>How do you let this research affect your decision-making?</a:t>
            </a:r>
          </a:p>
        </p:txBody>
      </p:sp>
      <p:pic>
        <p:nvPicPr>
          <p:cNvPr id="8" name="Picture 7" descr="A close up of a logo&#10;&#10;Description automatically generated">
            <a:extLst>
              <a:ext uri="{FF2B5EF4-FFF2-40B4-BE49-F238E27FC236}">
                <a16:creationId xmlns:a16="http://schemas.microsoft.com/office/drawing/2014/main" id="{8077AC3D-C356-4FD0-966C-CB69159A7AC2}"/>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3421380" y="1244092"/>
            <a:ext cx="5715000" cy="3695700"/>
          </a:xfrm>
          <a:prstGeom prst="rect">
            <a:avLst/>
          </a:prstGeom>
        </p:spPr>
      </p:pic>
      <p:sp>
        <p:nvSpPr>
          <p:cNvPr id="10" name="TextBox 9">
            <a:extLst>
              <a:ext uri="{FF2B5EF4-FFF2-40B4-BE49-F238E27FC236}">
                <a16:creationId xmlns:a16="http://schemas.microsoft.com/office/drawing/2014/main" id="{057C3D11-69AE-4BCA-8672-E11260AA6BFC}"/>
              </a:ext>
            </a:extLst>
          </p:cNvPr>
          <p:cNvSpPr txBox="1"/>
          <p:nvPr/>
        </p:nvSpPr>
        <p:spPr>
          <a:xfrm>
            <a:off x="3519702" y="3966398"/>
            <a:ext cx="5715000" cy="230832"/>
          </a:xfrm>
          <a:prstGeom prst="rect">
            <a:avLst/>
          </a:prstGeom>
          <a:noFill/>
        </p:spPr>
        <p:txBody>
          <a:bodyPr wrap="square" rtlCol="0">
            <a:spAutoFit/>
          </a:bodyPr>
          <a:lstStyle/>
          <a:p>
            <a:r>
              <a:rPr lang="en-US" sz="900" dirty="0">
                <a:hlinkClick r:id="rId4" tooltip="http://ashameduscitizen.com/category/health-care/"/>
              </a:rPr>
              <a:t>This Photo</a:t>
            </a:r>
            <a:r>
              <a:rPr lang="en-US" sz="900" dirty="0"/>
              <a:t> by Unknown Author is licensed under </a:t>
            </a:r>
            <a:r>
              <a:rPr lang="en-US" sz="900" dirty="0">
                <a:hlinkClick r:id="rId5" tooltip="https://creativecommons.org/licenses/by/3.0/"/>
              </a:rPr>
              <a:t>CC BY</a:t>
            </a:r>
            <a:endParaRPr lang="en-US" sz="900" dirty="0"/>
          </a:p>
        </p:txBody>
      </p:sp>
    </p:spTree>
    <p:extLst>
      <p:ext uri="{BB962C8B-B14F-4D97-AF65-F5344CB8AC3E}">
        <p14:creationId xmlns:p14="http://schemas.microsoft.com/office/powerpoint/2010/main" val="21339648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TotalTime>
  <Words>1402</Words>
  <Application>Microsoft Office PowerPoint</Application>
  <PresentationFormat>Widescreen</PresentationFormat>
  <Paragraphs>188</Paragraphs>
  <Slides>21</Slides>
  <Notes>20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21</vt:i4>
      </vt:variant>
    </vt:vector>
  </HeadingPairs>
  <TitlesOfParts>
    <vt:vector size="2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16</cp:revision>
  <dcterms:created xsi:type="dcterms:W3CDTF">2017-06-16T13:06:21Z</dcterms:created>
  <dcterms:modified xsi:type="dcterms:W3CDTF">2019-05-09T16:54:08Z</dcterms:modified>
</cp:coreProperties>
</file>