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4"/>
  </p:notesMasterIdLst>
  <p:sldIdLst>
    <p:sldId id="256" r:id="rId3"/>
    <p:sldId id="257" r:id="rId4"/>
    <p:sldId id="279" r:id="rId5"/>
    <p:sldId id="280" r:id="rId6"/>
    <p:sldId id="281" r:id="rId7"/>
    <p:sldId id="297" r:id="rId8"/>
    <p:sldId id="283" r:id="rId9"/>
    <p:sldId id="284" r:id="rId10"/>
    <p:sldId id="285" r:id="rId11"/>
    <p:sldId id="286" r:id="rId12"/>
    <p:sldId id="287" r:id="rId13"/>
    <p:sldId id="288" r:id="rId14"/>
    <p:sldId id="289" r:id="rId15"/>
    <p:sldId id="290" r:id="rId16"/>
    <p:sldId id="291" r:id="rId17"/>
    <p:sldId id="292" r:id="rId18"/>
    <p:sldId id="293" r:id="rId19"/>
    <p:sldId id="294" r:id="rId20"/>
    <p:sldId id="295" r:id="rId21"/>
    <p:sldId id="296" r:id="rId22"/>
    <p:sldId id="278"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853" autoAdjust="0"/>
  </p:normalViewPr>
  <p:slideViewPr>
    <p:cSldViewPr snapToGrid="0">
      <p:cViewPr varScale="1">
        <p:scale>
          <a:sx n="50" d="100"/>
          <a:sy n="50" d="100"/>
        </p:scale>
        <p:origin x="1284" y="3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You may wonder how psychologists conduct research?  There are actually many research methods available to psychologists in their efforts to understand, describe, and explain behavior.  Each research method has unique strengths and weaknesses, and each method is only appropriate for certain types of research questions.  Let’s examine the different, non-experimental, methods available to researchers.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type of research method involves surveys. Surveys are lists of questions that can be answered in writing, electronically, or verbally.  You have likely participated in many surveys, everything from rating your experiences as a customer to completing a questionnaire about your attitudes towards social media.</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10</a:t>
            </a:fld>
            <a:endParaRPr lang="en-US" dirty="0"/>
          </a:p>
        </p:txBody>
      </p:sp>
    </p:spTree>
    <p:extLst>
      <p:ext uri="{BB962C8B-B14F-4D97-AF65-F5344CB8AC3E}">
        <p14:creationId xmlns:p14="http://schemas.microsoft.com/office/powerpoint/2010/main" val="7347981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benefits of surveys are the fact that researchers can gather a lot of information in a short amount of time. Surveys also allow researchers to gather data from larger samples as compared to other research methods. If our sample is sufficiently large and diverse, we can assume the data can be generalized to the larger population with some degree of accuracy.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11</a:t>
            </a:fld>
            <a:endParaRPr lang="en-US" dirty="0"/>
          </a:p>
        </p:txBody>
      </p:sp>
    </p:spTree>
    <p:extLst>
      <p:ext uri="{BB962C8B-B14F-4D97-AF65-F5344CB8AC3E}">
        <p14:creationId xmlns:p14="http://schemas.microsoft.com/office/powerpoint/2010/main" val="395265186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However, whenever you survey individuals, there are also drawbacks.  For one, you do not get the same level of depth of information that you might from a case study.  In addition, people often do not offer accurate data when they self-report.  They may lie or misremember.  Lies are more likely if you are studying a sensitive topic like alcohol or drug use or sexual behaviors.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12</a:t>
            </a:fld>
            <a:endParaRPr lang="en-US" dirty="0"/>
          </a:p>
        </p:txBody>
      </p:sp>
    </p:spTree>
    <p:extLst>
      <p:ext uri="{BB962C8B-B14F-4D97-AF65-F5344CB8AC3E}">
        <p14:creationId xmlns:p14="http://schemas.microsoft.com/office/powerpoint/2010/main" val="102355477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archival research, researchers use existing records to access large amounts of data without interacting with participants. For example, a researcher may access the academic records of all individuals who enrolled in college within the past ten years and calculate how long it took them to complete their degrees.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13</a:t>
            </a:fld>
            <a:endParaRPr lang="en-US" dirty="0"/>
          </a:p>
        </p:txBody>
      </p:sp>
    </p:spTree>
    <p:extLst>
      <p:ext uri="{BB962C8B-B14F-4D97-AF65-F5344CB8AC3E}">
        <p14:creationId xmlns:p14="http://schemas.microsoft.com/office/powerpoint/2010/main" val="35710795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benefit of archival research is saving time and money because you do not need to interact with participants.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14</a:t>
            </a:fld>
            <a:endParaRPr lang="en-US" dirty="0"/>
          </a:p>
        </p:txBody>
      </p:sp>
    </p:spTree>
    <p:extLst>
      <p:ext uri="{BB962C8B-B14F-4D97-AF65-F5344CB8AC3E}">
        <p14:creationId xmlns:p14="http://schemas.microsoft.com/office/powerpoint/2010/main" val="25921001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However, a drawback is that researchers have no control over what information was originally collected.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15</a:t>
            </a:fld>
            <a:endParaRPr lang="en-US" dirty="0"/>
          </a:p>
        </p:txBody>
      </p:sp>
    </p:spTree>
    <p:extLst>
      <p:ext uri="{BB962C8B-B14F-4D97-AF65-F5344CB8AC3E}">
        <p14:creationId xmlns:p14="http://schemas.microsoft.com/office/powerpoint/2010/main" val="5412920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we want to know how individuals change over time.  To answer this question, researchers will conduct a longitudinal study where the same group of people are tested repeatedly over time. For example, we may survey a group of individuals about their dietary habits at age 20, then again at age 30, and finally at age 40.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16</a:t>
            </a:fld>
            <a:endParaRPr lang="en-US" dirty="0"/>
          </a:p>
        </p:txBody>
      </p:sp>
    </p:spTree>
    <p:extLst>
      <p:ext uri="{BB962C8B-B14F-4D97-AF65-F5344CB8AC3E}">
        <p14:creationId xmlns:p14="http://schemas.microsoft.com/office/powerpoint/2010/main" val="26349282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benefit is that each person serves as his or her own control.  You can really see how someone changes across the course of time.</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17</a:t>
            </a:fld>
            <a:endParaRPr lang="en-US" dirty="0"/>
          </a:p>
        </p:txBody>
      </p:sp>
    </p:spTree>
    <p:extLst>
      <p:ext uri="{BB962C8B-B14F-4D97-AF65-F5344CB8AC3E}">
        <p14:creationId xmlns:p14="http://schemas.microsoft.com/office/powerpoint/2010/main" val="3673362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 the other hand, imagine conducting a 20 year study! It would take substantial time and money to complete.  In addition, you are likely to lose participants over time as they move away or lose interest.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18</a:t>
            </a:fld>
            <a:endParaRPr lang="en-US" dirty="0"/>
          </a:p>
        </p:txBody>
      </p:sp>
    </p:spTree>
    <p:extLst>
      <p:ext uri="{BB962C8B-B14F-4D97-AF65-F5344CB8AC3E}">
        <p14:creationId xmlns:p14="http://schemas.microsoft.com/office/powerpoint/2010/main" val="915170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Losing individuals over time is called attrition, and it can severely limit a longitudinal study. To compensate, some researchers conduct cross-sectional research in which they gather data from differently aged people at the same time. Using the dietary habits example, the researcher would study a group of 20 year, old’s and compare them with a group of 30 years old's and a group of 40 year old's. </a:t>
            </a:r>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19</a:t>
            </a:fld>
            <a:endParaRPr lang="en-US" dirty="0"/>
          </a:p>
        </p:txBody>
      </p:sp>
    </p:spTree>
    <p:extLst>
      <p:ext uri="{BB962C8B-B14F-4D97-AF65-F5344CB8AC3E}">
        <p14:creationId xmlns:p14="http://schemas.microsoft.com/office/powerpoint/2010/main" val="2700620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first type of research method involves clinical or case studies in which researchers focus on one person or just a few individuals.  Some examples of case studies may include studying serial killers or people with rare or unique medical conditions.</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329282753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Cross sectional research requires less of a time investment but can be affected by cohort effects which refers to differences between generations that are based on societal or cultural experiences. Taken together, researchers have a variety of tools at their disposal to investigate behavior.</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76917F3B-4B1B-458C-AB13-495AB128F40F}" type="slidenum">
              <a:rPr lang="en-US" smtClean="0"/>
              <a:t>20</a:t>
            </a:fld>
            <a:endParaRPr lang="en-US" dirty="0"/>
          </a:p>
        </p:txBody>
      </p:sp>
    </p:spTree>
    <p:extLst>
      <p:ext uri="{BB962C8B-B14F-4D97-AF65-F5344CB8AC3E}">
        <p14:creationId xmlns:p14="http://schemas.microsoft.com/office/powerpoint/2010/main" val="228230453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21</a:t>
            </a:fld>
            <a:endParaRPr lang="en-US" dirty="0"/>
          </a:p>
        </p:txBody>
      </p:sp>
    </p:spTree>
    <p:extLst>
      <p:ext uri="{BB962C8B-B14F-4D97-AF65-F5344CB8AC3E}">
        <p14:creationId xmlns:p14="http://schemas.microsoft.com/office/powerpoint/2010/main" val="1622806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Why would researchers only focus on such a small group of people?  It turns out that they can gain a tremendous amount of insight into these cases, allowing the researcher to have a deep understanding of these individuals and the phenomenon being studied.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2072914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several drawbacks to this type of research, however. If the goal of research is to explain all behavior, focusing on a small group of people makes it difficult to generalize results to everyone. Generalizing refers to the ability to apply findings of a research project to a larger segment of society.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15645996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Another type of research method is naturalistic observation in which behavior is observed in its natural setting.  Some examples of naturalistic observation include observing children on the playground to determine who they play with, observing consumer behaviors, and observing how animals behave in the wild. </a:t>
            </a:r>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4264169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potential problem of this type of research is that individuals tend to change their behavior when they are watched.  For example, people are more likely to wash their hands in a public restroom when another individual is present. To ensure people behave as they would naturally, it is critical that the observer be as unobtrusive and as inconspicuous as possible. </a:t>
            </a:r>
            <a:r>
              <a:rPr lang="en-US" dirty="0">
                <a:effectLst/>
              </a:rPr>
              <a:t> </a:t>
            </a:r>
            <a:r>
              <a:rPr lang="en-US" sz="1200" kern="1200" dirty="0">
                <a:solidFill>
                  <a:schemeClr val="tx1"/>
                </a:solidFill>
                <a:effectLst/>
                <a:latin typeface="+mn-lt"/>
                <a:ea typeface="+mn-ea"/>
                <a:cs typeface="+mn-cs"/>
              </a:rPr>
              <a:t> Can you break into two slides?</a:t>
            </a:r>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19710194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great benefit of naturalistic observation is the validity, or accuracy, of information collected in a natural setting. These studies have a high degree of ecological validity, or realism.  Therefore, our ability to generalize the findings is enhanced.</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318539476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major downside of naturalistic observation is that these experiments can be difficult to set up and control.  As a researcher, you have no control of when (or if) you have behavior to observe. In addition, these types of studies often require significant investments of time, money, and a good dose of luck.</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8</a:t>
            </a:fld>
            <a:endParaRPr lang="en-US" dirty="0"/>
          </a:p>
        </p:txBody>
      </p:sp>
    </p:spTree>
    <p:extLst>
      <p:ext uri="{BB962C8B-B14F-4D97-AF65-F5344CB8AC3E}">
        <p14:creationId xmlns:p14="http://schemas.microsoft.com/office/powerpoint/2010/main" val="38364214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Another potential problem with naturalistic observation is observer bias in which researchers may unconsciously skew their observations to fit their research expectations. To prevent </a:t>
            </a:r>
            <a:r>
              <a:rPr lang="en-US" sz="1200" kern="1200">
                <a:solidFill>
                  <a:schemeClr val="tx1"/>
                </a:solidFill>
                <a:effectLst/>
                <a:latin typeface="+mn-lt"/>
                <a:ea typeface="+mn-ea"/>
                <a:cs typeface="+mn-cs"/>
              </a:rPr>
              <a:t>this from </a:t>
            </a:r>
            <a:r>
              <a:rPr lang="en-US" sz="1200" kern="1200" dirty="0">
                <a:solidFill>
                  <a:schemeClr val="tx1"/>
                </a:solidFill>
                <a:effectLst/>
                <a:latin typeface="+mn-lt"/>
                <a:ea typeface="+mn-ea"/>
                <a:cs typeface="+mn-cs"/>
              </a:rPr>
              <a:t>occurring, researchers should have clear criteria established for the types of behaviors recorded and how those behaviors should be classified. In addition, researchers often compare observations by multiple observers to measure the consistency of their observations, a measure known as interrater reliability.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9</a:t>
            </a:fld>
            <a:endParaRPr lang="en-US" dirty="0"/>
          </a:p>
        </p:txBody>
      </p:sp>
    </p:spTree>
    <p:extLst>
      <p:ext uri="{BB962C8B-B14F-4D97-AF65-F5344CB8AC3E}">
        <p14:creationId xmlns:p14="http://schemas.microsoft.com/office/powerpoint/2010/main" val="2768351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5/9/2019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9.png"/><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image" Target="../media/image62.svg"/><Relationship Id="rId5" Type="http://schemas.openxmlformats.org/officeDocument/2006/relationships/image" Target="../media/image61.png"/><Relationship Id="rId4" Type="http://schemas.openxmlformats.org/officeDocument/2006/relationships/image" Target="../media/image60.svg"/></Relationships>
</file>

<file path=ppt/slides/_rels/slide11.xml.rels><?xml version="1.0" encoding="UTF-8" standalone="yes"?>
<Relationships xmlns="http://schemas.openxmlformats.org/package/2006/relationships"><Relationship Id="rId8" Type="http://schemas.openxmlformats.org/officeDocument/2006/relationships/image" Target="../media/image68.svg"/><Relationship Id="rId3" Type="http://schemas.openxmlformats.org/officeDocument/2006/relationships/image" Target="../media/image63.png"/><Relationship Id="rId7" Type="http://schemas.openxmlformats.org/officeDocument/2006/relationships/image" Target="../media/image67.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66.svg"/><Relationship Id="rId5" Type="http://schemas.openxmlformats.org/officeDocument/2006/relationships/image" Target="../media/image65.png"/><Relationship Id="rId10" Type="http://schemas.openxmlformats.org/officeDocument/2006/relationships/image" Target="../media/image70.svg"/><Relationship Id="rId4" Type="http://schemas.openxmlformats.org/officeDocument/2006/relationships/image" Target="../media/image64.svg"/><Relationship Id="rId9" Type="http://schemas.openxmlformats.org/officeDocument/2006/relationships/image" Target="../media/image69.png"/></Relationships>
</file>

<file path=ppt/slides/_rels/slide12.xml.rels><?xml version="1.0" encoding="UTF-8" standalone="yes"?>
<Relationships xmlns="http://schemas.openxmlformats.org/package/2006/relationships"><Relationship Id="rId8" Type="http://schemas.openxmlformats.org/officeDocument/2006/relationships/image" Target="../media/image76.svg"/><Relationship Id="rId3" Type="http://schemas.openxmlformats.org/officeDocument/2006/relationships/image" Target="../media/image71.png"/><Relationship Id="rId7" Type="http://schemas.openxmlformats.org/officeDocument/2006/relationships/image" Target="../media/image75.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74.svg"/><Relationship Id="rId5" Type="http://schemas.openxmlformats.org/officeDocument/2006/relationships/image" Target="../media/image73.png"/><Relationship Id="rId4" Type="http://schemas.openxmlformats.org/officeDocument/2006/relationships/image" Target="../media/image72.svg"/></Relationships>
</file>

<file path=ppt/slides/_rels/slide13.xml.rels><?xml version="1.0" encoding="UTF-8" standalone="yes"?>
<Relationships xmlns="http://schemas.openxmlformats.org/package/2006/relationships"><Relationship Id="rId3" Type="http://schemas.openxmlformats.org/officeDocument/2006/relationships/image" Target="../media/image77.png"/><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image" Target="../media/image80.svg"/><Relationship Id="rId5" Type="http://schemas.openxmlformats.org/officeDocument/2006/relationships/image" Target="../media/image79.png"/><Relationship Id="rId4" Type="http://schemas.openxmlformats.org/officeDocument/2006/relationships/image" Target="../media/image78.svg"/></Relationships>
</file>

<file path=ppt/slides/_rels/slide14.xml.rels><?xml version="1.0" encoding="UTF-8" standalone="yes"?>
<Relationships xmlns="http://schemas.openxmlformats.org/package/2006/relationships"><Relationship Id="rId8" Type="http://schemas.openxmlformats.org/officeDocument/2006/relationships/image" Target="../media/image86.svg"/><Relationship Id="rId3" Type="http://schemas.openxmlformats.org/officeDocument/2006/relationships/image" Target="../media/image81.png"/><Relationship Id="rId7" Type="http://schemas.openxmlformats.org/officeDocument/2006/relationships/image" Target="../media/image85.png"/><Relationship Id="rId12" Type="http://schemas.openxmlformats.org/officeDocument/2006/relationships/image" Target="../media/image90.sv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84.svg"/><Relationship Id="rId11" Type="http://schemas.openxmlformats.org/officeDocument/2006/relationships/image" Target="../media/image89.png"/><Relationship Id="rId5" Type="http://schemas.openxmlformats.org/officeDocument/2006/relationships/image" Target="../media/image83.png"/><Relationship Id="rId10" Type="http://schemas.openxmlformats.org/officeDocument/2006/relationships/image" Target="../media/image88.svg"/><Relationship Id="rId4" Type="http://schemas.openxmlformats.org/officeDocument/2006/relationships/image" Target="../media/image82.svg"/><Relationship Id="rId9" Type="http://schemas.openxmlformats.org/officeDocument/2006/relationships/image" Target="../media/image87.png"/></Relationships>
</file>

<file path=ppt/slides/_rels/slide15.xml.rels><?xml version="1.0" encoding="UTF-8" standalone="yes"?>
<Relationships xmlns="http://schemas.openxmlformats.org/package/2006/relationships"><Relationship Id="rId3" Type="http://schemas.openxmlformats.org/officeDocument/2006/relationships/image" Target="../media/image91.png"/><Relationship Id="rId2" Type="http://schemas.openxmlformats.org/officeDocument/2006/relationships/notesSlide" Target="../notesSlides/notesSlide15.xml"/><Relationship Id="rId1" Type="http://schemas.openxmlformats.org/officeDocument/2006/relationships/slideLayout" Target="../slideLayouts/slideLayout1.xml"/><Relationship Id="rId4" Type="http://schemas.openxmlformats.org/officeDocument/2006/relationships/image" Target="../media/image92.svg"/></Relationships>
</file>

<file path=ppt/slides/_rels/slide16.xml.rels><?xml version="1.0" encoding="UTF-8" standalone="yes"?>
<Relationships xmlns="http://schemas.openxmlformats.org/package/2006/relationships"><Relationship Id="rId8" Type="http://schemas.openxmlformats.org/officeDocument/2006/relationships/image" Target="../media/image68.svg"/><Relationship Id="rId3" Type="http://schemas.openxmlformats.org/officeDocument/2006/relationships/image" Target="../media/image93.png"/><Relationship Id="rId7" Type="http://schemas.openxmlformats.org/officeDocument/2006/relationships/image" Target="../media/image67.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96.svg"/><Relationship Id="rId5" Type="http://schemas.openxmlformats.org/officeDocument/2006/relationships/image" Target="../media/image95.png"/><Relationship Id="rId4" Type="http://schemas.openxmlformats.org/officeDocument/2006/relationships/image" Target="../media/image94.svg"/></Relationships>
</file>

<file path=ppt/slides/_rels/slide17.xml.rels><?xml version="1.0" encoding="UTF-8" standalone="yes"?>
<Relationships xmlns="http://schemas.openxmlformats.org/package/2006/relationships"><Relationship Id="rId8" Type="http://schemas.openxmlformats.org/officeDocument/2006/relationships/image" Target="../media/image102.svg"/><Relationship Id="rId3" Type="http://schemas.openxmlformats.org/officeDocument/2006/relationships/image" Target="../media/image97.png"/><Relationship Id="rId7" Type="http://schemas.openxmlformats.org/officeDocument/2006/relationships/image" Target="../media/image10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100.svg"/><Relationship Id="rId5" Type="http://schemas.openxmlformats.org/officeDocument/2006/relationships/image" Target="../media/image99.png"/><Relationship Id="rId10" Type="http://schemas.openxmlformats.org/officeDocument/2006/relationships/image" Target="../media/image104.svg"/><Relationship Id="rId4" Type="http://schemas.openxmlformats.org/officeDocument/2006/relationships/image" Target="../media/image98.svg"/><Relationship Id="rId9" Type="http://schemas.openxmlformats.org/officeDocument/2006/relationships/image" Target="../media/image103.png"/></Relationships>
</file>

<file path=ppt/slides/_rels/slide18.xml.rels><?xml version="1.0" encoding="UTF-8" standalone="yes"?>
<Relationships xmlns="http://schemas.openxmlformats.org/package/2006/relationships"><Relationship Id="rId8" Type="http://schemas.openxmlformats.org/officeDocument/2006/relationships/image" Target="../media/image110.svg"/><Relationship Id="rId3" Type="http://schemas.openxmlformats.org/officeDocument/2006/relationships/image" Target="../media/image105.png"/><Relationship Id="rId7" Type="http://schemas.openxmlformats.org/officeDocument/2006/relationships/image" Target="../media/image109.png"/><Relationship Id="rId2" Type="http://schemas.openxmlformats.org/officeDocument/2006/relationships/notesSlide" Target="../notesSlides/notesSlide18.xml"/><Relationship Id="rId1" Type="http://schemas.openxmlformats.org/officeDocument/2006/relationships/slideLayout" Target="../slideLayouts/slideLayout1.xml"/><Relationship Id="rId6" Type="http://schemas.openxmlformats.org/officeDocument/2006/relationships/image" Target="../media/image108.svg"/><Relationship Id="rId5" Type="http://schemas.openxmlformats.org/officeDocument/2006/relationships/image" Target="../media/image107.png"/><Relationship Id="rId4" Type="http://schemas.openxmlformats.org/officeDocument/2006/relationships/image" Target="../media/image106.svg"/></Relationships>
</file>

<file path=ppt/slides/_rels/slide19.xml.rels><?xml version="1.0" encoding="UTF-8" standalone="yes"?>
<Relationships xmlns="http://schemas.openxmlformats.org/package/2006/relationships"><Relationship Id="rId8" Type="http://schemas.openxmlformats.org/officeDocument/2006/relationships/image" Target="../media/image116.svg"/><Relationship Id="rId3" Type="http://schemas.openxmlformats.org/officeDocument/2006/relationships/image" Target="../media/image111.png"/><Relationship Id="rId7" Type="http://schemas.openxmlformats.org/officeDocument/2006/relationships/image" Target="../media/image115.png"/><Relationship Id="rId2" Type="http://schemas.openxmlformats.org/officeDocument/2006/relationships/notesSlide" Target="../notesSlides/notesSlide19.xml"/><Relationship Id="rId1" Type="http://schemas.openxmlformats.org/officeDocument/2006/relationships/slideLayout" Target="../slideLayouts/slideLayout1.xml"/><Relationship Id="rId6" Type="http://schemas.openxmlformats.org/officeDocument/2006/relationships/image" Target="../media/image114.svg"/><Relationship Id="rId5" Type="http://schemas.openxmlformats.org/officeDocument/2006/relationships/image" Target="../media/image113.png"/><Relationship Id="rId10" Type="http://schemas.openxmlformats.org/officeDocument/2006/relationships/image" Target="../media/image118.svg"/><Relationship Id="rId4" Type="http://schemas.openxmlformats.org/officeDocument/2006/relationships/image" Target="../media/image112.svg"/><Relationship Id="rId9" Type="http://schemas.openxmlformats.org/officeDocument/2006/relationships/image" Target="../media/image117.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20.xml.rels><?xml version="1.0" encoding="UTF-8" standalone="yes"?>
<Relationships xmlns="http://schemas.openxmlformats.org/package/2006/relationships"><Relationship Id="rId3" Type="http://schemas.openxmlformats.org/officeDocument/2006/relationships/image" Target="../media/image105.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106.svg"/></Relationships>
</file>

<file path=ppt/slides/_rels/slide21.xml.rels><?xml version="1.0" encoding="UTF-8" standalone="yes"?>
<Relationships xmlns="http://schemas.openxmlformats.org/package/2006/relationships"><Relationship Id="rId3" Type="http://schemas.openxmlformats.org/officeDocument/2006/relationships/image" Target="../media/image119.png"/><Relationship Id="rId2" Type="http://schemas.openxmlformats.org/officeDocument/2006/relationships/notesSlide" Target="../notesSlides/notesSlide21.xml"/><Relationship Id="rId1" Type="http://schemas.openxmlformats.org/officeDocument/2006/relationships/slideLayout" Target="../slideLayouts/slideLayout12.xml"/><Relationship Id="rId6" Type="http://schemas.openxmlformats.org/officeDocument/2006/relationships/image" Target="../media/image122.png"/><Relationship Id="rId5" Type="http://schemas.openxmlformats.org/officeDocument/2006/relationships/image" Target="../media/image121.png"/><Relationship Id="rId4" Type="http://schemas.openxmlformats.org/officeDocument/2006/relationships/image" Target="../media/image120.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8" Type="http://schemas.openxmlformats.org/officeDocument/2006/relationships/image" Target="../media/image14.svg"/><Relationship Id="rId13" Type="http://schemas.openxmlformats.org/officeDocument/2006/relationships/image" Target="../media/image19.png"/><Relationship Id="rId18" Type="http://schemas.openxmlformats.org/officeDocument/2006/relationships/image" Target="../media/image24.svg"/><Relationship Id="rId3" Type="http://schemas.openxmlformats.org/officeDocument/2006/relationships/image" Target="../media/image9.png"/><Relationship Id="rId7" Type="http://schemas.openxmlformats.org/officeDocument/2006/relationships/image" Target="../media/image13.png"/><Relationship Id="rId12" Type="http://schemas.openxmlformats.org/officeDocument/2006/relationships/image" Target="../media/image18.svg"/><Relationship Id="rId17" Type="http://schemas.openxmlformats.org/officeDocument/2006/relationships/image" Target="../media/image23.png"/><Relationship Id="rId2" Type="http://schemas.openxmlformats.org/officeDocument/2006/relationships/notesSlide" Target="../notesSlides/notesSlide4.xml"/><Relationship Id="rId16" Type="http://schemas.openxmlformats.org/officeDocument/2006/relationships/image" Target="../media/image22.svg"/><Relationship Id="rId1" Type="http://schemas.openxmlformats.org/officeDocument/2006/relationships/slideLayout" Target="../slideLayouts/slideLayout1.xml"/><Relationship Id="rId6" Type="http://schemas.openxmlformats.org/officeDocument/2006/relationships/image" Target="../media/image12.svg"/><Relationship Id="rId11" Type="http://schemas.openxmlformats.org/officeDocument/2006/relationships/image" Target="../media/image17.png"/><Relationship Id="rId5" Type="http://schemas.openxmlformats.org/officeDocument/2006/relationships/image" Target="../media/image11.png"/><Relationship Id="rId15" Type="http://schemas.openxmlformats.org/officeDocument/2006/relationships/image" Target="../media/image2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 Id="rId14" Type="http://schemas.openxmlformats.org/officeDocument/2006/relationships/image" Target="../media/image20.svg"/></Relationships>
</file>

<file path=ppt/slides/_rels/slide5.xml.rels><?xml version="1.0" encoding="UTF-8" standalone="yes"?>
<Relationships xmlns="http://schemas.openxmlformats.org/package/2006/relationships"><Relationship Id="rId8" Type="http://schemas.openxmlformats.org/officeDocument/2006/relationships/image" Target="../media/image30.svg"/><Relationship Id="rId3" Type="http://schemas.openxmlformats.org/officeDocument/2006/relationships/image" Target="../media/image25.png"/><Relationship Id="rId7" Type="http://schemas.openxmlformats.org/officeDocument/2006/relationships/image" Target="../media/image29.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28.svg"/><Relationship Id="rId5" Type="http://schemas.openxmlformats.org/officeDocument/2006/relationships/image" Target="../media/image27.png"/><Relationship Id="rId10" Type="http://schemas.openxmlformats.org/officeDocument/2006/relationships/image" Target="../media/image32.svg"/><Relationship Id="rId4" Type="http://schemas.openxmlformats.org/officeDocument/2006/relationships/image" Target="../media/image26.svg"/><Relationship Id="rId9" Type="http://schemas.openxmlformats.org/officeDocument/2006/relationships/image" Target="../media/image31.png"/></Relationships>
</file>

<file path=ppt/slides/_rels/slide6.xml.rels><?xml version="1.0" encoding="UTF-8" standalone="yes"?>
<Relationships xmlns="http://schemas.openxmlformats.org/package/2006/relationships"><Relationship Id="rId8" Type="http://schemas.openxmlformats.org/officeDocument/2006/relationships/image" Target="../media/image38.svg"/><Relationship Id="rId3" Type="http://schemas.openxmlformats.org/officeDocument/2006/relationships/image" Target="../media/image33.png"/><Relationship Id="rId7" Type="http://schemas.openxmlformats.org/officeDocument/2006/relationships/image" Target="../media/image37.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6.svg"/><Relationship Id="rId5" Type="http://schemas.openxmlformats.org/officeDocument/2006/relationships/image" Target="../media/image35.png"/><Relationship Id="rId10" Type="http://schemas.openxmlformats.org/officeDocument/2006/relationships/image" Target="../media/image40.svg"/><Relationship Id="rId4" Type="http://schemas.openxmlformats.org/officeDocument/2006/relationships/image" Target="../media/image34.svg"/><Relationship Id="rId9" Type="http://schemas.openxmlformats.org/officeDocument/2006/relationships/image" Target="../media/image39.png"/></Relationships>
</file>

<file path=ppt/slides/_rels/slide7.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44.svg"/><Relationship Id="rId5" Type="http://schemas.openxmlformats.org/officeDocument/2006/relationships/image" Target="../media/image43.png"/><Relationship Id="rId4" Type="http://schemas.openxmlformats.org/officeDocument/2006/relationships/image" Target="../media/image42.svg"/></Relationships>
</file>

<file path=ppt/slides/_rels/slide8.xml.rels><?xml version="1.0" encoding="UTF-8" standalone="yes"?>
<Relationships xmlns="http://schemas.openxmlformats.org/package/2006/relationships"><Relationship Id="rId8" Type="http://schemas.openxmlformats.org/officeDocument/2006/relationships/image" Target="../media/image50.svg"/><Relationship Id="rId3" Type="http://schemas.openxmlformats.org/officeDocument/2006/relationships/image" Target="../media/image45.png"/><Relationship Id="rId7" Type="http://schemas.openxmlformats.org/officeDocument/2006/relationships/image" Target="../media/image49.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48.svg"/><Relationship Id="rId5" Type="http://schemas.openxmlformats.org/officeDocument/2006/relationships/image" Target="../media/image47.png"/><Relationship Id="rId10" Type="http://schemas.openxmlformats.org/officeDocument/2006/relationships/image" Target="../media/image52.svg"/><Relationship Id="rId4" Type="http://schemas.openxmlformats.org/officeDocument/2006/relationships/image" Target="../media/image46.svg"/><Relationship Id="rId9" Type="http://schemas.openxmlformats.org/officeDocument/2006/relationships/image" Target="../media/image51.png"/></Relationships>
</file>

<file path=ppt/slides/_rels/slide9.xml.rels><?xml version="1.0" encoding="UTF-8" standalone="yes"?>
<Relationships xmlns="http://schemas.openxmlformats.org/package/2006/relationships"><Relationship Id="rId8" Type="http://schemas.openxmlformats.org/officeDocument/2006/relationships/image" Target="../media/image58.svg"/><Relationship Id="rId3" Type="http://schemas.openxmlformats.org/officeDocument/2006/relationships/image" Target="../media/image53.png"/><Relationship Id="rId7" Type="http://schemas.openxmlformats.org/officeDocument/2006/relationships/image" Target="../media/image57.png"/><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image" Target="../media/image56.svg"/><Relationship Id="rId5" Type="http://schemas.openxmlformats.org/officeDocument/2006/relationships/image" Target="../media/image55.png"/><Relationship Id="rId4" Type="http://schemas.openxmlformats.org/officeDocument/2006/relationships/image" Target="../media/image5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526241"/>
            <a:ext cx="9144000"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Approaches to Research</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Surveys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Document">
            <a:extLst>
              <a:ext uri="{FF2B5EF4-FFF2-40B4-BE49-F238E27FC236}">
                <a16:creationId xmlns:a16="http://schemas.microsoft.com/office/drawing/2014/main" id="{DA7AB372-FFE0-4F12-95BE-D6A43C1BDB3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90978" y="2798137"/>
            <a:ext cx="2194374" cy="2194374"/>
          </a:xfrm>
          <a:prstGeom prst="rect">
            <a:avLst/>
          </a:prstGeom>
        </p:spPr>
      </p:pic>
      <p:pic>
        <p:nvPicPr>
          <p:cNvPr id="7" name="Graphic 6" descr="Laptop">
            <a:extLst>
              <a:ext uri="{FF2B5EF4-FFF2-40B4-BE49-F238E27FC236}">
                <a16:creationId xmlns:a16="http://schemas.microsoft.com/office/drawing/2014/main" id="{877999D5-1E18-4324-B64E-E639C85EC8C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98813" y="2848279"/>
            <a:ext cx="2194374" cy="2194374"/>
          </a:xfrm>
          <a:prstGeom prst="rect">
            <a:avLst/>
          </a:prstGeom>
        </p:spPr>
      </p:pic>
      <p:sp>
        <p:nvSpPr>
          <p:cNvPr id="8" name="Speech Bubble: Oval 7">
            <a:extLst>
              <a:ext uri="{FF2B5EF4-FFF2-40B4-BE49-F238E27FC236}">
                <a16:creationId xmlns:a16="http://schemas.microsoft.com/office/drawing/2014/main" id="{14466DD2-DA5B-4116-8951-F4A6E45A38D8}"/>
              </a:ext>
            </a:extLst>
          </p:cNvPr>
          <p:cNvSpPr/>
          <p:nvPr/>
        </p:nvSpPr>
        <p:spPr>
          <a:xfrm>
            <a:off x="8806648" y="3031726"/>
            <a:ext cx="2194374" cy="1727195"/>
          </a:xfrm>
          <a:prstGeom prst="wedgeEllipseCallout">
            <a:avLst>
              <a:gd name="adj1" fmla="val -46555"/>
              <a:gd name="adj2" fmla="val 53350"/>
            </a:avLst>
          </a:prstGeom>
          <a:solidFill>
            <a:schemeClr val="accent2">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2132349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ar graph with upward trend">
            <a:extLst>
              <a:ext uri="{FF2B5EF4-FFF2-40B4-BE49-F238E27FC236}">
                <a16:creationId xmlns:a16="http://schemas.microsoft.com/office/drawing/2014/main" id="{D4B267A8-CE98-4CD5-A692-FC65935938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6644" y="2597768"/>
            <a:ext cx="2929088" cy="2929088"/>
          </a:xfrm>
          <a:prstGeom prst="rect">
            <a:avLst/>
          </a:prstGeom>
        </p:spPr>
      </p:pic>
      <p:pic>
        <p:nvPicPr>
          <p:cNvPr id="7" name="Graphic 6" descr="Man">
            <a:extLst>
              <a:ext uri="{FF2B5EF4-FFF2-40B4-BE49-F238E27FC236}">
                <a16:creationId xmlns:a16="http://schemas.microsoft.com/office/drawing/2014/main" id="{BEBE3074-CBD6-4949-86A0-AFE53CE1F75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937390" y="3047559"/>
            <a:ext cx="914400" cy="914400"/>
          </a:xfrm>
          <a:prstGeom prst="rect">
            <a:avLst/>
          </a:prstGeom>
        </p:spPr>
      </p:pic>
      <p:pic>
        <p:nvPicPr>
          <p:cNvPr id="10" name="Graphic 9" descr="Man">
            <a:extLst>
              <a:ext uri="{FF2B5EF4-FFF2-40B4-BE49-F238E27FC236}">
                <a16:creationId xmlns:a16="http://schemas.microsoft.com/office/drawing/2014/main" id="{7A738345-F693-4828-9E21-82C15A72400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394590" y="3047118"/>
            <a:ext cx="914400" cy="914400"/>
          </a:xfrm>
          <a:prstGeom prst="rect">
            <a:avLst/>
          </a:prstGeom>
        </p:spPr>
      </p:pic>
      <p:pic>
        <p:nvPicPr>
          <p:cNvPr id="11" name="Graphic 10" descr="Man">
            <a:extLst>
              <a:ext uri="{FF2B5EF4-FFF2-40B4-BE49-F238E27FC236}">
                <a16:creationId xmlns:a16="http://schemas.microsoft.com/office/drawing/2014/main" id="{FE0EA791-0B0C-44B5-86BF-D8A3BC8ADE4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851790" y="3046677"/>
            <a:ext cx="914400" cy="914400"/>
          </a:xfrm>
          <a:prstGeom prst="rect">
            <a:avLst/>
          </a:prstGeom>
        </p:spPr>
      </p:pic>
      <p:pic>
        <p:nvPicPr>
          <p:cNvPr id="13" name="Graphic 12" descr="Man">
            <a:extLst>
              <a:ext uri="{FF2B5EF4-FFF2-40B4-BE49-F238E27FC236}">
                <a16:creationId xmlns:a16="http://schemas.microsoft.com/office/drawing/2014/main" id="{D9581BF1-3731-43E2-A334-2D3A917461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17124" y="4870051"/>
            <a:ext cx="914400" cy="914400"/>
          </a:xfrm>
          <a:prstGeom prst="rect">
            <a:avLst/>
          </a:prstGeom>
        </p:spPr>
      </p:pic>
      <p:pic>
        <p:nvPicPr>
          <p:cNvPr id="14" name="Graphic 13" descr="Man">
            <a:extLst>
              <a:ext uri="{FF2B5EF4-FFF2-40B4-BE49-F238E27FC236}">
                <a16:creationId xmlns:a16="http://schemas.microsoft.com/office/drawing/2014/main" id="{713575FE-1FFF-4BB5-8FA7-A83E71844E6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374324" y="4869610"/>
            <a:ext cx="914400" cy="914400"/>
          </a:xfrm>
          <a:prstGeom prst="rect">
            <a:avLst/>
          </a:prstGeom>
        </p:spPr>
      </p:pic>
      <p:pic>
        <p:nvPicPr>
          <p:cNvPr id="15" name="Graphic 14" descr="Man">
            <a:extLst>
              <a:ext uri="{FF2B5EF4-FFF2-40B4-BE49-F238E27FC236}">
                <a16:creationId xmlns:a16="http://schemas.microsoft.com/office/drawing/2014/main" id="{47C9C5EF-C4BB-4FCE-8534-2B8811098309}"/>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837640" y="4869169"/>
            <a:ext cx="914400" cy="914400"/>
          </a:xfrm>
          <a:prstGeom prst="rect">
            <a:avLst/>
          </a:prstGeom>
        </p:spPr>
      </p:pic>
      <p:pic>
        <p:nvPicPr>
          <p:cNvPr id="16" name="Graphic 15" descr="Man">
            <a:extLst>
              <a:ext uri="{FF2B5EF4-FFF2-40B4-BE49-F238E27FC236}">
                <a16:creationId xmlns:a16="http://schemas.microsoft.com/office/drawing/2014/main" id="{4ABA59B2-6E82-41AE-969C-7F5DA771D72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30775" y="5413527"/>
            <a:ext cx="914400" cy="914400"/>
          </a:xfrm>
          <a:prstGeom prst="rect">
            <a:avLst/>
          </a:prstGeom>
        </p:spPr>
      </p:pic>
      <p:pic>
        <p:nvPicPr>
          <p:cNvPr id="17" name="Graphic 16" descr="Man">
            <a:extLst>
              <a:ext uri="{FF2B5EF4-FFF2-40B4-BE49-F238E27FC236}">
                <a16:creationId xmlns:a16="http://schemas.microsoft.com/office/drawing/2014/main" id="{09049350-CBE2-424F-A221-6AA15E30174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587975" y="5413086"/>
            <a:ext cx="914400" cy="914400"/>
          </a:xfrm>
          <a:prstGeom prst="rect">
            <a:avLst/>
          </a:prstGeom>
        </p:spPr>
      </p:pic>
      <p:pic>
        <p:nvPicPr>
          <p:cNvPr id="18" name="Graphic 17" descr="Man">
            <a:extLst>
              <a:ext uri="{FF2B5EF4-FFF2-40B4-BE49-F238E27FC236}">
                <a16:creationId xmlns:a16="http://schemas.microsoft.com/office/drawing/2014/main" id="{5B1AB34A-4095-44C3-9841-67BE976A1FC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045175" y="5412645"/>
            <a:ext cx="914400" cy="914400"/>
          </a:xfrm>
          <a:prstGeom prst="rect">
            <a:avLst/>
          </a:prstGeom>
        </p:spPr>
      </p:pic>
      <p:pic>
        <p:nvPicPr>
          <p:cNvPr id="19" name="Graphic 18" descr="Man">
            <a:extLst>
              <a:ext uri="{FF2B5EF4-FFF2-40B4-BE49-F238E27FC236}">
                <a16:creationId xmlns:a16="http://schemas.microsoft.com/office/drawing/2014/main" id="{8FCB2FA9-E2DE-4142-8690-6A7D13F6487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505151" y="1886811"/>
            <a:ext cx="914400" cy="914400"/>
          </a:xfrm>
          <a:prstGeom prst="rect">
            <a:avLst/>
          </a:prstGeom>
        </p:spPr>
      </p:pic>
      <p:pic>
        <p:nvPicPr>
          <p:cNvPr id="20" name="Graphic 19" descr="Man">
            <a:extLst>
              <a:ext uri="{FF2B5EF4-FFF2-40B4-BE49-F238E27FC236}">
                <a16:creationId xmlns:a16="http://schemas.microsoft.com/office/drawing/2014/main" id="{2277D3E1-E090-4AD0-809D-A1226252DAE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962351" y="1887252"/>
            <a:ext cx="914400" cy="914400"/>
          </a:xfrm>
          <a:prstGeom prst="rect">
            <a:avLst/>
          </a:prstGeom>
        </p:spPr>
      </p:pic>
      <p:pic>
        <p:nvPicPr>
          <p:cNvPr id="21" name="Graphic 20" descr="Man">
            <a:extLst>
              <a:ext uri="{FF2B5EF4-FFF2-40B4-BE49-F238E27FC236}">
                <a16:creationId xmlns:a16="http://schemas.microsoft.com/office/drawing/2014/main" id="{C76DBCC9-CDE1-45BA-B40C-A17A1ADA402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419551" y="1886811"/>
            <a:ext cx="914400" cy="914400"/>
          </a:xfrm>
          <a:prstGeom prst="rect">
            <a:avLst/>
          </a:prstGeom>
        </p:spPr>
      </p:pic>
      <p:pic>
        <p:nvPicPr>
          <p:cNvPr id="22" name="Graphic 21" descr="Man">
            <a:extLst>
              <a:ext uri="{FF2B5EF4-FFF2-40B4-BE49-F238E27FC236}">
                <a16:creationId xmlns:a16="http://schemas.microsoft.com/office/drawing/2014/main" id="{C0D16ED1-BEE7-429E-82A5-E6E73098798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823082" y="3749784"/>
            <a:ext cx="914400" cy="914400"/>
          </a:xfrm>
          <a:prstGeom prst="rect">
            <a:avLst/>
          </a:prstGeom>
        </p:spPr>
      </p:pic>
      <p:pic>
        <p:nvPicPr>
          <p:cNvPr id="23" name="Graphic 22" descr="Man">
            <a:extLst>
              <a:ext uri="{FF2B5EF4-FFF2-40B4-BE49-F238E27FC236}">
                <a16:creationId xmlns:a16="http://schemas.microsoft.com/office/drawing/2014/main" id="{2D035937-1D1B-45E2-864F-85B873DFBC57}"/>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280282" y="3749343"/>
            <a:ext cx="914400" cy="914400"/>
          </a:xfrm>
          <a:prstGeom prst="rect">
            <a:avLst/>
          </a:prstGeom>
        </p:spPr>
      </p:pic>
      <p:pic>
        <p:nvPicPr>
          <p:cNvPr id="24" name="Graphic 23" descr="Man">
            <a:extLst>
              <a:ext uri="{FF2B5EF4-FFF2-40B4-BE49-F238E27FC236}">
                <a16:creationId xmlns:a16="http://schemas.microsoft.com/office/drawing/2014/main" id="{78309642-AA5F-4582-AC8E-0902DD8B65A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9737482" y="3748902"/>
            <a:ext cx="914400" cy="914400"/>
          </a:xfrm>
          <a:prstGeom prst="rect">
            <a:avLst/>
          </a:prstGeom>
        </p:spPr>
      </p:pic>
      <p:pic>
        <p:nvPicPr>
          <p:cNvPr id="25" name="Graphic 24" descr="Man">
            <a:extLst>
              <a:ext uri="{FF2B5EF4-FFF2-40B4-BE49-F238E27FC236}">
                <a16:creationId xmlns:a16="http://schemas.microsoft.com/office/drawing/2014/main" id="{5C73F349-BBE9-41A3-9141-EE2740D6D74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761951" y="2015982"/>
            <a:ext cx="914400" cy="914400"/>
          </a:xfrm>
          <a:prstGeom prst="rect">
            <a:avLst/>
          </a:prstGeom>
        </p:spPr>
      </p:pic>
      <p:pic>
        <p:nvPicPr>
          <p:cNvPr id="27" name="Graphic 26" descr="Man">
            <a:extLst>
              <a:ext uri="{FF2B5EF4-FFF2-40B4-BE49-F238E27FC236}">
                <a16:creationId xmlns:a16="http://schemas.microsoft.com/office/drawing/2014/main" id="{478890DE-29FD-48B5-8FA6-37CA6FC4A42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219151" y="2015541"/>
            <a:ext cx="914400" cy="914400"/>
          </a:xfrm>
          <a:prstGeom prst="rect">
            <a:avLst/>
          </a:prstGeom>
        </p:spPr>
      </p:pic>
      <p:pic>
        <p:nvPicPr>
          <p:cNvPr id="28" name="Graphic 27" descr="Man">
            <a:extLst>
              <a:ext uri="{FF2B5EF4-FFF2-40B4-BE49-F238E27FC236}">
                <a16:creationId xmlns:a16="http://schemas.microsoft.com/office/drawing/2014/main" id="{BD546FA6-1AC4-45E4-B827-C9FF2C1DA89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676351" y="2015100"/>
            <a:ext cx="914400" cy="914400"/>
          </a:xfrm>
          <a:prstGeom prst="rect">
            <a:avLst/>
          </a:prstGeom>
        </p:spPr>
      </p:pic>
      <p:pic>
        <p:nvPicPr>
          <p:cNvPr id="29" name="Graphic 28" descr="Man">
            <a:extLst>
              <a:ext uri="{FF2B5EF4-FFF2-40B4-BE49-F238E27FC236}">
                <a16:creationId xmlns:a16="http://schemas.microsoft.com/office/drawing/2014/main" id="{02275E9D-52E3-4108-A2F3-57CE0B88A72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394590" y="4606818"/>
            <a:ext cx="914400" cy="914400"/>
          </a:xfrm>
          <a:prstGeom prst="rect">
            <a:avLst/>
          </a:prstGeom>
        </p:spPr>
      </p:pic>
      <p:pic>
        <p:nvPicPr>
          <p:cNvPr id="30" name="Graphic 29" descr="Man">
            <a:extLst>
              <a:ext uri="{FF2B5EF4-FFF2-40B4-BE49-F238E27FC236}">
                <a16:creationId xmlns:a16="http://schemas.microsoft.com/office/drawing/2014/main" id="{A6EE5799-5DD5-4C93-B8C9-7E3848B02DD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51790" y="4606377"/>
            <a:ext cx="914400" cy="914400"/>
          </a:xfrm>
          <a:prstGeom prst="rect">
            <a:avLst/>
          </a:prstGeom>
        </p:spPr>
      </p:pic>
      <p:pic>
        <p:nvPicPr>
          <p:cNvPr id="31" name="Graphic 30" descr="Man">
            <a:extLst>
              <a:ext uri="{FF2B5EF4-FFF2-40B4-BE49-F238E27FC236}">
                <a16:creationId xmlns:a16="http://schemas.microsoft.com/office/drawing/2014/main" id="{01DCF00C-2573-4ABB-9D32-9ADD46C88A8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308990" y="4605936"/>
            <a:ext cx="914400" cy="914400"/>
          </a:xfrm>
          <a:prstGeom prst="rect">
            <a:avLst/>
          </a:prstGeom>
        </p:spPr>
      </p:pic>
    </p:spTree>
    <p:extLst>
      <p:ext uri="{BB962C8B-B14F-4D97-AF65-F5344CB8AC3E}">
        <p14:creationId xmlns:p14="http://schemas.microsoft.com/office/powerpoint/2010/main" val="764781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Drawbacks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Female Profile">
            <a:extLst>
              <a:ext uri="{FF2B5EF4-FFF2-40B4-BE49-F238E27FC236}">
                <a16:creationId xmlns:a16="http://schemas.microsoft.com/office/drawing/2014/main" id="{5EDAF4C7-A0ED-4660-84AD-0E4ED10E2C6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38564" y="3216781"/>
            <a:ext cx="2503311" cy="2503311"/>
          </a:xfrm>
          <a:prstGeom prst="rect">
            <a:avLst/>
          </a:prstGeom>
        </p:spPr>
      </p:pic>
      <p:pic>
        <p:nvPicPr>
          <p:cNvPr id="7" name="Graphic 6" descr="Wine">
            <a:extLst>
              <a:ext uri="{FF2B5EF4-FFF2-40B4-BE49-F238E27FC236}">
                <a16:creationId xmlns:a16="http://schemas.microsoft.com/office/drawing/2014/main" id="{F41C1BD8-53A7-4C10-9EF4-637CFAEE62A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934222" y="3929961"/>
            <a:ext cx="2187110" cy="2187110"/>
          </a:xfrm>
          <a:prstGeom prst="rect">
            <a:avLst/>
          </a:prstGeom>
        </p:spPr>
      </p:pic>
      <p:pic>
        <p:nvPicPr>
          <p:cNvPr id="9" name="Graphic 8" descr="Beer">
            <a:extLst>
              <a:ext uri="{FF2B5EF4-FFF2-40B4-BE49-F238E27FC236}">
                <a16:creationId xmlns:a16="http://schemas.microsoft.com/office/drawing/2014/main" id="{1EE19B1F-3393-4588-BC4A-2DFDE339C95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43325" y="2065874"/>
            <a:ext cx="1955793" cy="1955793"/>
          </a:xfrm>
          <a:prstGeom prst="rect">
            <a:avLst/>
          </a:prstGeom>
        </p:spPr>
      </p:pic>
      <p:sp>
        <p:nvSpPr>
          <p:cNvPr id="10" name="Thought Bubble: Cloud 9">
            <a:extLst>
              <a:ext uri="{FF2B5EF4-FFF2-40B4-BE49-F238E27FC236}">
                <a16:creationId xmlns:a16="http://schemas.microsoft.com/office/drawing/2014/main" id="{0D9E32BF-9F8D-429A-BD40-191B0CFFE57A}"/>
              </a:ext>
            </a:extLst>
          </p:cNvPr>
          <p:cNvSpPr/>
          <p:nvPr/>
        </p:nvSpPr>
        <p:spPr>
          <a:xfrm>
            <a:off x="2764812" y="1686293"/>
            <a:ext cx="2371632" cy="1478819"/>
          </a:xfrm>
          <a:prstGeom prst="cloudCallout">
            <a:avLst>
              <a:gd name="adj1" fmla="val -45109"/>
              <a:gd name="adj2" fmla="val 74714"/>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325ABFFB-B065-48FC-B239-CC22F76DDAAE}"/>
              </a:ext>
            </a:extLst>
          </p:cNvPr>
          <p:cNvSpPr txBox="1"/>
          <p:nvPr/>
        </p:nvSpPr>
        <p:spPr>
          <a:xfrm>
            <a:off x="3639565" y="1842765"/>
            <a:ext cx="622125" cy="1107996"/>
          </a:xfrm>
          <a:prstGeom prst="rect">
            <a:avLst/>
          </a:prstGeom>
          <a:noFill/>
        </p:spPr>
        <p:txBody>
          <a:bodyPr wrap="square" rtlCol="0">
            <a:spAutoFit/>
          </a:bodyPr>
          <a:lstStyle/>
          <a:p>
            <a:r>
              <a:rPr lang="en-US" sz="6600" b="1" dirty="0"/>
              <a:t>?</a:t>
            </a:r>
          </a:p>
        </p:txBody>
      </p:sp>
    </p:spTree>
    <p:extLst>
      <p:ext uri="{BB962C8B-B14F-4D97-AF65-F5344CB8AC3E}">
        <p14:creationId xmlns:p14="http://schemas.microsoft.com/office/powerpoint/2010/main" val="29735758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Archival Research</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Schoolhouse">
            <a:extLst>
              <a:ext uri="{FF2B5EF4-FFF2-40B4-BE49-F238E27FC236}">
                <a16:creationId xmlns:a16="http://schemas.microsoft.com/office/drawing/2014/main" id="{2ACCF71E-25A8-4992-A097-4F704B31B1C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022623" y="2290631"/>
            <a:ext cx="3580978" cy="3580978"/>
          </a:xfrm>
          <a:prstGeom prst="rect">
            <a:avLst/>
          </a:prstGeom>
        </p:spPr>
      </p:pic>
      <p:pic>
        <p:nvPicPr>
          <p:cNvPr id="7" name="Graphic 6" descr="Folder">
            <a:extLst>
              <a:ext uri="{FF2B5EF4-FFF2-40B4-BE49-F238E27FC236}">
                <a16:creationId xmlns:a16="http://schemas.microsoft.com/office/drawing/2014/main" id="{26953381-FB5D-4240-BE8F-4CFD7DA01CD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300533" y="2290631"/>
            <a:ext cx="3580978" cy="3580978"/>
          </a:xfrm>
          <a:prstGeom prst="rect">
            <a:avLst/>
          </a:prstGeom>
        </p:spPr>
      </p:pic>
      <p:sp>
        <p:nvSpPr>
          <p:cNvPr id="8" name="TextBox 7">
            <a:extLst>
              <a:ext uri="{FF2B5EF4-FFF2-40B4-BE49-F238E27FC236}">
                <a16:creationId xmlns:a16="http://schemas.microsoft.com/office/drawing/2014/main" id="{3D4ED0C6-DC6A-4652-9EC4-27101E3C7A00}"/>
              </a:ext>
            </a:extLst>
          </p:cNvPr>
          <p:cNvSpPr txBox="1"/>
          <p:nvPr/>
        </p:nvSpPr>
        <p:spPr>
          <a:xfrm>
            <a:off x="3357244" y="3759238"/>
            <a:ext cx="1377245" cy="769441"/>
          </a:xfrm>
          <a:prstGeom prst="rect">
            <a:avLst/>
          </a:prstGeom>
          <a:noFill/>
        </p:spPr>
        <p:txBody>
          <a:bodyPr wrap="square" rtlCol="0">
            <a:spAutoFit/>
          </a:bodyPr>
          <a:lstStyle/>
          <a:p>
            <a:r>
              <a:rPr lang="en-US" sz="4400" b="1" dirty="0"/>
              <a:t>GPAs</a:t>
            </a:r>
          </a:p>
        </p:txBody>
      </p:sp>
    </p:spTree>
    <p:extLst>
      <p:ext uri="{BB962C8B-B14F-4D97-AF65-F5344CB8AC3E}">
        <p14:creationId xmlns:p14="http://schemas.microsoft.com/office/powerpoint/2010/main" val="17903044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Gold bars">
            <a:extLst>
              <a:ext uri="{FF2B5EF4-FFF2-40B4-BE49-F238E27FC236}">
                <a16:creationId xmlns:a16="http://schemas.microsoft.com/office/drawing/2014/main" id="{535A5591-52D3-40B1-A88E-E4CC2775E63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261375" y="2064879"/>
            <a:ext cx="2111866" cy="2111866"/>
          </a:xfrm>
          <a:prstGeom prst="rect">
            <a:avLst/>
          </a:prstGeom>
        </p:spPr>
      </p:pic>
      <p:pic>
        <p:nvPicPr>
          <p:cNvPr id="9" name="Graphic 8" descr="Clock">
            <a:extLst>
              <a:ext uri="{FF2B5EF4-FFF2-40B4-BE49-F238E27FC236}">
                <a16:creationId xmlns:a16="http://schemas.microsoft.com/office/drawing/2014/main" id="{81CD471F-C491-42EE-92AC-5565A7318C3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02865" y="1896418"/>
            <a:ext cx="2280327" cy="2280327"/>
          </a:xfrm>
          <a:prstGeom prst="rect">
            <a:avLst/>
          </a:prstGeom>
        </p:spPr>
      </p:pic>
      <p:pic>
        <p:nvPicPr>
          <p:cNvPr id="11" name="Graphic 10" descr="Group of men">
            <a:extLst>
              <a:ext uri="{FF2B5EF4-FFF2-40B4-BE49-F238E27FC236}">
                <a16:creationId xmlns:a16="http://schemas.microsoft.com/office/drawing/2014/main" id="{5FF0A8AF-CE45-4E58-9658-309D002E670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498441" y="4538010"/>
            <a:ext cx="1195119" cy="1195119"/>
          </a:xfrm>
          <a:prstGeom prst="rect">
            <a:avLst/>
          </a:prstGeom>
        </p:spPr>
      </p:pic>
      <p:pic>
        <p:nvPicPr>
          <p:cNvPr id="13" name="Graphic 12" descr="No sign">
            <a:extLst>
              <a:ext uri="{FF2B5EF4-FFF2-40B4-BE49-F238E27FC236}">
                <a16:creationId xmlns:a16="http://schemas.microsoft.com/office/drawing/2014/main" id="{B7E41B03-85CB-4FC3-9EF8-BD1E9D23475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712013" y="3751582"/>
            <a:ext cx="2767973" cy="2767973"/>
          </a:xfrm>
          <a:prstGeom prst="rect">
            <a:avLst/>
          </a:prstGeom>
        </p:spPr>
      </p:pic>
      <p:pic>
        <p:nvPicPr>
          <p:cNvPr id="5" name="Graphic 4" descr="Dollar">
            <a:extLst>
              <a:ext uri="{FF2B5EF4-FFF2-40B4-BE49-F238E27FC236}">
                <a16:creationId xmlns:a16="http://schemas.microsoft.com/office/drawing/2014/main" id="{5C5B27F9-1DB6-476C-9852-1D0A17806841}"/>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177144" y="1904890"/>
            <a:ext cx="2280328" cy="2280328"/>
          </a:xfrm>
          <a:prstGeom prst="rect">
            <a:avLst/>
          </a:prstGeom>
        </p:spPr>
      </p:pic>
    </p:spTree>
    <p:extLst>
      <p:ext uri="{BB962C8B-B14F-4D97-AF65-F5344CB8AC3E}">
        <p14:creationId xmlns:p14="http://schemas.microsoft.com/office/powerpoint/2010/main" val="8897079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Drawbacks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Box">
            <a:extLst>
              <a:ext uri="{FF2B5EF4-FFF2-40B4-BE49-F238E27FC236}">
                <a16:creationId xmlns:a16="http://schemas.microsoft.com/office/drawing/2014/main" id="{F29FCC54-B920-48CC-8968-A32BC042FE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38888" y="2497412"/>
            <a:ext cx="2477911" cy="2477911"/>
          </a:xfrm>
          <a:prstGeom prst="rect">
            <a:avLst/>
          </a:prstGeom>
        </p:spPr>
      </p:pic>
      <p:pic>
        <p:nvPicPr>
          <p:cNvPr id="8" name="Graphic 7" descr="Box">
            <a:extLst>
              <a:ext uri="{FF2B5EF4-FFF2-40B4-BE49-F238E27FC236}">
                <a16:creationId xmlns:a16="http://schemas.microsoft.com/office/drawing/2014/main" id="{E0EDCE78-548C-4E43-BDFB-7204BEB66B1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81276" y="2573171"/>
            <a:ext cx="2477911" cy="2477911"/>
          </a:xfrm>
          <a:prstGeom prst="rect">
            <a:avLst/>
          </a:prstGeom>
        </p:spPr>
      </p:pic>
      <p:pic>
        <p:nvPicPr>
          <p:cNvPr id="9" name="Graphic 8" descr="Box">
            <a:extLst>
              <a:ext uri="{FF2B5EF4-FFF2-40B4-BE49-F238E27FC236}">
                <a16:creationId xmlns:a16="http://schemas.microsoft.com/office/drawing/2014/main" id="{C904D919-CE57-49DD-A764-62B0DD844BD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696500" y="2573171"/>
            <a:ext cx="2477911" cy="2477911"/>
          </a:xfrm>
          <a:prstGeom prst="rect">
            <a:avLst/>
          </a:prstGeom>
        </p:spPr>
      </p:pic>
    </p:spTree>
    <p:extLst>
      <p:ext uri="{BB962C8B-B14F-4D97-AF65-F5344CB8AC3E}">
        <p14:creationId xmlns:p14="http://schemas.microsoft.com/office/powerpoint/2010/main" val="3262531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Longitudinal Studies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Woman">
            <a:extLst>
              <a:ext uri="{FF2B5EF4-FFF2-40B4-BE49-F238E27FC236}">
                <a16:creationId xmlns:a16="http://schemas.microsoft.com/office/drawing/2014/main" id="{148B69FA-F5AF-46D9-8E94-68723AFC3C8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806877" y="3929008"/>
            <a:ext cx="914400" cy="914400"/>
          </a:xfrm>
          <a:prstGeom prst="rect">
            <a:avLst/>
          </a:prstGeom>
        </p:spPr>
      </p:pic>
      <p:pic>
        <p:nvPicPr>
          <p:cNvPr id="8" name="Graphic 7" descr="Man">
            <a:extLst>
              <a:ext uri="{FF2B5EF4-FFF2-40B4-BE49-F238E27FC236}">
                <a16:creationId xmlns:a16="http://schemas.microsoft.com/office/drawing/2014/main" id="{4BF890D8-E072-41B4-8AC3-E6886182482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881188" y="3929449"/>
            <a:ext cx="914400" cy="914400"/>
          </a:xfrm>
          <a:prstGeom prst="rect">
            <a:avLst/>
          </a:prstGeom>
        </p:spPr>
      </p:pic>
      <p:pic>
        <p:nvPicPr>
          <p:cNvPr id="9" name="Graphic 8" descr="Man">
            <a:extLst>
              <a:ext uri="{FF2B5EF4-FFF2-40B4-BE49-F238E27FC236}">
                <a16:creationId xmlns:a16="http://schemas.microsoft.com/office/drawing/2014/main" id="{5D06BAEE-8533-4848-A8BF-80FD3643A3D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338388" y="4199941"/>
            <a:ext cx="914400" cy="914400"/>
          </a:xfrm>
          <a:prstGeom prst="rect">
            <a:avLst/>
          </a:prstGeom>
        </p:spPr>
      </p:pic>
      <p:pic>
        <p:nvPicPr>
          <p:cNvPr id="17" name="Graphic 16" descr="Woman">
            <a:extLst>
              <a:ext uri="{FF2B5EF4-FFF2-40B4-BE49-F238E27FC236}">
                <a16:creationId xmlns:a16="http://schemas.microsoft.com/office/drawing/2014/main" id="{394A8D86-EAD4-4476-AEAC-01AD591B0CA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79355" y="3923363"/>
            <a:ext cx="914400" cy="914400"/>
          </a:xfrm>
          <a:prstGeom prst="rect">
            <a:avLst/>
          </a:prstGeom>
        </p:spPr>
      </p:pic>
      <p:pic>
        <p:nvPicPr>
          <p:cNvPr id="18" name="Graphic 17" descr="Man">
            <a:extLst>
              <a:ext uri="{FF2B5EF4-FFF2-40B4-BE49-F238E27FC236}">
                <a16:creationId xmlns:a16="http://schemas.microsoft.com/office/drawing/2014/main" id="{14EF933E-5630-4D6E-8A21-09D6D50C04A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53666" y="3923804"/>
            <a:ext cx="914400" cy="914400"/>
          </a:xfrm>
          <a:prstGeom prst="rect">
            <a:avLst/>
          </a:prstGeom>
        </p:spPr>
      </p:pic>
      <p:pic>
        <p:nvPicPr>
          <p:cNvPr id="19" name="Graphic 18" descr="Man">
            <a:extLst>
              <a:ext uri="{FF2B5EF4-FFF2-40B4-BE49-F238E27FC236}">
                <a16:creationId xmlns:a16="http://schemas.microsoft.com/office/drawing/2014/main" id="{EBD3DFAF-B842-4F6F-8E4C-127C365C25F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010866" y="4194296"/>
            <a:ext cx="914400" cy="914400"/>
          </a:xfrm>
          <a:prstGeom prst="rect">
            <a:avLst/>
          </a:prstGeom>
        </p:spPr>
      </p:pic>
      <p:pic>
        <p:nvPicPr>
          <p:cNvPr id="20" name="Graphic 19" descr="Woman">
            <a:extLst>
              <a:ext uri="{FF2B5EF4-FFF2-40B4-BE49-F238E27FC236}">
                <a16:creationId xmlns:a16="http://schemas.microsoft.com/office/drawing/2014/main" id="{90029594-212C-40E6-88DB-D0B4512720E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143116" y="3965539"/>
            <a:ext cx="914400" cy="914400"/>
          </a:xfrm>
          <a:prstGeom prst="rect">
            <a:avLst/>
          </a:prstGeom>
        </p:spPr>
      </p:pic>
      <p:pic>
        <p:nvPicPr>
          <p:cNvPr id="21" name="Graphic 20" descr="Man">
            <a:extLst>
              <a:ext uri="{FF2B5EF4-FFF2-40B4-BE49-F238E27FC236}">
                <a16:creationId xmlns:a16="http://schemas.microsoft.com/office/drawing/2014/main" id="{4121BB77-D7A6-41F4-B26A-8F4F4E08513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17427" y="3965980"/>
            <a:ext cx="914400" cy="914400"/>
          </a:xfrm>
          <a:prstGeom prst="rect">
            <a:avLst/>
          </a:prstGeom>
        </p:spPr>
      </p:pic>
      <p:pic>
        <p:nvPicPr>
          <p:cNvPr id="22" name="Graphic 21" descr="Man">
            <a:extLst>
              <a:ext uri="{FF2B5EF4-FFF2-40B4-BE49-F238E27FC236}">
                <a16:creationId xmlns:a16="http://schemas.microsoft.com/office/drawing/2014/main" id="{149ECADA-3B03-4072-9911-6CA906CF605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674627" y="4236472"/>
            <a:ext cx="914400" cy="914400"/>
          </a:xfrm>
          <a:prstGeom prst="rect">
            <a:avLst/>
          </a:prstGeom>
        </p:spPr>
      </p:pic>
      <p:pic>
        <p:nvPicPr>
          <p:cNvPr id="23" name="Graphic 22" descr="Man">
            <a:extLst>
              <a:ext uri="{FF2B5EF4-FFF2-40B4-BE49-F238E27FC236}">
                <a16:creationId xmlns:a16="http://schemas.microsoft.com/office/drawing/2014/main" id="{8B40788A-963E-4BAC-824D-695F2BEA670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03027" y="2073436"/>
            <a:ext cx="914400" cy="914400"/>
          </a:xfrm>
          <a:prstGeom prst="rect">
            <a:avLst/>
          </a:prstGeom>
        </p:spPr>
      </p:pic>
      <p:pic>
        <p:nvPicPr>
          <p:cNvPr id="24" name="Graphic 23" descr="Man">
            <a:extLst>
              <a:ext uri="{FF2B5EF4-FFF2-40B4-BE49-F238E27FC236}">
                <a16:creationId xmlns:a16="http://schemas.microsoft.com/office/drawing/2014/main" id="{457CBC77-67FA-46D2-94E8-96645C7E1746}"/>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557120" y="1515665"/>
            <a:ext cx="1802229" cy="1802229"/>
          </a:xfrm>
          <a:prstGeom prst="rect">
            <a:avLst/>
          </a:prstGeom>
        </p:spPr>
      </p:pic>
      <p:sp>
        <p:nvSpPr>
          <p:cNvPr id="6" name="TextBox 5">
            <a:extLst>
              <a:ext uri="{FF2B5EF4-FFF2-40B4-BE49-F238E27FC236}">
                <a16:creationId xmlns:a16="http://schemas.microsoft.com/office/drawing/2014/main" id="{EDE9CFD7-A05D-464F-8D28-5A263770862D}"/>
              </a:ext>
            </a:extLst>
          </p:cNvPr>
          <p:cNvSpPr txBox="1"/>
          <p:nvPr/>
        </p:nvSpPr>
        <p:spPr>
          <a:xfrm>
            <a:off x="2180343" y="5384476"/>
            <a:ext cx="1230489" cy="461665"/>
          </a:xfrm>
          <a:prstGeom prst="rect">
            <a:avLst/>
          </a:prstGeom>
          <a:noFill/>
        </p:spPr>
        <p:txBody>
          <a:bodyPr wrap="square" rtlCol="0">
            <a:spAutoFit/>
          </a:bodyPr>
          <a:lstStyle/>
          <a:p>
            <a:r>
              <a:rPr lang="en-US" sz="2400" dirty="0"/>
              <a:t>20 years</a:t>
            </a:r>
          </a:p>
        </p:txBody>
      </p:sp>
      <p:sp>
        <p:nvSpPr>
          <p:cNvPr id="27" name="TextBox 26">
            <a:extLst>
              <a:ext uri="{FF2B5EF4-FFF2-40B4-BE49-F238E27FC236}">
                <a16:creationId xmlns:a16="http://schemas.microsoft.com/office/drawing/2014/main" id="{41BA70C1-D379-4E90-A209-C19FE1B6B6AE}"/>
              </a:ext>
            </a:extLst>
          </p:cNvPr>
          <p:cNvSpPr txBox="1"/>
          <p:nvPr/>
        </p:nvSpPr>
        <p:spPr>
          <a:xfrm>
            <a:off x="5527871" y="5384476"/>
            <a:ext cx="1230489" cy="461665"/>
          </a:xfrm>
          <a:prstGeom prst="rect">
            <a:avLst/>
          </a:prstGeom>
          <a:noFill/>
        </p:spPr>
        <p:txBody>
          <a:bodyPr wrap="square" rtlCol="0">
            <a:spAutoFit/>
          </a:bodyPr>
          <a:lstStyle/>
          <a:p>
            <a:r>
              <a:rPr lang="en-US" sz="2400" dirty="0"/>
              <a:t>30 years</a:t>
            </a:r>
          </a:p>
        </p:txBody>
      </p:sp>
      <p:sp>
        <p:nvSpPr>
          <p:cNvPr id="28" name="TextBox 27">
            <a:extLst>
              <a:ext uri="{FF2B5EF4-FFF2-40B4-BE49-F238E27FC236}">
                <a16:creationId xmlns:a16="http://schemas.microsoft.com/office/drawing/2014/main" id="{C65156DE-26BA-4C97-B42C-54B07C1F92FD}"/>
              </a:ext>
            </a:extLst>
          </p:cNvPr>
          <p:cNvSpPr txBox="1"/>
          <p:nvPr/>
        </p:nvSpPr>
        <p:spPr>
          <a:xfrm>
            <a:off x="8864110" y="5384477"/>
            <a:ext cx="1230489" cy="461665"/>
          </a:xfrm>
          <a:prstGeom prst="rect">
            <a:avLst/>
          </a:prstGeom>
          <a:noFill/>
        </p:spPr>
        <p:txBody>
          <a:bodyPr wrap="square" rtlCol="0">
            <a:spAutoFit/>
          </a:bodyPr>
          <a:lstStyle/>
          <a:p>
            <a:r>
              <a:rPr lang="en-US" sz="2400" dirty="0"/>
              <a:t>40 years</a:t>
            </a:r>
          </a:p>
        </p:txBody>
      </p:sp>
      <p:sp>
        <p:nvSpPr>
          <p:cNvPr id="7" name="Arrow: Notched Right 6">
            <a:extLst>
              <a:ext uri="{FF2B5EF4-FFF2-40B4-BE49-F238E27FC236}">
                <a16:creationId xmlns:a16="http://schemas.microsoft.com/office/drawing/2014/main" id="{B1488793-82DC-453E-8915-FDCEE0CE466D}"/>
              </a:ext>
            </a:extLst>
          </p:cNvPr>
          <p:cNvSpPr/>
          <p:nvPr/>
        </p:nvSpPr>
        <p:spPr>
          <a:xfrm>
            <a:off x="5217427" y="2438616"/>
            <a:ext cx="1540933" cy="197766"/>
          </a:xfrm>
          <a:prstGeom prst="notched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Tree>
    <p:extLst>
      <p:ext uri="{BB962C8B-B14F-4D97-AF65-F5344CB8AC3E}">
        <p14:creationId xmlns:p14="http://schemas.microsoft.com/office/powerpoint/2010/main" val="35660990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Woman">
            <a:extLst>
              <a:ext uri="{FF2B5EF4-FFF2-40B4-BE49-F238E27FC236}">
                <a16:creationId xmlns:a16="http://schemas.microsoft.com/office/drawing/2014/main" id="{20BC2A26-3506-440F-9B31-849E991D679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934176" y="2222870"/>
            <a:ext cx="1247423" cy="1247423"/>
          </a:xfrm>
          <a:prstGeom prst="rect">
            <a:avLst/>
          </a:prstGeom>
        </p:spPr>
      </p:pic>
      <p:pic>
        <p:nvPicPr>
          <p:cNvPr id="7" name="Graphic 6" descr="Man">
            <a:extLst>
              <a:ext uri="{FF2B5EF4-FFF2-40B4-BE49-F238E27FC236}">
                <a16:creationId xmlns:a16="http://schemas.microsoft.com/office/drawing/2014/main" id="{03BA1EDD-CF51-4E18-B21B-32F35CC944B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34176" y="4472669"/>
            <a:ext cx="1247423" cy="1247423"/>
          </a:xfrm>
          <a:prstGeom prst="rect">
            <a:avLst/>
          </a:prstGeom>
        </p:spPr>
      </p:pic>
      <p:pic>
        <p:nvPicPr>
          <p:cNvPr id="10" name="Graphic 9" descr="Woman">
            <a:extLst>
              <a:ext uri="{FF2B5EF4-FFF2-40B4-BE49-F238E27FC236}">
                <a16:creationId xmlns:a16="http://schemas.microsoft.com/office/drawing/2014/main" id="{3BAE4009-487B-4CB3-BA79-EED5040355D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096000" y="1579745"/>
            <a:ext cx="2254947" cy="2254947"/>
          </a:xfrm>
          <a:prstGeom prst="rect">
            <a:avLst/>
          </a:prstGeom>
        </p:spPr>
      </p:pic>
      <p:pic>
        <p:nvPicPr>
          <p:cNvPr id="11" name="Graphic 10" descr="Man">
            <a:extLst>
              <a:ext uri="{FF2B5EF4-FFF2-40B4-BE49-F238E27FC236}">
                <a16:creationId xmlns:a16="http://schemas.microsoft.com/office/drawing/2014/main" id="{C4352E3E-E24B-4B58-8922-4A851B9306D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096000" y="3886487"/>
            <a:ext cx="2254947" cy="2254947"/>
          </a:xfrm>
          <a:prstGeom prst="rect">
            <a:avLst/>
          </a:prstGeom>
        </p:spPr>
      </p:pic>
      <p:sp>
        <p:nvSpPr>
          <p:cNvPr id="8" name="Arrow: Right 7">
            <a:extLst>
              <a:ext uri="{FF2B5EF4-FFF2-40B4-BE49-F238E27FC236}">
                <a16:creationId xmlns:a16="http://schemas.microsoft.com/office/drawing/2014/main" id="{538CA297-D2C0-4D2B-B97F-FF84112C46B8}"/>
              </a:ext>
            </a:extLst>
          </p:cNvPr>
          <p:cNvSpPr/>
          <p:nvPr/>
        </p:nvSpPr>
        <p:spPr>
          <a:xfrm>
            <a:off x="5085644" y="2757073"/>
            <a:ext cx="1388534" cy="21444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
        <p:nvSpPr>
          <p:cNvPr id="13" name="Arrow: Right 12">
            <a:extLst>
              <a:ext uri="{FF2B5EF4-FFF2-40B4-BE49-F238E27FC236}">
                <a16:creationId xmlns:a16="http://schemas.microsoft.com/office/drawing/2014/main" id="{9773F95A-DDDE-44BF-8B66-79A80C5EC938}"/>
              </a:ext>
            </a:extLst>
          </p:cNvPr>
          <p:cNvSpPr/>
          <p:nvPr/>
        </p:nvSpPr>
        <p:spPr>
          <a:xfrm>
            <a:off x="5085644" y="4982237"/>
            <a:ext cx="1388534" cy="214440"/>
          </a:xfrm>
          <a:prstGeom prst="rightArrow">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40707397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Drawbacks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lock">
            <a:extLst>
              <a:ext uri="{FF2B5EF4-FFF2-40B4-BE49-F238E27FC236}">
                <a16:creationId xmlns:a16="http://schemas.microsoft.com/office/drawing/2014/main" id="{210A48AC-96C6-4E19-8681-2846775D0C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32851" y="2523083"/>
            <a:ext cx="2817543" cy="2817543"/>
          </a:xfrm>
          <a:prstGeom prst="rect">
            <a:avLst/>
          </a:prstGeom>
        </p:spPr>
      </p:pic>
      <p:pic>
        <p:nvPicPr>
          <p:cNvPr id="7" name="Graphic 6" descr="Money">
            <a:extLst>
              <a:ext uri="{FF2B5EF4-FFF2-40B4-BE49-F238E27FC236}">
                <a16:creationId xmlns:a16="http://schemas.microsoft.com/office/drawing/2014/main" id="{0C904DCE-716D-4109-9DEB-271886C74AD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523561" y="2523083"/>
            <a:ext cx="1628405" cy="1628405"/>
          </a:xfrm>
          <a:prstGeom prst="rect">
            <a:avLst/>
          </a:prstGeom>
        </p:spPr>
      </p:pic>
      <p:pic>
        <p:nvPicPr>
          <p:cNvPr id="13" name="Graphic 12" descr="Open hand">
            <a:extLst>
              <a:ext uri="{FF2B5EF4-FFF2-40B4-BE49-F238E27FC236}">
                <a16:creationId xmlns:a16="http://schemas.microsoft.com/office/drawing/2014/main" id="{987F0B8F-AE49-4ED7-B3DF-FE1A37DB328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641607" y="2885697"/>
            <a:ext cx="2985912" cy="2985912"/>
          </a:xfrm>
          <a:prstGeom prst="rect">
            <a:avLst/>
          </a:prstGeom>
        </p:spPr>
      </p:pic>
      <p:sp>
        <p:nvSpPr>
          <p:cNvPr id="14" name="TextBox 13">
            <a:extLst>
              <a:ext uri="{FF2B5EF4-FFF2-40B4-BE49-F238E27FC236}">
                <a16:creationId xmlns:a16="http://schemas.microsoft.com/office/drawing/2014/main" id="{710F42F8-6605-45FA-A07B-F326977F8161}"/>
              </a:ext>
            </a:extLst>
          </p:cNvPr>
          <p:cNvSpPr txBox="1"/>
          <p:nvPr/>
        </p:nvSpPr>
        <p:spPr>
          <a:xfrm rot="20492573">
            <a:off x="4666428" y="1703430"/>
            <a:ext cx="2817542" cy="707886"/>
          </a:xfrm>
          <a:prstGeom prst="rect">
            <a:avLst/>
          </a:prstGeom>
          <a:noFill/>
        </p:spPr>
        <p:txBody>
          <a:bodyPr wrap="square" rtlCol="0">
            <a:spAutoFit/>
          </a:bodyPr>
          <a:lstStyle/>
          <a:p>
            <a:r>
              <a:rPr lang="en-US" sz="4000" b="1" dirty="0">
                <a:solidFill>
                  <a:schemeClr val="accent1"/>
                </a:solidFill>
              </a:rPr>
              <a:t>20 YEARS!!!</a:t>
            </a:r>
          </a:p>
        </p:txBody>
      </p:sp>
    </p:spTree>
    <p:extLst>
      <p:ext uri="{BB962C8B-B14F-4D97-AF65-F5344CB8AC3E}">
        <p14:creationId xmlns:p14="http://schemas.microsoft.com/office/powerpoint/2010/main" val="5200645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Cross-Sectional Studies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837F4CF6-960B-4387-9642-CBB729FA9606}"/>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4001" y="2484844"/>
            <a:ext cx="2069521" cy="2069521"/>
          </a:xfrm>
          <a:prstGeom prst="rect">
            <a:avLst/>
          </a:prstGeom>
        </p:spPr>
      </p:pic>
      <p:pic>
        <p:nvPicPr>
          <p:cNvPr id="7" name="Graphic 6" descr="Man">
            <a:extLst>
              <a:ext uri="{FF2B5EF4-FFF2-40B4-BE49-F238E27FC236}">
                <a16:creationId xmlns:a16="http://schemas.microsoft.com/office/drawing/2014/main" id="{1935FCD2-2359-4B9A-A623-4CA320429A4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981201" y="2823069"/>
            <a:ext cx="2069521" cy="2069521"/>
          </a:xfrm>
          <a:prstGeom prst="rect">
            <a:avLst/>
          </a:prstGeom>
        </p:spPr>
      </p:pic>
      <p:pic>
        <p:nvPicPr>
          <p:cNvPr id="8" name="Graphic 7" descr="Man">
            <a:extLst>
              <a:ext uri="{FF2B5EF4-FFF2-40B4-BE49-F238E27FC236}">
                <a16:creationId xmlns:a16="http://schemas.microsoft.com/office/drawing/2014/main" id="{79A4C2CC-23E5-47CD-B8E1-211CEB290D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44517" y="2483962"/>
            <a:ext cx="2069521" cy="2069521"/>
          </a:xfrm>
          <a:prstGeom prst="rect">
            <a:avLst/>
          </a:prstGeom>
        </p:spPr>
      </p:pic>
      <p:pic>
        <p:nvPicPr>
          <p:cNvPr id="12" name="Graphic 11" descr="Man">
            <a:extLst>
              <a:ext uri="{FF2B5EF4-FFF2-40B4-BE49-F238E27FC236}">
                <a16:creationId xmlns:a16="http://schemas.microsoft.com/office/drawing/2014/main" id="{7CD4578D-E957-42D0-98C4-8FCD6480DD4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677962" y="2484844"/>
            <a:ext cx="2069521" cy="2069521"/>
          </a:xfrm>
          <a:prstGeom prst="rect">
            <a:avLst/>
          </a:prstGeom>
        </p:spPr>
      </p:pic>
      <p:pic>
        <p:nvPicPr>
          <p:cNvPr id="13" name="Graphic 12" descr="Man">
            <a:extLst>
              <a:ext uri="{FF2B5EF4-FFF2-40B4-BE49-F238E27FC236}">
                <a16:creationId xmlns:a16="http://schemas.microsoft.com/office/drawing/2014/main" id="{26336B08-4629-445D-8C5D-544D4B4D5E8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135162" y="2823069"/>
            <a:ext cx="2069521" cy="2069521"/>
          </a:xfrm>
          <a:prstGeom prst="rect">
            <a:avLst/>
          </a:prstGeom>
        </p:spPr>
      </p:pic>
      <p:pic>
        <p:nvPicPr>
          <p:cNvPr id="14" name="Graphic 13" descr="Man">
            <a:extLst>
              <a:ext uri="{FF2B5EF4-FFF2-40B4-BE49-F238E27FC236}">
                <a16:creationId xmlns:a16="http://schemas.microsoft.com/office/drawing/2014/main" id="{3267EF48-733C-4EBA-969F-D68990CECAD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598478" y="2483962"/>
            <a:ext cx="2069521" cy="2069521"/>
          </a:xfrm>
          <a:prstGeom prst="rect">
            <a:avLst/>
          </a:prstGeom>
        </p:spPr>
      </p:pic>
      <p:pic>
        <p:nvPicPr>
          <p:cNvPr id="15" name="Graphic 14" descr="Man">
            <a:extLst>
              <a:ext uri="{FF2B5EF4-FFF2-40B4-BE49-F238E27FC236}">
                <a16:creationId xmlns:a16="http://schemas.microsoft.com/office/drawing/2014/main" id="{660E83EF-D34F-4353-AB1F-BAF10E31D94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514038" y="3519604"/>
            <a:ext cx="2069521" cy="2069521"/>
          </a:xfrm>
          <a:prstGeom prst="rect">
            <a:avLst/>
          </a:prstGeom>
        </p:spPr>
      </p:pic>
      <p:pic>
        <p:nvPicPr>
          <p:cNvPr id="16" name="Graphic 15" descr="Man">
            <a:extLst>
              <a:ext uri="{FF2B5EF4-FFF2-40B4-BE49-F238E27FC236}">
                <a16:creationId xmlns:a16="http://schemas.microsoft.com/office/drawing/2014/main" id="{2247B9CD-46E9-443C-A005-EFB5B76FCE71}"/>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4971238" y="3857829"/>
            <a:ext cx="2069521" cy="2069521"/>
          </a:xfrm>
          <a:prstGeom prst="rect">
            <a:avLst/>
          </a:prstGeom>
        </p:spPr>
      </p:pic>
      <p:pic>
        <p:nvPicPr>
          <p:cNvPr id="17" name="Graphic 16" descr="Man">
            <a:extLst>
              <a:ext uri="{FF2B5EF4-FFF2-40B4-BE49-F238E27FC236}">
                <a16:creationId xmlns:a16="http://schemas.microsoft.com/office/drawing/2014/main" id="{2F8177A6-BF1A-48A5-9154-4D09C65BAA6A}"/>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5434554" y="3518722"/>
            <a:ext cx="2069521" cy="2069521"/>
          </a:xfrm>
          <a:prstGeom prst="rect">
            <a:avLst/>
          </a:prstGeom>
        </p:spPr>
      </p:pic>
      <p:sp>
        <p:nvSpPr>
          <p:cNvPr id="3" name="TextBox 2">
            <a:extLst>
              <a:ext uri="{FF2B5EF4-FFF2-40B4-BE49-F238E27FC236}">
                <a16:creationId xmlns:a16="http://schemas.microsoft.com/office/drawing/2014/main" id="{740D294C-B6F3-4E3E-8A19-C114B3E32CA0}"/>
              </a:ext>
            </a:extLst>
          </p:cNvPr>
          <p:cNvSpPr txBox="1"/>
          <p:nvPr/>
        </p:nvSpPr>
        <p:spPr>
          <a:xfrm>
            <a:off x="2383783" y="4999982"/>
            <a:ext cx="1264356" cy="461665"/>
          </a:xfrm>
          <a:prstGeom prst="rect">
            <a:avLst/>
          </a:prstGeom>
          <a:noFill/>
        </p:spPr>
        <p:txBody>
          <a:bodyPr wrap="square" rtlCol="0">
            <a:spAutoFit/>
          </a:bodyPr>
          <a:lstStyle/>
          <a:p>
            <a:r>
              <a:rPr lang="en-US" sz="2400" b="1" dirty="0">
                <a:solidFill>
                  <a:schemeClr val="accent1"/>
                </a:solidFill>
              </a:rPr>
              <a:t>20 Years</a:t>
            </a:r>
          </a:p>
        </p:txBody>
      </p:sp>
      <p:sp>
        <p:nvSpPr>
          <p:cNvPr id="19" name="TextBox 18">
            <a:extLst>
              <a:ext uri="{FF2B5EF4-FFF2-40B4-BE49-F238E27FC236}">
                <a16:creationId xmlns:a16="http://schemas.microsoft.com/office/drawing/2014/main" id="{3E9A6A12-0000-4B30-8E06-A9A9CC7A7836}"/>
              </a:ext>
            </a:extLst>
          </p:cNvPr>
          <p:cNvSpPr txBox="1"/>
          <p:nvPr/>
        </p:nvSpPr>
        <p:spPr>
          <a:xfrm>
            <a:off x="8712722" y="4999982"/>
            <a:ext cx="1264356" cy="461665"/>
          </a:xfrm>
          <a:prstGeom prst="rect">
            <a:avLst/>
          </a:prstGeom>
          <a:noFill/>
        </p:spPr>
        <p:txBody>
          <a:bodyPr wrap="square" rtlCol="0">
            <a:spAutoFit/>
          </a:bodyPr>
          <a:lstStyle/>
          <a:p>
            <a:r>
              <a:rPr lang="en-US" sz="2400" b="1" dirty="0">
                <a:solidFill>
                  <a:schemeClr val="accent2">
                    <a:lumMod val="50000"/>
                  </a:schemeClr>
                </a:solidFill>
              </a:rPr>
              <a:t>40 Years</a:t>
            </a:r>
          </a:p>
        </p:txBody>
      </p:sp>
      <p:sp>
        <p:nvSpPr>
          <p:cNvPr id="20" name="TextBox 19">
            <a:extLst>
              <a:ext uri="{FF2B5EF4-FFF2-40B4-BE49-F238E27FC236}">
                <a16:creationId xmlns:a16="http://schemas.microsoft.com/office/drawing/2014/main" id="{CB0DED7E-38B7-434B-9B1F-C23ED6CC6FCB}"/>
              </a:ext>
            </a:extLst>
          </p:cNvPr>
          <p:cNvSpPr txBox="1"/>
          <p:nvPr/>
        </p:nvSpPr>
        <p:spPr>
          <a:xfrm>
            <a:off x="5465885" y="2887503"/>
            <a:ext cx="1264356" cy="461665"/>
          </a:xfrm>
          <a:prstGeom prst="rect">
            <a:avLst/>
          </a:prstGeom>
          <a:noFill/>
        </p:spPr>
        <p:txBody>
          <a:bodyPr wrap="square" rtlCol="0">
            <a:spAutoFit/>
          </a:bodyPr>
          <a:lstStyle/>
          <a:p>
            <a:r>
              <a:rPr lang="en-US" sz="2400" b="1" dirty="0">
                <a:solidFill>
                  <a:schemeClr val="accent6">
                    <a:lumMod val="50000"/>
                  </a:schemeClr>
                </a:solidFill>
              </a:rPr>
              <a:t>30 Years</a:t>
            </a:r>
          </a:p>
        </p:txBody>
      </p:sp>
    </p:spTree>
    <p:extLst>
      <p:ext uri="{BB962C8B-B14F-4D97-AF65-F5344CB8AC3E}">
        <p14:creationId xmlns:p14="http://schemas.microsoft.com/office/powerpoint/2010/main" val="18624220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Clinical/Case Studies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Group of people">
            <a:extLst>
              <a:ext uri="{FF2B5EF4-FFF2-40B4-BE49-F238E27FC236}">
                <a16:creationId xmlns:a16="http://schemas.microsoft.com/office/drawing/2014/main" id="{3C6E7C53-0699-4868-BB0D-6464E611A01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595257" y="1667743"/>
            <a:ext cx="4203866" cy="4203866"/>
          </a:xfrm>
          <a:prstGeom prst="rect">
            <a:avLst/>
          </a:prstGeom>
        </p:spPr>
      </p:pic>
      <p:pic>
        <p:nvPicPr>
          <p:cNvPr id="7" name="Graphic 6" descr="Female Profile">
            <a:extLst>
              <a:ext uri="{FF2B5EF4-FFF2-40B4-BE49-F238E27FC236}">
                <a16:creationId xmlns:a16="http://schemas.microsoft.com/office/drawing/2014/main" id="{93D0E9B7-6666-4C37-B36C-E167CCD18B9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48022" y="1667743"/>
            <a:ext cx="4203866" cy="4203866"/>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825AD63-DFD9-4759-A49F-8D820C274A25}"/>
              </a:ext>
            </a:extLst>
          </p:cNvPr>
          <p:cNvSpPr/>
          <p:nvPr/>
        </p:nvSpPr>
        <p:spPr>
          <a:xfrm>
            <a:off x="7507112" y="2624990"/>
            <a:ext cx="2111022" cy="1811544"/>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Cross-Sectional Studies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Clock">
            <a:extLst>
              <a:ext uri="{FF2B5EF4-FFF2-40B4-BE49-F238E27FC236}">
                <a16:creationId xmlns:a16="http://schemas.microsoft.com/office/drawing/2014/main" id="{C8F2F7AC-0CC8-4D3D-8916-38403EE366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717762" y="2099413"/>
            <a:ext cx="2817543" cy="2817543"/>
          </a:xfrm>
          <a:prstGeom prst="rect">
            <a:avLst/>
          </a:prstGeom>
        </p:spPr>
      </p:pic>
      <p:sp>
        <p:nvSpPr>
          <p:cNvPr id="7" name="Arrow: Notched Right 6">
            <a:extLst>
              <a:ext uri="{FF2B5EF4-FFF2-40B4-BE49-F238E27FC236}">
                <a16:creationId xmlns:a16="http://schemas.microsoft.com/office/drawing/2014/main" id="{AA6EB429-BCE1-40C1-A803-E31FAC651A3D}"/>
              </a:ext>
            </a:extLst>
          </p:cNvPr>
          <p:cNvSpPr/>
          <p:nvPr/>
        </p:nvSpPr>
        <p:spPr>
          <a:xfrm rot="5400000">
            <a:off x="1513798" y="3071669"/>
            <a:ext cx="2150214" cy="873033"/>
          </a:xfrm>
          <a:prstGeom prst="notchedRightArrow">
            <a:avLst/>
          </a:prstGeom>
          <a:solidFill>
            <a:schemeClr val="accent3">
              <a:lumMod val="20000"/>
              <a:lumOff val="80000"/>
            </a:schemeClr>
          </a:solidFill>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3" name="TextBox 2">
            <a:extLst>
              <a:ext uri="{FF2B5EF4-FFF2-40B4-BE49-F238E27FC236}">
                <a16:creationId xmlns:a16="http://schemas.microsoft.com/office/drawing/2014/main" id="{82848335-ACD1-4F81-9740-4BE8D30BA93D}"/>
              </a:ext>
            </a:extLst>
          </p:cNvPr>
          <p:cNvSpPr txBox="1"/>
          <p:nvPr/>
        </p:nvSpPr>
        <p:spPr>
          <a:xfrm>
            <a:off x="7780904" y="2846464"/>
            <a:ext cx="1693334" cy="1323439"/>
          </a:xfrm>
          <a:prstGeom prst="rect">
            <a:avLst/>
          </a:prstGeom>
          <a:noFill/>
        </p:spPr>
        <p:txBody>
          <a:bodyPr wrap="square" rtlCol="0">
            <a:spAutoFit/>
          </a:bodyPr>
          <a:lstStyle/>
          <a:p>
            <a:r>
              <a:rPr lang="en-US" sz="4000" b="1" i="1" dirty="0"/>
              <a:t>Cohort</a:t>
            </a:r>
          </a:p>
          <a:p>
            <a:r>
              <a:rPr lang="en-US" sz="4000" b="1" i="1" dirty="0"/>
              <a:t>Effects</a:t>
            </a:r>
          </a:p>
        </p:txBody>
      </p:sp>
    </p:spTree>
    <p:extLst>
      <p:ext uri="{BB962C8B-B14F-4D97-AF65-F5344CB8AC3E}">
        <p14:creationId xmlns:p14="http://schemas.microsoft.com/office/powerpoint/2010/main" val="8311713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Group of women">
            <a:extLst>
              <a:ext uri="{FF2B5EF4-FFF2-40B4-BE49-F238E27FC236}">
                <a16:creationId xmlns:a16="http://schemas.microsoft.com/office/drawing/2014/main" id="{BFE4223B-BD93-4459-9C20-6EAC78B972F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4001" y="1515291"/>
            <a:ext cx="3361508" cy="3361508"/>
          </a:xfrm>
          <a:prstGeom prst="rect">
            <a:avLst/>
          </a:prstGeom>
        </p:spPr>
      </p:pic>
      <p:pic>
        <p:nvPicPr>
          <p:cNvPr id="7" name="Graphic 6" descr="Confused person">
            <a:extLst>
              <a:ext uri="{FF2B5EF4-FFF2-40B4-BE49-F238E27FC236}">
                <a16:creationId xmlns:a16="http://schemas.microsoft.com/office/drawing/2014/main" id="{BAD9EA21-351A-4994-8F3B-247F9C4DA63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12619" y="2984862"/>
            <a:ext cx="3194600" cy="3194600"/>
          </a:xfrm>
          <a:prstGeom prst="rect">
            <a:avLst/>
          </a:prstGeom>
        </p:spPr>
      </p:pic>
      <p:sp>
        <p:nvSpPr>
          <p:cNvPr id="8" name="Thought Bubble: Cloud 7">
            <a:extLst>
              <a:ext uri="{FF2B5EF4-FFF2-40B4-BE49-F238E27FC236}">
                <a16:creationId xmlns:a16="http://schemas.microsoft.com/office/drawing/2014/main" id="{F8D16CE9-3444-42D0-9B1A-909EB40832DE}"/>
              </a:ext>
            </a:extLst>
          </p:cNvPr>
          <p:cNvSpPr/>
          <p:nvPr/>
        </p:nvSpPr>
        <p:spPr>
          <a:xfrm>
            <a:off x="8177348" y="1645925"/>
            <a:ext cx="2156981" cy="1338937"/>
          </a:xfrm>
          <a:prstGeom prst="cloudCallout">
            <a:avLst>
              <a:gd name="adj1" fmla="val -56148"/>
              <a:gd name="adj2" fmla="val 565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D8C9B13F-442C-42EA-9D1C-C55EB8DEE38E}"/>
              </a:ext>
            </a:extLst>
          </p:cNvPr>
          <p:cNvSpPr txBox="1"/>
          <p:nvPr/>
        </p:nvSpPr>
        <p:spPr>
          <a:xfrm>
            <a:off x="8734695" y="2000547"/>
            <a:ext cx="1079863" cy="461665"/>
          </a:xfrm>
          <a:prstGeom prst="rect">
            <a:avLst/>
          </a:prstGeom>
          <a:noFill/>
        </p:spPr>
        <p:txBody>
          <a:bodyPr wrap="square" rtlCol="0">
            <a:spAutoFit/>
          </a:bodyPr>
          <a:lstStyle/>
          <a:p>
            <a:r>
              <a:rPr lang="en-US" sz="2400" dirty="0"/>
              <a:t>Insight</a:t>
            </a:r>
          </a:p>
        </p:txBody>
      </p:sp>
    </p:spTree>
    <p:extLst>
      <p:ext uri="{BB962C8B-B14F-4D97-AF65-F5344CB8AC3E}">
        <p14:creationId xmlns:p14="http://schemas.microsoft.com/office/powerpoint/2010/main" val="1878848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Drawbacks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Man">
            <a:extLst>
              <a:ext uri="{FF2B5EF4-FFF2-40B4-BE49-F238E27FC236}">
                <a16:creationId xmlns:a16="http://schemas.microsoft.com/office/drawing/2014/main" id="{240971D5-F977-43BF-A1ED-49EE3C309E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39560" y="2686525"/>
            <a:ext cx="914400" cy="914400"/>
          </a:xfrm>
          <a:prstGeom prst="rect">
            <a:avLst/>
          </a:prstGeom>
        </p:spPr>
      </p:pic>
      <p:pic>
        <p:nvPicPr>
          <p:cNvPr id="7" name="Graphic 6" descr="Woman">
            <a:extLst>
              <a:ext uri="{FF2B5EF4-FFF2-40B4-BE49-F238E27FC236}">
                <a16:creationId xmlns:a16="http://schemas.microsoft.com/office/drawing/2014/main" id="{498D9BBE-9376-4D2C-AA32-877FB9C38A4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001041" y="3552492"/>
            <a:ext cx="914400" cy="914400"/>
          </a:xfrm>
          <a:prstGeom prst="rect">
            <a:avLst/>
          </a:prstGeom>
        </p:spPr>
      </p:pic>
      <p:pic>
        <p:nvPicPr>
          <p:cNvPr id="10" name="Graphic 9" descr="Man">
            <a:extLst>
              <a:ext uri="{FF2B5EF4-FFF2-40B4-BE49-F238E27FC236}">
                <a16:creationId xmlns:a16="http://schemas.microsoft.com/office/drawing/2014/main" id="{17380D78-DFD9-4E3F-96D1-1A8C629B431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20685" y="2686525"/>
            <a:ext cx="914400" cy="914400"/>
          </a:xfrm>
          <a:prstGeom prst="rect">
            <a:avLst/>
          </a:prstGeom>
        </p:spPr>
      </p:pic>
      <p:pic>
        <p:nvPicPr>
          <p:cNvPr id="11" name="Graphic 10" descr="Man">
            <a:extLst>
              <a:ext uri="{FF2B5EF4-FFF2-40B4-BE49-F238E27FC236}">
                <a16:creationId xmlns:a16="http://schemas.microsoft.com/office/drawing/2014/main" id="{6317F8ED-C92F-48B2-8282-A3DF5FC0FD8C}"/>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439560" y="3941372"/>
            <a:ext cx="914400" cy="914400"/>
          </a:xfrm>
          <a:prstGeom prst="rect">
            <a:avLst/>
          </a:prstGeom>
        </p:spPr>
      </p:pic>
      <p:pic>
        <p:nvPicPr>
          <p:cNvPr id="12" name="Graphic 11" descr="Man">
            <a:extLst>
              <a:ext uri="{FF2B5EF4-FFF2-40B4-BE49-F238E27FC236}">
                <a16:creationId xmlns:a16="http://schemas.microsoft.com/office/drawing/2014/main" id="{BB1C9E8B-1F4E-4C6F-86BB-854B4589428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220685" y="3941372"/>
            <a:ext cx="914400" cy="914400"/>
          </a:xfrm>
          <a:prstGeom prst="rect">
            <a:avLst/>
          </a:prstGeom>
        </p:spPr>
      </p:pic>
      <p:sp>
        <p:nvSpPr>
          <p:cNvPr id="8" name="Arrow: Right 7">
            <a:extLst>
              <a:ext uri="{FF2B5EF4-FFF2-40B4-BE49-F238E27FC236}">
                <a16:creationId xmlns:a16="http://schemas.microsoft.com/office/drawing/2014/main" id="{E6A32C06-E29B-41BF-A019-98D0C6795DC0}"/>
              </a:ext>
            </a:extLst>
          </p:cNvPr>
          <p:cNvSpPr/>
          <p:nvPr/>
        </p:nvSpPr>
        <p:spPr>
          <a:xfrm>
            <a:off x="4493624" y="3540834"/>
            <a:ext cx="1846217" cy="400538"/>
          </a:xfrm>
          <a:prstGeom prst="rightArrow">
            <a:avLst>
              <a:gd name="adj1" fmla="val 32606"/>
              <a:gd name="adj2" fmla="val 11305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4" name="Graphic 13" descr="Man">
            <a:extLst>
              <a:ext uri="{FF2B5EF4-FFF2-40B4-BE49-F238E27FC236}">
                <a16:creationId xmlns:a16="http://schemas.microsoft.com/office/drawing/2014/main" id="{727631AD-2500-4238-A941-BA021FEF8A9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563068" y="1772125"/>
            <a:ext cx="914400" cy="914400"/>
          </a:xfrm>
          <a:prstGeom prst="rect">
            <a:avLst/>
          </a:prstGeom>
        </p:spPr>
      </p:pic>
      <p:pic>
        <p:nvPicPr>
          <p:cNvPr id="15" name="Graphic 14" descr="Man">
            <a:extLst>
              <a:ext uri="{FF2B5EF4-FFF2-40B4-BE49-F238E27FC236}">
                <a16:creationId xmlns:a16="http://schemas.microsoft.com/office/drawing/2014/main" id="{8A54F340-962F-4192-9A98-87E81E0E3F7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186923" y="1615985"/>
            <a:ext cx="914400" cy="914400"/>
          </a:xfrm>
          <a:prstGeom prst="rect">
            <a:avLst/>
          </a:prstGeom>
        </p:spPr>
      </p:pic>
      <p:pic>
        <p:nvPicPr>
          <p:cNvPr id="16" name="Graphic 15" descr="Man">
            <a:extLst>
              <a:ext uri="{FF2B5EF4-FFF2-40B4-BE49-F238E27FC236}">
                <a16:creationId xmlns:a16="http://schemas.microsoft.com/office/drawing/2014/main" id="{4966C240-71CB-4644-B7CD-6AD82D92808D}"/>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272817" y="5479674"/>
            <a:ext cx="914400" cy="914400"/>
          </a:xfrm>
          <a:prstGeom prst="rect">
            <a:avLst/>
          </a:prstGeom>
        </p:spPr>
      </p:pic>
      <p:pic>
        <p:nvPicPr>
          <p:cNvPr id="17" name="Graphic 16" descr="Man">
            <a:extLst>
              <a:ext uri="{FF2B5EF4-FFF2-40B4-BE49-F238E27FC236}">
                <a16:creationId xmlns:a16="http://schemas.microsoft.com/office/drawing/2014/main" id="{5D541CC2-2612-4494-A2B8-4B07EE6B93CE}"/>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6543841" y="4671940"/>
            <a:ext cx="914400" cy="914400"/>
          </a:xfrm>
          <a:prstGeom prst="rect">
            <a:avLst/>
          </a:prstGeom>
        </p:spPr>
      </p:pic>
      <p:pic>
        <p:nvPicPr>
          <p:cNvPr id="18" name="Graphic 17" descr="Man">
            <a:extLst>
              <a:ext uri="{FF2B5EF4-FFF2-40B4-BE49-F238E27FC236}">
                <a16:creationId xmlns:a16="http://schemas.microsoft.com/office/drawing/2014/main" id="{1261E1FD-81F3-47C4-AE63-0125374AC84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834521" y="4192225"/>
            <a:ext cx="914400" cy="914400"/>
          </a:xfrm>
          <a:prstGeom prst="rect">
            <a:avLst/>
          </a:prstGeom>
        </p:spPr>
      </p:pic>
      <p:pic>
        <p:nvPicPr>
          <p:cNvPr id="19" name="Graphic 18" descr="Man">
            <a:extLst>
              <a:ext uri="{FF2B5EF4-FFF2-40B4-BE49-F238E27FC236}">
                <a16:creationId xmlns:a16="http://schemas.microsoft.com/office/drawing/2014/main" id="{E8058BEC-F119-4E5C-8FA8-85A5D58E2D8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9396413" y="2267376"/>
            <a:ext cx="914400" cy="914400"/>
          </a:xfrm>
          <a:prstGeom prst="rect">
            <a:avLst/>
          </a:prstGeom>
        </p:spPr>
      </p:pic>
      <p:pic>
        <p:nvPicPr>
          <p:cNvPr id="20" name="Graphic 19" descr="Woman">
            <a:extLst>
              <a:ext uri="{FF2B5EF4-FFF2-40B4-BE49-F238E27FC236}">
                <a16:creationId xmlns:a16="http://schemas.microsoft.com/office/drawing/2014/main" id="{F26B4E3A-77ED-4E36-8B13-E344F6AC4515}"/>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7815617" y="4217746"/>
            <a:ext cx="914400" cy="914400"/>
          </a:xfrm>
          <a:prstGeom prst="rect">
            <a:avLst/>
          </a:prstGeom>
        </p:spPr>
      </p:pic>
      <p:pic>
        <p:nvPicPr>
          <p:cNvPr id="21" name="Graphic 20" descr="Woman">
            <a:extLst>
              <a:ext uri="{FF2B5EF4-FFF2-40B4-BE49-F238E27FC236}">
                <a16:creationId xmlns:a16="http://schemas.microsoft.com/office/drawing/2014/main" id="{9B6327C2-9E45-48B3-A149-2A113F42BB08}"/>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9906002" y="3429000"/>
            <a:ext cx="914400" cy="914400"/>
          </a:xfrm>
          <a:prstGeom prst="rect">
            <a:avLst/>
          </a:prstGeom>
        </p:spPr>
      </p:pic>
      <p:pic>
        <p:nvPicPr>
          <p:cNvPr id="22" name="Graphic 21" descr="Woman">
            <a:extLst>
              <a:ext uri="{FF2B5EF4-FFF2-40B4-BE49-F238E27FC236}">
                <a16:creationId xmlns:a16="http://schemas.microsoft.com/office/drawing/2014/main" id="{FF057C4E-BAB1-457C-8F22-6557B4297AEB}"/>
              </a:ext>
            </a:extLst>
          </p:cNvPr>
          <p:cNvPicPr>
            <a:picLocks noChangeAspect="1"/>
          </p:cNvPicPr>
          <p:nvPr/>
        </p:nvPicPr>
        <p:blipFill>
          <a:blip r:embed="rId15">
            <a:extLst>
              <a:ext uri="{28A0092B-C50C-407E-A947-70E740481C1C}">
                <a14:useLocalDpi xmlns:a14="http://schemas.microsoft.com/office/drawing/2010/main" val="0"/>
              </a:ext>
              <a:ext uri="{96DAC541-7B7A-43D3-8B79-37D633B846F1}">
                <asvg:svgBlip xmlns:asvg="http://schemas.microsoft.com/office/drawing/2016/SVG/main" r:embed="rId16"/>
              </a:ext>
            </a:extLst>
          </a:blip>
          <a:stretch>
            <a:fillRect/>
          </a:stretch>
        </p:blipFill>
        <p:spPr>
          <a:xfrm>
            <a:off x="8067841" y="2525125"/>
            <a:ext cx="914400" cy="914400"/>
          </a:xfrm>
          <a:prstGeom prst="rect">
            <a:avLst/>
          </a:prstGeom>
        </p:spPr>
      </p:pic>
      <p:pic>
        <p:nvPicPr>
          <p:cNvPr id="23" name="Graphic 22" descr="Woman">
            <a:extLst>
              <a:ext uri="{FF2B5EF4-FFF2-40B4-BE49-F238E27FC236}">
                <a16:creationId xmlns:a16="http://schemas.microsoft.com/office/drawing/2014/main" id="{1CD36D9A-BA76-4943-935C-6565BAE749B2}"/>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10210801" y="5394508"/>
            <a:ext cx="914400" cy="914400"/>
          </a:xfrm>
          <a:prstGeom prst="rect">
            <a:avLst/>
          </a:prstGeom>
        </p:spPr>
      </p:pic>
      <p:pic>
        <p:nvPicPr>
          <p:cNvPr id="24" name="Graphic 23" descr="Woman">
            <a:extLst>
              <a:ext uri="{FF2B5EF4-FFF2-40B4-BE49-F238E27FC236}">
                <a16:creationId xmlns:a16="http://schemas.microsoft.com/office/drawing/2014/main" id="{A8656711-A081-46A2-B8EA-99DC9B47D608}"/>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743135" y="2497258"/>
            <a:ext cx="914400" cy="914400"/>
          </a:xfrm>
          <a:prstGeom prst="rect">
            <a:avLst/>
          </a:prstGeom>
        </p:spPr>
      </p:pic>
      <p:pic>
        <p:nvPicPr>
          <p:cNvPr id="25" name="Graphic 24" descr="Woman">
            <a:extLst>
              <a:ext uri="{FF2B5EF4-FFF2-40B4-BE49-F238E27FC236}">
                <a16:creationId xmlns:a16="http://schemas.microsoft.com/office/drawing/2014/main" id="{0E7BA2D0-02FA-4775-95F9-541DE5CA4854}"/>
              </a:ext>
            </a:extLst>
          </p:cNvPr>
          <p:cNvPicPr>
            <a:picLocks noChangeAspect="1"/>
          </p:cNvPicPr>
          <p:nvPr/>
        </p:nvPicPr>
        <p:blipFill>
          <a:blip r:embed="rId17">
            <a:extLst>
              <a:ext uri="{28A0092B-C50C-407E-A947-70E740481C1C}">
                <a14:useLocalDpi xmlns:a14="http://schemas.microsoft.com/office/drawing/2010/main" val="0"/>
              </a:ext>
              <a:ext uri="{96DAC541-7B7A-43D3-8B79-37D633B846F1}">
                <asvg:svgBlip xmlns:asvg="http://schemas.microsoft.com/office/drawing/2016/SVG/main" r:embed="rId18"/>
              </a:ext>
            </a:extLst>
          </a:blip>
          <a:stretch>
            <a:fillRect/>
          </a:stretch>
        </p:blipFill>
        <p:spPr>
          <a:xfrm>
            <a:off x="8716628" y="1403276"/>
            <a:ext cx="914400" cy="914400"/>
          </a:xfrm>
          <a:prstGeom prst="rect">
            <a:avLst/>
          </a:prstGeom>
        </p:spPr>
      </p:pic>
      <p:sp>
        <p:nvSpPr>
          <p:cNvPr id="9" name="TextBox 8">
            <a:extLst>
              <a:ext uri="{FF2B5EF4-FFF2-40B4-BE49-F238E27FC236}">
                <a16:creationId xmlns:a16="http://schemas.microsoft.com/office/drawing/2014/main" id="{7A2543E9-C76F-401E-BFCB-5F098E88493C}"/>
              </a:ext>
            </a:extLst>
          </p:cNvPr>
          <p:cNvSpPr txBox="1"/>
          <p:nvPr/>
        </p:nvSpPr>
        <p:spPr>
          <a:xfrm>
            <a:off x="5036384" y="5821317"/>
            <a:ext cx="2421857" cy="523220"/>
          </a:xfrm>
          <a:prstGeom prst="rect">
            <a:avLst/>
          </a:prstGeom>
          <a:noFill/>
        </p:spPr>
        <p:txBody>
          <a:bodyPr wrap="square" rtlCol="0">
            <a:spAutoFit/>
          </a:bodyPr>
          <a:lstStyle/>
          <a:p>
            <a:r>
              <a:rPr lang="en-US" sz="2800" b="1" dirty="0"/>
              <a:t>Generalization</a:t>
            </a:r>
          </a:p>
        </p:txBody>
      </p:sp>
    </p:spTree>
    <p:extLst>
      <p:ext uri="{BB962C8B-B14F-4D97-AF65-F5344CB8AC3E}">
        <p14:creationId xmlns:p14="http://schemas.microsoft.com/office/powerpoint/2010/main" val="2868095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Naturalistic Observation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Woman">
            <a:extLst>
              <a:ext uri="{FF2B5EF4-FFF2-40B4-BE49-F238E27FC236}">
                <a16:creationId xmlns:a16="http://schemas.microsoft.com/office/drawing/2014/main" id="{E0962C16-56D4-4BD8-ABBD-236207FDB4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90503" y="4511784"/>
            <a:ext cx="914400" cy="914400"/>
          </a:xfrm>
          <a:prstGeom prst="rect">
            <a:avLst/>
          </a:prstGeom>
        </p:spPr>
      </p:pic>
      <p:pic>
        <p:nvPicPr>
          <p:cNvPr id="7" name="Graphic 6" descr="Deciduous tree">
            <a:extLst>
              <a:ext uri="{FF2B5EF4-FFF2-40B4-BE49-F238E27FC236}">
                <a16:creationId xmlns:a16="http://schemas.microsoft.com/office/drawing/2014/main" id="{C6C88378-2AC0-457A-8018-8FC2CA77CA8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22332" y="2255522"/>
            <a:ext cx="3317712" cy="3317712"/>
          </a:xfrm>
          <a:prstGeom prst="rect">
            <a:avLst/>
          </a:prstGeom>
        </p:spPr>
      </p:pic>
      <p:pic>
        <p:nvPicPr>
          <p:cNvPr id="9" name="Graphic 8" descr="Bar graph with upward trend">
            <a:extLst>
              <a:ext uri="{FF2B5EF4-FFF2-40B4-BE49-F238E27FC236}">
                <a16:creationId xmlns:a16="http://schemas.microsoft.com/office/drawing/2014/main" id="{D9B26A70-9BBD-4B8E-BC2F-01B8F5EDE070}"/>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095982" y="2914360"/>
            <a:ext cx="2000036" cy="2000036"/>
          </a:xfrm>
          <a:prstGeom prst="rect">
            <a:avLst/>
          </a:prstGeom>
        </p:spPr>
      </p:pic>
      <p:pic>
        <p:nvPicPr>
          <p:cNvPr id="11" name="Graphic 10" descr="Gorilla">
            <a:extLst>
              <a:ext uri="{FF2B5EF4-FFF2-40B4-BE49-F238E27FC236}">
                <a16:creationId xmlns:a16="http://schemas.microsoft.com/office/drawing/2014/main" id="{8E552F36-C8E4-4C27-AAB3-B7700A09C27C}"/>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651955" y="3734829"/>
            <a:ext cx="1780907" cy="1780907"/>
          </a:xfrm>
          <a:prstGeom prst="rect">
            <a:avLst/>
          </a:prstGeom>
        </p:spPr>
      </p:pic>
    </p:spTree>
    <p:extLst>
      <p:ext uri="{BB962C8B-B14F-4D97-AF65-F5344CB8AC3E}">
        <p14:creationId xmlns:p14="http://schemas.microsoft.com/office/powerpoint/2010/main" val="2424064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Naturalistic Observation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Sign language">
            <a:extLst>
              <a:ext uri="{FF2B5EF4-FFF2-40B4-BE49-F238E27FC236}">
                <a16:creationId xmlns:a16="http://schemas.microsoft.com/office/drawing/2014/main" id="{57F18F4B-76A1-4E07-B967-E6876866CAA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42624" y="3792882"/>
            <a:ext cx="1858417" cy="1858417"/>
          </a:xfrm>
          <a:prstGeom prst="rect">
            <a:avLst/>
          </a:prstGeom>
        </p:spPr>
      </p:pic>
      <p:pic>
        <p:nvPicPr>
          <p:cNvPr id="10" name="Graphic 9" descr="Eyes">
            <a:extLst>
              <a:ext uri="{FF2B5EF4-FFF2-40B4-BE49-F238E27FC236}">
                <a16:creationId xmlns:a16="http://schemas.microsoft.com/office/drawing/2014/main" id="{BAEF784F-FF4C-4EF7-BFB6-C78EAAF84BE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137150" y="1930752"/>
            <a:ext cx="2068737" cy="2068737"/>
          </a:xfrm>
          <a:prstGeom prst="rect">
            <a:avLst/>
          </a:prstGeom>
        </p:spPr>
      </p:pic>
      <p:pic>
        <p:nvPicPr>
          <p:cNvPr id="13" name="Graphic 12" descr="Soap">
            <a:extLst>
              <a:ext uri="{FF2B5EF4-FFF2-40B4-BE49-F238E27FC236}">
                <a16:creationId xmlns:a16="http://schemas.microsoft.com/office/drawing/2014/main" id="{6A8CA773-E97F-4E88-9227-6E64C4E34A9B}"/>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49826" y="3907226"/>
            <a:ext cx="1064303" cy="1064303"/>
          </a:xfrm>
          <a:prstGeom prst="rect">
            <a:avLst/>
          </a:prstGeom>
        </p:spPr>
      </p:pic>
      <p:pic>
        <p:nvPicPr>
          <p:cNvPr id="15" name="Graphic 14" descr="Sink">
            <a:extLst>
              <a:ext uri="{FF2B5EF4-FFF2-40B4-BE49-F238E27FC236}">
                <a16:creationId xmlns:a16="http://schemas.microsoft.com/office/drawing/2014/main" id="{10B86596-F535-4023-A563-C9C103A207F5}"/>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flipH="1">
            <a:off x="7144067" y="3429000"/>
            <a:ext cx="3827468" cy="3788084"/>
          </a:xfrm>
          <a:prstGeom prst="rect">
            <a:avLst/>
          </a:prstGeom>
        </p:spPr>
      </p:pic>
      <p:cxnSp>
        <p:nvCxnSpPr>
          <p:cNvPr id="19" name="Straight Arrow Connector 18">
            <a:extLst>
              <a:ext uri="{FF2B5EF4-FFF2-40B4-BE49-F238E27FC236}">
                <a16:creationId xmlns:a16="http://schemas.microsoft.com/office/drawing/2014/main" id="{5BA5D6A9-AAF9-41DF-ACF2-FE9233CBE73A}"/>
              </a:ext>
            </a:extLst>
          </p:cNvPr>
          <p:cNvCxnSpPr>
            <a:cxnSpLocks/>
          </p:cNvCxnSpPr>
          <p:nvPr/>
        </p:nvCxnSpPr>
        <p:spPr>
          <a:xfrm>
            <a:off x="3341511" y="3243896"/>
            <a:ext cx="1908358" cy="9045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F5BB24F2-1B24-4735-BAA3-442225CA8458}"/>
              </a:ext>
            </a:extLst>
          </p:cNvPr>
          <p:cNvCxnSpPr>
            <a:cxnSpLocks/>
          </p:cNvCxnSpPr>
          <p:nvPr/>
        </p:nvCxnSpPr>
        <p:spPr>
          <a:xfrm>
            <a:off x="2345209" y="3454937"/>
            <a:ext cx="2654389" cy="9926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52219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Document">
            <a:extLst>
              <a:ext uri="{FF2B5EF4-FFF2-40B4-BE49-F238E27FC236}">
                <a16:creationId xmlns:a16="http://schemas.microsoft.com/office/drawing/2014/main" id="{190F24C3-93CB-4212-AD8A-E4B6AF3AFB7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3998" y="1572031"/>
            <a:ext cx="3992552" cy="3992552"/>
          </a:xfrm>
          <a:prstGeom prst="rect">
            <a:avLst/>
          </a:prstGeom>
        </p:spPr>
      </p:pic>
      <p:pic>
        <p:nvPicPr>
          <p:cNvPr id="7" name="Graphic 6" descr="Earth globe: Americas">
            <a:extLst>
              <a:ext uri="{FF2B5EF4-FFF2-40B4-BE49-F238E27FC236}">
                <a16:creationId xmlns:a16="http://schemas.microsoft.com/office/drawing/2014/main" id="{D43DCB42-E259-45FE-B169-4FFF7E26F23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75449" y="1572031"/>
            <a:ext cx="3992552" cy="3992552"/>
          </a:xfrm>
          <a:prstGeom prst="rect">
            <a:avLst/>
          </a:prstGeom>
        </p:spPr>
      </p:pic>
      <p:sp>
        <p:nvSpPr>
          <p:cNvPr id="8" name="Arrow: Right 7">
            <a:extLst>
              <a:ext uri="{FF2B5EF4-FFF2-40B4-BE49-F238E27FC236}">
                <a16:creationId xmlns:a16="http://schemas.microsoft.com/office/drawing/2014/main" id="{98CDCB30-1288-4609-8FF3-3F0A6771B6CE}"/>
              </a:ext>
            </a:extLst>
          </p:cNvPr>
          <p:cNvSpPr/>
          <p:nvPr/>
        </p:nvSpPr>
        <p:spPr>
          <a:xfrm>
            <a:off x="5242312" y="3322841"/>
            <a:ext cx="1444978" cy="564086"/>
          </a:xfrm>
          <a:prstGeom prst="rightArrow">
            <a:avLst>
              <a:gd name="adj1" fmla="val 50000"/>
              <a:gd name="adj2" fmla="val 92027"/>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F6923F51-9EAB-4E47-A8D0-4ED046DC1BF0}"/>
              </a:ext>
            </a:extLst>
          </p:cNvPr>
          <p:cNvSpPr txBox="1"/>
          <p:nvPr/>
        </p:nvSpPr>
        <p:spPr>
          <a:xfrm>
            <a:off x="4875423" y="5782506"/>
            <a:ext cx="2178756" cy="461665"/>
          </a:xfrm>
          <a:prstGeom prst="rect">
            <a:avLst/>
          </a:prstGeom>
          <a:noFill/>
        </p:spPr>
        <p:txBody>
          <a:bodyPr wrap="square" rtlCol="0">
            <a:spAutoFit/>
          </a:bodyPr>
          <a:lstStyle/>
          <a:p>
            <a:r>
              <a:rPr lang="en-US" sz="2400" b="1" dirty="0"/>
              <a:t>Generalizability</a:t>
            </a:r>
          </a:p>
        </p:txBody>
      </p:sp>
    </p:spTree>
    <p:extLst>
      <p:ext uri="{BB962C8B-B14F-4D97-AF65-F5344CB8AC3E}">
        <p14:creationId xmlns:p14="http://schemas.microsoft.com/office/powerpoint/2010/main" val="925090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Drawbacks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Worried face with no fill">
            <a:extLst>
              <a:ext uri="{FF2B5EF4-FFF2-40B4-BE49-F238E27FC236}">
                <a16:creationId xmlns:a16="http://schemas.microsoft.com/office/drawing/2014/main" id="{26F9774F-AC43-4D1C-87B1-7D6DD444A03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43689" y="1607400"/>
            <a:ext cx="1704622" cy="1704622"/>
          </a:xfrm>
          <a:prstGeom prst="rect">
            <a:avLst/>
          </a:prstGeom>
        </p:spPr>
      </p:pic>
      <p:pic>
        <p:nvPicPr>
          <p:cNvPr id="11" name="Graphic 10" descr="Coins">
            <a:extLst>
              <a:ext uri="{FF2B5EF4-FFF2-40B4-BE49-F238E27FC236}">
                <a16:creationId xmlns:a16="http://schemas.microsoft.com/office/drawing/2014/main" id="{88A44D7C-E3B7-4ACB-8774-F8DA0A56511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43689" y="4249617"/>
            <a:ext cx="1393128" cy="1393128"/>
          </a:xfrm>
          <a:prstGeom prst="rect">
            <a:avLst/>
          </a:prstGeom>
        </p:spPr>
      </p:pic>
      <p:pic>
        <p:nvPicPr>
          <p:cNvPr id="13" name="Graphic 12" descr="Money">
            <a:extLst>
              <a:ext uri="{FF2B5EF4-FFF2-40B4-BE49-F238E27FC236}">
                <a16:creationId xmlns:a16="http://schemas.microsoft.com/office/drawing/2014/main" id="{38F19ECC-858F-41ED-8821-0566E7D2803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096000" y="3751710"/>
            <a:ext cx="1393127" cy="1393127"/>
          </a:xfrm>
          <a:prstGeom prst="rect">
            <a:avLst/>
          </a:prstGeom>
        </p:spPr>
      </p:pic>
      <p:sp>
        <p:nvSpPr>
          <p:cNvPr id="14" name="Rectangle 13">
            <a:extLst>
              <a:ext uri="{FF2B5EF4-FFF2-40B4-BE49-F238E27FC236}">
                <a16:creationId xmlns:a16="http://schemas.microsoft.com/office/drawing/2014/main" id="{D7BD8117-1934-4F85-B66C-670DCA5C51CB}"/>
              </a:ext>
            </a:extLst>
          </p:cNvPr>
          <p:cNvSpPr/>
          <p:nvPr/>
        </p:nvSpPr>
        <p:spPr>
          <a:xfrm>
            <a:off x="8834521" y="3984976"/>
            <a:ext cx="1787702" cy="155785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10D6F507-AF8E-4623-9E03-C7A175BED173}"/>
              </a:ext>
            </a:extLst>
          </p:cNvPr>
          <p:cNvSpPr txBox="1"/>
          <p:nvPr/>
        </p:nvSpPr>
        <p:spPr>
          <a:xfrm>
            <a:off x="9062327" y="4348405"/>
            <a:ext cx="1332089" cy="830997"/>
          </a:xfrm>
          <a:prstGeom prst="rect">
            <a:avLst/>
          </a:prstGeom>
          <a:noFill/>
        </p:spPr>
        <p:txBody>
          <a:bodyPr wrap="square" rtlCol="0">
            <a:spAutoFit/>
          </a:bodyPr>
          <a:lstStyle/>
          <a:p>
            <a:r>
              <a:rPr lang="en-US" sz="4800" dirty="0"/>
              <a:t>Luck</a:t>
            </a:r>
          </a:p>
        </p:txBody>
      </p:sp>
      <p:pic>
        <p:nvPicPr>
          <p:cNvPr id="18" name="Graphic 17" descr="Clock">
            <a:extLst>
              <a:ext uri="{FF2B5EF4-FFF2-40B4-BE49-F238E27FC236}">
                <a16:creationId xmlns:a16="http://schemas.microsoft.com/office/drawing/2014/main" id="{DD4D6261-3C1E-41D1-A40F-141FD26F7AB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1524001" y="3751710"/>
            <a:ext cx="1828824" cy="1828824"/>
          </a:xfrm>
          <a:prstGeom prst="rect">
            <a:avLst/>
          </a:prstGeom>
        </p:spPr>
      </p:pic>
    </p:spTree>
    <p:extLst>
      <p:ext uri="{BB962C8B-B14F-4D97-AF65-F5344CB8AC3E}">
        <p14:creationId xmlns:p14="http://schemas.microsoft.com/office/powerpoint/2010/main" val="4045757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Observer Bias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7" name="Graphic 6" descr="Clipboard">
            <a:extLst>
              <a:ext uri="{FF2B5EF4-FFF2-40B4-BE49-F238E27FC236}">
                <a16:creationId xmlns:a16="http://schemas.microsoft.com/office/drawing/2014/main" id="{6292C94D-B462-463F-AA2E-63EB25F37F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524001" y="1567461"/>
            <a:ext cx="2931732" cy="2931732"/>
          </a:xfrm>
          <a:prstGeom prst="rect">
            <a:avLst/>
          </a:prstGeom>
        </p:spPr>
      </p:pic>
      <p:pic>
        <p:nvPicPr>
          <p:cNvPr id="9" name="Graphic 8" descr="Checklist">
            <a:extLst>
              <a:ext uri="{FF2B5EF4-FFF2-40B4-BE49-F238E27FC236}">
                <a16:creationId xmlns:a16="http://schemas.microsoft.com/office/drawing/2014/main" id="{9BE1C0BF-0E6F-4259-8090-B35D7D36441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759849" y="1963571"/>
            <a:ext cx="2544507" cy="2369762"/>
          </a:xfrm>
          <a:prstGeom prst="rect">
            <a:avLst/>
          </a:prstGeom>
        </p:spPr>
      </p:pic>
      <p:pic>
        <p:nvPicPr>
          <p:cNvPr id="5" name="Graphic 4" descr="Stopwatch">
            <a:extLst>
              <a:ext uri="{FF2B5EF4-FFF2-40B4-BE49-F238E27FC236}">
                <a16:creationId xmlns:a16="http://schemas.microsoft.com/office/drawing/2014/main" id="{26BF7CD7-0964-448E-83CC-8FFA05950F9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681134" y="3036233"/>
            <a:ext cx="1859070" cy="1859070"/>
          </a:xfrm>
          <a:prstGeom prst="rect">
            <a:avLst/>
          </a:prstGeom>
        </p:spPr>
      </p:pic>
      <p:pic>
        <p:nvPicPr>
          <p:cNvPr id="14" name="Graphic 13" descr="Clipboard">
            <a:extLst>
              <a:ext uri="{FF2B5EF4-FFF2-40B4-BE49-F238E27FC236}">
                <a16:creationId xmlns:a16="http://schemas.microsoft.com/office/drawing/2014/main" id="{331FB4F9-BE30-4E1E-B65C-EAC8067FB39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7651796" y="1567461"/>
            <a:ext cx="2931732" cy="2931732"/>
          </a:xfrm>
          <a:prstGeom prst="rect">
            <a:avLst/>
          </a:prstGeom>
        </p:spPr>
      </p:pic>
      <p:pic>
        <p:nvPicPr>
          <p:cNvPr id="15" name="Graphic 14" descr="Checklist">
            <a:extLst>
              <a:ext uri="{FF2B5EF4-FFF2-40B4-BE49-F238E27FC236}">
                <a16:creationId xmlns:a16="http://schemas.microsoft.com/office/drawing/2014/main" id="{2BC92EBB-C692-4029-AC6B-8C83AE3C55F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887644" y="1963571"/>
            <a:ext cx="2544507" cy="2369762"/>
          </a:xfrm>
          <a:prstGeom prst="rect">
            <a:avLst/>
          </a:prstGeom>
        </p:spPr>
      </p:pic>
      <p:pic>
        <p:nvPicPr>
          <p:cNvPr id="16" name="Graphic 15" descr="Stopwatch">
            <a:extLst>
              <a:ext uri="{FF2B5EF4-FFF2-40B4-BE49-F238E27FC236}">
                <a16:creationId xmlns:a16="http://schemas.microsoft.com/office/drawing/2014/main" id="{2588E721-BC57-46B6-8500-B0DCFF6EF46D}"/>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808929" y="3036233"/>
            <a:ext cx="1859070" cy="1859070"/>
          </a:xfrm>
          <a:prstGeom prst="rect">
            <a:avLst/>
          </a:prstGeom>
        </p:spPr>
      </p:pic>
      <p:sp>
        <p:nvSpPr>
          <p:cNvPr id="12" name="TextBox 11">
            <a:extLst>
              <a:ext uri="{FF2B5EF4-FFF2-40B4-BE49-F238E27FC236}">
                <a16:creationId xmlns:a16="http://schemas.microsoft.com/office/drawing/2014/main" id="{71DDB9E2-A4DF-4F43-A6CA-B3F8611DDFE8}"/>
              </a:ext>
            </a:extLst>
          </p:cNvPr>
          <p:cNvSpPr txBox="1"/>
          <p:nvPr/>
        </p:nvSpPr>
        <p:spPr>
          <a:xfrm>
            <a:off x="2434914" y="4895303"/>
            <a:ext cx="1109906" cy="461665"/>
          </a:xfrm>
          <a:prstGeom prst="rect">
            <a:avLst/>
          </a:prstGeom>
          <a:noFill/>
        </p:spPr>
        <p:txBody>
          <a:bodyPr wrap="square" rtlCol="0">
            <a:spAutoFit/>
          </a:bodyPr>
          <a:lstStyle/>
          <a:p>
            <a:r>
              <a:rPr lang="en-US" sz="2400" b="1" dirty="0">
                <a:solidFill>
                  <a:schemeClr val="accent2">
                    <a:lumMod val="75000"/>
                  </a:schemeClr>
                </a:solidFill>
              </a:rPr>
              <a:t>Rater 1</a:t>
            </a:r>
          </a:p>
        </p:txBody>
      </p:sp>
      <p:sp>
        <p:nvSpPr>
          <p:cNvPr id="18" name="TextBox 17">
            <a:extLst>
              <a:ext uri="{FF2B5EF4-FFF2-40B4-BE49-F238E27FC236}">
                <a16:creationId xmlns:a16="http://schemas.microsoft.com/office/drawing/2014/main" id="{763A4A55-0298-439E-B679-C3C566B052C8}"/>
              </a:ext>
            </a:extLst>
          </p:cNvPr>
          <p:cNvSpPr txBox="1"/>
          <p:nvPr/>
        </p:nvSpPr>
        <p:spPr>
          <a:xfrm>
            <a:off x="8562709" y="4895302"/>
            <a:ext cx="1109906" cy="461665"/>
          </a:xfrm>
          <a:prstGeom prst="rect">
            <a:avLst/>
          </a:prstGeom>
          <a:noFill/>
        </p:spPr>
        <p:txBody>
          <a:bodyPr wrap="square" rtlCol="0">
            <a:spAutoFit/>
          </a:bodyPr>
          <a:lstStyle/>
          <a:p>
            <a:r>
              <a:rPr lang="en-US" sz="2400" b="1" dirty="0">
                <a:solidFill>
                  <a:schemeClr val="accent3">
                    <a:lumMod val="50000"/>
                  </a:schemeClr>
                </a:solidFill>
              </a:rPr>
              <a:t>Rater 2</a:t>
            </a:r>
          </a:p>
        </p:txBody>
      </p:sp>
      <p:sp>
        <p:nvSpPr>
          <p:cNvPr id="13" name="Arrow: Notched Right 12">
            <a:extLst>
              <a:ext uri="{FF2B5EF4-FFF2-40B4-BE49-F238E27FC236}">
                <a16:creationId xmlns:a16="http://schemas.microsoft.com/office/drawing/2014/main" id="{A90CCEA4-B826-4B71-A4A4-07AA496E0084}"/>
              </a:ext>
            </a:extLst>
          </p:cNvPr>
          <p:cNvSpPr/>
          <p:nvPr/>
        </p:nvSpPr>
        <p:spPr>
          <a:xfrm rot="1560144">
            <a:off x="3055970" y="5654001"/>
            <a:ext cx="1645013" cy="228634"/>
          </a:xfrm>
          <a:prstGeom prst="notchedRightArrow">
            <a:avLst>
              <a:gd name="adj1" fmla="val 47517"/>
              <a:gd name="adj2" fmla="val 1038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F3D2A980-BF4A-4902-A215-837AAA46C7E9}"/>
              </a:ext>
            </a:extLst>
          </p:cNvPr>
          <p:cNvSpPr txBox="1"/>
          <p:nvPr/>
        </p:nvSpPr>
        <p:spPr>
          <a:xfrm>
            <a:off x="4492978" y="6177062"/>
            <a:ext cx="3285066" cy="523220"/>
          </a:xfrm>
          <a:prstGeom prst="rect">
            <a:avLst/>
          </a:prstGeom>
          <a:noFill/>
        </p:spPr>
        <p:txBody>
          <a:bodyPr wrap="square" rtlCol="0">
            <a:spAutoFit/>
          </a:bodyPr>
          <a:lstStyle/>
          <a:p>
            <a:r>
              <a:rPr lang="en-US" sz="2800" b="1" dirty="0">
                <a:solidFill>
                  <a:schemeClr val="accent6">
                    <a:lumMod val="50000"/>
                  </a:schemeClr>
                </a:solidFill>
              </a:rPr>
              <a:t>Inter-rater Reliability</a:t>
            </a:r>
          </a:p>
        </p:txBody>
      </p:sp>
      <p:sp>
        <p:nvSpPr>
          <p:cNvPr id="22" name="Arrow: Notched Right 21">
            <a:extLst>
              <a:ext uri="{FF2B5EF4-FFF2-40B4-BE49-F238E27FC236}">
                <a16:creationId xmlns:a16="http://schemas.microsoft.com/office/drawing/2014/main" id="{2089E56E-7BFF-4B45-9E95-16359596CA54}"/>
              </a:ext>
            </a:extLst>
          </p:cNvPr>
          <p:cNvSpPr/>
          <p:nvPr/>
        </p:nvSpPr>
        <p:spPr>
          <a:xfrm rot="9171056">
            <a:off x="7552137" y="5662676"/>
            <a:ext cx="1645013" cy="228634"/>
          </a:xfrm>
          <a:prstGeom prst="notchedRightArrow">
            <a:avLst>
              <a:gd name="adj1" fmla="val 47517"/>
              <a:gd name="adj2" fmla="val 10388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071318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1431</TotalTime>
  <Words>1082</Words>
  <Application>Microsoft Office PowerPoint</Application>
  <PresentationFormat>Widescreen</PresentationFormat>
  <Paragraphs>96</Paragraphs>
  <Slides>21</Slides>
  <Notes>21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21</vt:i4>
      </vt:variant>
    </vt:vector>
  </HeadingPairs>
  <TitlesOfParts>
    <vt:vector size="2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25</cp:revision>
  <dcterms:created xsi:type="dcterms:W3CDTF">2017-06-16T13:06:21Z</dcterms:created>
  <dcterms:modified xsi:type="dcterms:W3CDTF">2019-05-09T17:21:36Z</dcterms:modified>
</cp:coreProperties>
</file>