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56" r:id="rId3"/>
    <p:sldId id="257" r:id="rId4"/>
    <p:sldId id="279" r:id="rId5"/>
    <p:sldId id="280" r:id="rId6"/>
    <p:sldId id="281" r:id="rId7"/>
    <p:sldId id="282" r:id="rId8"/>
    <p:sldId id="289" r:id="rId9"/>
    <p:sldId id="290" r:id="rId10"/>
    <p:sldId id="283" r:id="rId11"/>
    <p:sldId id="284" r:id="rId12"/>
    <p:sldId id="285" r:id="rId13"/>
    <p:sldId id="291" r:id="rId14"/>
    <p:sldId id="286" r:id="rId15"/>
    <p:sldId id="287" r:id="rId16"/>
    <p:sldId id="288" r:id="rId17"/>
    <p:sldId id="292" r:id="rId18"/>
    <p:sldId id="293" r:id="rId19"/>
    <p:sldId id="294" r:id="rId20"/>
    <p:sldId id="295" r:id="rId21"/>
    <p:sldId id="296" r:id="rId22"/>
    <p:sldId id="29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4254" autoAdjust="0"/>
  </p:normalViewPr>
  <p:slideViewPr>
    <p:cSldViewPr snapToGrid="0">
      <p:cViewPr varScale="1">
        <p:scale>
          <a:sx n="96" d="100"/>
          <a:sy n="96" d="100"/>
        </p:scale>
        <p:origin x="1152" y="8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 correlations, people also tend to make the mistake of illusory correlations, or false correlations, that occur when people believe that relationships exist between two variables when no such relationship exists.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many people believe that there is a correlation between lunar phase and human behavior.  Over 40 studies, however, have consistently shown this relationship does not exist.  Although we may pay more attention to odd behavior during a full moon, the rates of odd behavior remain constant throughout the lunar cycle.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2173306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truly be able to make causal statements, one must conduct scientific experiments because they use controlled settings and conditions.  An experiment begins with an hypothesis which is then tested.  For example, you may believe violent programming causes children to be more violent. You could then set up an experiment to test this hypothesis.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24146509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most basic experimental design involves two groups: the experimental group and the control group. The experimental group gets the experimental manipulation whereas the control group does not.  In our example about violent television programming, we have the experimental group watch violent programming for 30 minutes.  The control group watches non-violent television for the same amount of time.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12476932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After exposing the children to the television programming, we might observe their behavior on the playground for 60 minutes.  We would operationally define the behaviors we were looking for, such as hitting or kicking or even verbal violence.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13</a:t>
            </a:fld>
            <a:endParaRPr lang="en-US" dirty="0"/>
          </a:p>
        </p:txBody>
      </p:sp>
    </p:spTree>
    <p:extLst>
      <p:ext uri="{BB962C8B-B14F-4D97-AF65-F5344CB8AC3E}">
        <p14:creationId xmlns:p14="http://schemas.microsoft.com/office/powerpoint/2010/main" val="2641868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few considerations to keep in mind for an experiment.  First, random assignment to the experimental and control group ensure the groups are similar.  In addition, it is important that the groups are unaware of their group assignment; this is referred to as a single blind study.  In fact, it would be even better if the observing experimenter was unaware of the participant’s group assignment, which is a double blind study.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14</a:t>
            </a:fld>
            <a:endParaRPr lang="en-US" dirty="0"/>
          </a:p>
        </p:txBody>
      </p:sp>
    </p:spTree>
    <p:extLst>
      <p:ext uri="{BB962C8B-B14F-4D97-AF65-F5344CB8AC3E}">
        <p14:creationId xmlns:p14="http://schemas.microsoft.com/office/powerpoint/2010/main" val="12722638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controls are important to guard against the placebo effect which occurs when people’s beliefs influence their experience.  For example, a sugar pill could have the unintended result of making someone feel better if that person thinks he is receiving an actual medication.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15</a:t>
            </a:fld>
            <a:endParaRPr lang="en-US" dirty="0"/>
          </a:p>
        </p:txBody>
      </p:sp>
    </p:spTree>
    <p:extLst>
      <p:ext uri="{BB962C8B-B14F-4D97-AF65-F5344CB8AC3E}">
        <p14:creationId xmlns:p14="http://schemas.microsoft.com/office/powerpoint/2010/main" val="13512368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Whenever a researcher is designing an experiment, the independent and dependent variables must be determined.  An independent variable is the variable that is controlled by the experimenter.  In contrast, the dependent variable is what is measured to determine if the independent variable made an impact.  In our example of violent television programming, the independent variable would be the different types of TV programming and the dependent measure would be the children’s behavior on the playground.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16</a:t>
            </a:fld>
            <a:endParaRPr lang="en-US" dirty="0"/>
          </a:p>
        </p:txBody>
      </p:sp>
    </p:spTree>
    <p:extLst>
      <p:ext uri="{BB962C8B-B14F-4D97-AF65-F5344CB8AC3E}">
        <p14:creationId xmlns:p14="http://schemas.microsoft.com/office/powerpoint/2010/main" val="9468654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True experiments require the experimenter to manipulate the independent variable.  Some aspects, however, are outside of control.  For example, you may be interested in the difference in aggression between boys and girls.  However, you cannot assign a person to being a boy or a girl for the purposes of research.  In this case, the experiment would be a quasi-experiment as the independent variable cannot, truly, be controlled.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17</a:t>
            </a:fld>
            <a:endParaRPr lang="en-US" dirty="0"/>
          </a:p>
        </p:txBody>
      </p:sp>
    </p:spTree>
    <p:extLst>
      <p:ext uri="{BB962C8B-B14F-4D97-AF65-F5344CB8AC3E}">
        <p14:creationId xmlns:p14="http://schemas.microsoft.com/office/powerpoint/2010/main" val="14235055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Experiments are also limited by ethical considerations.  If you were interested in the effects of spanking on personality development, you could not ethically assigned a group of parents to routinely physically punish their children.  It would be unethical to do so.</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18</a:t>
            </a:fld>
            <a:endParaRPr lang="en-US" dirty="0"/>
          </a:p>
        </p:txBody>
      </p:sp>
    </p:spTree>
    <p:extLst>
      <p:ext uri="{BB962C8B-B14F-4D97-AF65-F5344CB8AC3E}">
        <p14:creationId xmlns:p14="http://schemas.microsoft.com/office/powerpoint/2010/main" val="37335751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After research has been completed, researchers submit their findings for peer reviewed journals. After an article is sent in, other experts in the field read the articles for flaws and make suggestions to improve the research.  Some of the flaws may be related to reliability and validity.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19</a:t>
            </a:fld>
            <a:endParaRPr lang="en-US" dirty="0"/>
          </a:p>
        </p:txBody>
      </p:sp>
    </p:spTree>
    <p:extLst>
      <p:ext uri="{BB962C8B-B14F-4D97-AF65-F5344CB8AC3E}">
        <p14:creationId xmlns:p14="http://schemas.microsoft.com/office/powerpoint/2010/main" val="1803234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it comes to research, people typically conduct either correlations or experiments.  A correlation means there is a relationship between two or more variables. When two variables are correlated, it means that as one variable changes, the other changes as well.  For example, when ice cream sales increase, so do incidents of aggression. Why are these variables correlated?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39077076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reliable finding is one that is consistent.  If you took a driving test on Monday but failed it on Friday with similar effort, the test wouldn’t be considered reliable.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20</a:t>
            </a:fld>
            <a:endParaRPr lang="en-US" dirty="0"/>
          </a:p>
        </p:txBody>
      </p:sp>
    </p:spTree>
    <p:extLst>
      <p:ext uri="{BB962C8B-B14F-4D97-AF65-F5344CB8AC3E}">
        <p14:creationId xmlns:p14="http://schemas.microsoft.com/office/powerpoint/2010/main" val="1707102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valid study is one that measures what it was supposed to measure.  For validity – which is a better measure of driving skill?  A written test or a driving test?  In this case, the driving test would be considered more valid.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21</a:t>
            </a:fld>
            <a:endParaRPr lang="en-US" dirty="0"/>
          </a:p>
        </p:txBody>
      </p:sp>
    </p:spTree>
    <p:extLst>
      <p:ext uri="{BB962C8B-B14F-4D97-AF65-F5344CB8AC3E}">
        <p14:creationId xmlns:p14="http://schemas.microsoft.com/office/powerpoint/2010/main" val="15396209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sum, there are a variety of different aspects that researchers must keep in mind as they engage in correlational or experimental research.</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22</a:t>
            </a:fld>
            <a:endParaRPr lang="en-US" dirty="0"/>
          </a:p>
        </p:txBody>
      </p:sp>
    </p:spTree>
    <p:extLst>
      <p:ext uri="{BB962C8B-B14F-4D97-AF65-F5344CB8AC3E}">
        <p14:creationId xmlns:p14="http://schemas.microsoft.com/office/powerpoint/2010/main" val="2251345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Summer! Heat makes people irritable.  Similarly, more people buy ice cream in the summer.  Just because two variables are correlated, we cannot assume that one causes the other.  In fact, correlation does not mean causation.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3873289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different types of correlations.  A positive correlation means that the variables move in the same direction.  When one variable increases, the other variable increases.  In our example of ice cream and drowning, this is a positive correlation.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3149965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a negative correlation means that the variables move in opposite directions.  Here, a decrease in one variable is associated with an increase in the other one.  For example, the more alcohol you drink, the slower your reaction time.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3116241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to know the strength and direction of your correlation, you need to know the correlation coefficient. This value ranges from -1 to +1 and it tells you two things.  The first is whether the correlation is positive or negative, as evidenced by the sign of the correlation coefficient.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2570072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is the strength of the correlation, denoted by the numerical value. The closer the number is to 0, the weaker the correlation.  The closer to 1, the stronger the correlation.  It is important to note that a -.6 is the same strength as a +.6.  The sign only indicates the directions that the two variables move.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3022533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Correlations are limited because they tell us little about cause and effect.  Sometimes a third or confounding variable is causing the difference.  Thinking back to our ice cream and drowning example, the confounding variable is temperature.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2079429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Unfortunately, people mistakenly make claims of causation as a function of correlations all the time.  For example, there is a correlation between eating oatmeal and lower cholesterol. Therefore, oatmeal is considered a heart healthy food.  But what else might cause this result?  Maybe it is more directly related to what isn’t eaten.  If you are eating oatmeal, you aren’t eating sausage and bacon or other foods.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3267728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11.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27.png"/><Relationship Id="rId7" Type="http://schemas.openxmlformats.org/officeDocument/2006/relationships/image" Target="../media/image31.png"/><Relationship Id="rId12" Type="http://schemas.openxmlformats.org/officeDocument/2006/relationships/image" Target="../media/image34.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0.svg"/><Relationship Id="rId11" Type="http://schemas.openxmlformats.org/officeDocument/2006/relationships/image" Target="../media/image33.png"/><Relationship Id="rId5" Type="http://schemas.openxmlformats.org/officeDocument/2006/relationships/image" Target="../media/image29.png"/><Relationship Id="rId10" Type="http://schemas.openxmlformats.org/officeDocument/2006/relationships/image" Target="../media/image4.svg"/><Relationship Id="rId4" Type="http://schemas.openxmlformats.org/officeDocument/2006/relationships/image" Target="../media/image28.svg"/><Relationship Id="rId9" Type="http://schemas.openxmlformats.org/officeDocument/2006/relationships/image" Target="../media/image3.png"/></Relationships>
</file>

<file path=ppt/slides/_rels/slide12.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30.svg"/><Relationship Id="rId5" Type="http://schemas.openxmlformats.org/officeDocument/2006/relationships/image" Target="../media/image29.png"/><Relationship Id="rId10" Type="http://schemas.openxmlformats.org/officeDocument/2006/relationships/image" Target="../media/image34.svg"/><Relationship Id="rId4" Type="http://schemas.openxmlformats.org/officeDocument/2006/relationships/image" Target="../media/image28.svg"/><Relationship Id="rId9" Type="http://schemas.openxmlformats.org/officeDocument/2006/relationships/image" Target="../media/image33.png"/></Relationships>
</file>

<file path=ppt/slides/_rels/slide13.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8.svg"/><Relationship Id="rId5" Type="http://schemas.openxmlformats.org/officeDocument/2006/relationships/image" Target="../media/image37.png"/><Relationship Id="rId10" Type="http://schemas.openxmlformats.org/officeDocument/2006/relationships/image" Target="../media/image42.svg"/><Relationship Id="rId4" Type="http://schemas.openxmlformats.org/officeDocument/2006/relationships/image" Target="../media/image36.svg"/><Relationship Id="rId9" Type="http://schemas.openxmlformats.org/officeDocument/2006/relationships/image" Target="../media/image41.png"/></Relationships>
</file>

<file path=ppt/slides/_rels/slide14.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10" Type="http://schemas.openxmlformats.org/officeDocument/2006/relationships/image" Target="../media/image44.svg"/><Relationship Id="rId4" Type="http://schemas.openxmlformats.org/officeDocument/2006/relationships/image" Target="../media/image30.svg"/><Relationship Id="rId9" Type="http://schemas.openxmlformats.org/officeDocument/2006/relationships/image" Target="../media/image43.png"/></Relationships>
</file>

<file path=ppt/slides/_rels/slide15.xml.rels><?xml version="1.0" encoding="UTF-8" standalone="yes"?>
<Relationships xmlns="http://schemas.openxmlformats.org/package/2006/relationships"><Relationship Id="rId3" Type="http://schemas.openxmlformats.org/officeDocument/2006/relationships/image" Target="../media/image45.gif"/><Relationship Id="rId7" Type="http://schemas.openxmlformats.org/officeDocument/2006/relationships/image" Target="../media/image47.sv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6.png"/><Relationship Id="rId5" Type="http://schemas.openxmlformats.org/officeDocument/2006/relationships/hyperlink" Target="https://creativecommons.org/licenses/by-nc-nd/3.0/" TargetMode="External"/><Relationship Id="rId4" Type="http://schemas.openxmlformats.org/officeDocument/2006/relationships/hyperlink" Target="http://biancosulnero.blogspot.com/2012/10/normativa-somministrare-farmaci-scuola.html" TargetMode="External"/></Relationships>
</file>

<file path=ppt/slides/_rels/slide16.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35.png"/><Relationship Id="rId7" Type="http://schemas.openxmlformats.org/officeDocument/2006/relationships/image" Target="../media/image39.png"/><Relationship Id="rId12" Type="http://schemas.openxmlformats.org/officeDocument/2006/relationships/image" Target="../media/image49.sv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38.svg"/><Relationship Id="rId11" Type="http://schemas.openxmlformats.org/officeDocument/2006/relationships/image" Target="../media/image48.png"/><Relationship Id="rId5" Type="http://schemas.openxmlformats.org/officeDocument/2006/relationships/image" Target="../media/image37.png"/><Relationship Id="rId10" Type="http://schemas.openxmlformats.org/officeDocument/2006/relationships/image" Target="../media/image28.svg"/><Relationship Id="rId4" Type="http://schemas.openxmlformats.org/officeDocument/2006/relationships/image" Target="../media/image36.svg"/><Relationship Id="rId9" Type="http://schemas.openxmlformats.org/officeDocument/2006/relationships/image" Target="../media/image27.png"/></Relationships>
</file>

<file path=ppt/slides/_rels/slide17.xml.rels><?xml version="1.0" encoding="UTF-8" standalone="yes"?>
<Relationships xmlns="http://schemas.openxmlformats.org/package/2006/relationships"><Relationship Id="rId8" Type="http://schemas.openxmlformats.org/officeDocument/2006/relationships/image" Target="../media/image53.svg"/><Relationship Id="rId3" Type="http://schemas.openxmlformats.org/officeDocument/2006/relationships/image" Target="../media/image3.png"/><Relationship Id="rId7" Type="http://schemas.openxmlformats.org/officeDocument/2006/relationships/image" Target="../media/image52.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51.svg"/><Relationship Id="rId5" Type="http://schemas.openxmlformats.org/officeDocument/2006/relationships/image" Target="../media/image50.png"/><Relationship Id="rId10" Type="http://schemas.openxmlformats.org/officeDocument/2006/relationships/image" Target="../media/image55.svg"/><Relationship Id="rId4" Type="http://schemas.openxmlformats.org/officeDocument/2006/relationships/image" Target="../media/image4.svg"/><Relationship Id="rId9" Type="http://schemas.openxmlformats.org/officeDocument/2006/relationships/image" Target="../media/image54.png"/></Relationships>
</file>

<file path=ppt/slides/_rels/slide18.xml.rels><?xml version="1.0" encoding="UTF-8" standalone="yes"?>
<Relationships xmlns="http://schemas.openxmlformats.org/package/2006/relationships"><Relationship Id="rId8" Type="http://schemas.openxmlformats.org/officeDocument/2006/relationships/image" Target="../media/image57.svg"/><Relationship Id="rId3" Type="http://schemas.openxmlformats.org/officeDocument/2006/relationships/image" Target="../media/image29.png"/><Relationship Id="rId7" Type="http://schemas.openxmlformats.org/officeDocument/2006/relationships/image" Target="../media/image56.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slides/_rels/slide19.xml.rels><?xml version="1.0" encoding="UTF-8" standalone="yes"?>
<Relationships xmlns="http://schemas.openxmlformats.org/package/2006/relationships"><Relationship Id="rId8" Type="http://schemas.openxmlformats.org/officeDocument/2006/relationships/image" Target="../media/image63.svg"/><Relationship Id="rId3" Type="http://schemas.openxmlformats.org/officeDocument/2006/relationships/image" Target="../media/image58.png"/><Relationship Id="rId7" Type="http://schemas.openxmlformats.org/officeDocument/2006/relationships/image" Target="../media/image62.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61.svg"/><Relationship Id="rId5" Type="http://schemas.openxmlformats.org/officeDocument/2006/relationships/image" Target="../media/image60.png"/><Relationship Id="rId4" Type="http://schemas.openxmlformats.org/officeDocument/2006/relationships/image" Target="../media/image59.sv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image" Target="../media/image64.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65.svg"/></Relationships>
</file>

<file path=ppt/slides/_rels/slide21.xml.rels><?xml version="1.0" encoding="UTF-8" standalone="yes"?>
<Relationships xmlns="http://schemas.openxmlformats.org/package/2006/relationships"><Relationship Id="rId3" Type="http://schemas.openxmlformats.org/officeDocument/2006/relationships/image" Target="../media/image62.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65.svg"/><Relationship Id="rId5" Type="http://schemas.openxmlformats.org/officeDocument/2006/relationships/image" Target="../media/image64.png"/><Relationship Id="rId4" Type="http://schemas.openxmlformats.org/officeDocument/2006/relationships/image" Target="../media/image63.svg"/></Relationships>
</file>

<file path=ppt/slides/_rels/slide22.xml.rels><?xml version="1.0" encoding="UTF-8" standalone="yes"?>
<Relationships xmlns="http://schemas.openxmlformats.org/package/2006/relationships"><Relationship Id="rId3" Type="http://schemas.openxmlformats.org/officeDocument/2006/relationships/image" Target="../media/image66.png"/><Relationship Id="rId2" Type="http://schemas.openxmlformats.org/officeDocument/2006/relationships/notesSlide" Target="../notesSlides/notesSlide22.xml"/><Relationship Id="rId1" Type="http://schemas.openxmlformats.org/officeDocument/2006/relationships/slideLayout" Target="../slideLayouts/slideLayout12.xml"/><Relationship Id="rId6" Type="http://schemas.openxmlformats.org/officeDocument/2006/relationships/image" Target="../media/image69.png"/><Relationship Id="rId5" Type="http://schemas.openxmlformats.org/officeDocument/2006/relationships/image" Target="../media/image68.png"/><Relationship Id="rId4" Type="http://schemas.openxmlformats.org/officeDocument/2006/relationships/image" Target="../media/image67.png"/></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4.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0.svg"/><Relationship Id="rId11" Type="http://schemas.openxmlformats.org/officeDocument/2006/relationships/image" Target="../media/image3.png"/><Relationship Id="rId5" Type="http://schemas.openxmlformats.org/officeDocument/2006/relationships/image" Target="../media/image9.png"/><Relationship Id="rId10" Type="http://schemas.openxmlformats.org/officeDocument/2006/relationships/image" Target="../media/image2.svg"/><Relationship Id="rId4" Type="http://schemas.openxmlformats.org/officeDocument/2006/relationships/image" Target="../media/image8.svg"/><Relationship Id="rId9"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Analyzing Findings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lowchart: Connector 9">
            <a:extLst>
              <a:ext uri="{FF2B5EF4-FFF2-40B4-BE49-F238E27FC236}">
                <a16:creationId xmlns:a16="http://schemas.microsoft.com/office/drawing/2014/main" id="{05CA59C4-6F62-44AE-933A-F85310FB5A44}"/>
              </a:ext>
            </a:extLst>
          </p:cNvPr>
          <p:cNvSpPr/>
          <p:nvPr/>
        </p:nvSpPr>
        <p:spPr>
          <a:xfrm>
            <a:off x="3653251" y="3533115"/>
            <a:ext cx="2021886" cy="1981137"/>
          </a:xfrm>
          <a:prstGeom prst="flowChartConnector">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p>
        </p:txBody>
      </p:sp>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Illusory Correlations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Female Profile">
            <a:extLst>
              <a:ext uri="{FF2B5EF4-FFF2-40B4-BE49-F238E27FC236}">
                <a16:creationId xmlns:a16="http://schemas.microsoft.com/office/drawing/2014/main" id="{43E940D2-9650-4490-83D9-26769B2337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6000" y="3290221"/>
            <a:ext cx="2466926" cy="2466926"/>
          </a:xfrm>
          <a:prstGeom prst="rect">
            <a:avLst/>
          </a:prstGeom>
        </p:spPr>
      </p:pic>
      <p:pic>
        <p:nvPicPr>
          <p:cNvPr id="5" name="Graphic 4" descr="Lightning bolt">
            <a:extLst>
              <a:ext uri="{FF2B5EF4-FFF2-40B4-BE49-F238E27FC236}">
                <a16:creationId xmlns:a16="http://schemas.microsoft.com/office/drawing/2014/main" id="{90A93FC2-C64C-4D74-A4C7-9F7AF8C5173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9470694">
            <a:off x="6186584" y="1758904"/>
            <a:ext cx="914400" cy="2200286"/>
          </a:xfrm>
          <a:prstGeom prst="rect">
            <a:avLst/>
          </a:prstGeom>
        </p:spPr>
      </p:pic>
      <p:sp>
        <p:nvSpPr>
          <p:cNvPr id="11" name="Flowchart: Connector 10">
            <a:extLst>
              <a:ext uri="{FF2B5EF4-FFF2-40B4-BE49-F238E27FC236}">
                <a16:creationId xmlns:a16="http://schemas.microsoft.com/office/drawing/2014/main" id="{7A90AC69-CE9A-46FE-840B-CA2AB0982C7B}"/>
              </a:ext>
            </a:extLst>
          </p:cNvPr>
          <p:cNvSpPr/>
          <p:nvPr/>
        </p:nvSpPr>
        <p:spPr>
          <a:xfrm>
            <a:off x="4014797" y="4325239"/>
            <a:ext cx="261122" cy="252535"/>
          </a:xfrm>
          <a:prstGeom prst="flowChartConnector">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lowchart: Connector 13">
            <a:extLst>
              <a:ext uri="{FF2B5EF4-FFF2-40B4-BE49-F238E27FC236}">
                <a16:creationId xmlns:a16="http://schemas.microsoft.com/office/drawing/2014/main" id="{3E0FB658-0BC5-4A82-BBB1-95E255B32BBD}"/>
              </a:ext>
            </a:extLst>
          </p:cNvPr>
          <p:cNvSpPr/>
          <p:nvPr/>
        </p:nvSpPr>
        <p:spPr>
          <a:xfrm>
            <a:off x="4403072" y="4865185"/>
            <a:ext cx="261122" cy="252535"/>
          </a:xfrm>
          <a:prstGeom prst="flowChartConnector">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lowchart: Connector 14">
            <a:extLst>
              <a:ext uri="{FF2B5EF4-FFF2-40B4-BE49-F238E27FC236}">
                <a16:creationId xmlns:a16="http://schemas.microsoft.com/office/drawing/2014/main" id="{D18AFC15-8EC6-4961-B8AF-CBD8F20ACDB7}"/>
              </a:ext>
            </a:extLst>
          </p:cNvPr>
          <p:cNvSpPr/>
          <p:nvPr/>
        </p:nvSpPr>
        <p:spPr>
          <a:xfrm>
            <a:off x="5191765" y="4198972"/>
            <a:ext cx="261122" cy="252535"/>
          </a:xfrm>
          <a:prstGeom prst="flowChartConnector">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lowchart: Connector 15">
            <a:extLst>
              <a:ext uri="{FF2B5EF4-FFF2-40B4-BE49-F238E27FC236}">
                <a16:creationId xmlns:a16="http://schemas.microsoft.com/office/drawing/2014/main" id="{2343EFBB-7350-4BA6-BE70-81E08B0CC81E}"/>
              </a:ext>
            </a:extLst>
          </p:cNvPr>
          <p:cNvSpPr/>
          <p:nvPr/>
        </p:nvSpPr>
        <p:spPr>
          <a:xfrm>
            <a:off x="4168219" y="3794037"/>
            <a:ext cx="261122" cy="252535"/>
          </a:xfrm>
          <a:prstGeom prst="flowChartConnector">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lowchart: Connector 16">
            <a:extLst>
              <a:ext uri="{FF2B5EF4-FFF2-40B4-BE49-F238E27FC236}">
                <a16:creationId xmlns:a16="http://schemas.microsoft.com/office/drawing/2014/main" id="{512EDBDA-585C-42C2-BBA2-6510C4D2EAE3}"/>
              </a:ext>
            </a:extLst>
          </p:cNvPr>
          <p:cNvSpPr/>
          <p:nvPr/>
        </p:nvSpPr>
        <p:spPr>
          <a:xfrm>
            <a:off x="4179041" y="4115617"/>
            <a:ext cx="261122" cy="252535"/>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lowchart: Connector 17">
            <a:extLst>
              <a:ext uri="{FF2B5EF4-FFF2-40B4-BE49-F238E27FC236}">
                <a16:creationId xmlns:a16="http://schemas.microsoft.com/office/drawing/2014/main" id="{C3508D89-8258-4DB9-9FB5-739683E81E7E}"/>
              </a:ext>
            </a:extLst>
          </p:cNvPr>
          <p:cNvSpPr/>
          <p:nvPr/>
        </p:nvSpPr>
        <p:spPr>
          <a:xfrm>
            <a:off x="4659586" y="4444270"/>
            <a:ext cx="261122" cy="252535"/>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lowchart: Connector 18">
            <a:extLst>
              <a:ext uri="{FF2B5EF4-FFF2-40B4-BE49-F238E27FC236}">
                <a16:creationId xmlns:a16="http://schemas.microsoft.com/office/drawing/2014/main" id="{998862B8-D2DC-4B0F-859E-227414BF867C}"/>
              </a:ext>
            </a:extLst>
          </p:cNvPr>
          <p:cNvSpPr/>
          <p:nvPr/>
        </p:nvSpPr>
        <p:spPr>
          <a:xfrm>
            <a:off x="4950856" y="3962415"/>
            <a:ext cx="261122" cy="252535"/>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lowchart: Connector 19">
            <a:extLst>
              <a:ext uri="{FF2B5EF4-FFF2-40B4-BE49-F238E27FC236}">
                <a16:creationId xmlns:a16="http://schemas.microsoft.com/office/drawing/2014/main" id="{EBA95633-2508-4AAB-9892-015844AFA38E}"/>
              </a:ext>
            </a:extLst>
          </p:cNvPr>
          <p:cNvSpPr/>
          <p:nvPr/>
        </p:nvSpPr>
        <p:spPr>
          <a:xfrm rot="1404607">
            <a:off x="4901499" y="4750503"/>
            <a:ext cx="359835" cy="487973"/>
          </a:xfrm>
          <a:prstGeom prst="flowChartConnector">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lowchart: Connector 20">
            <a:extLst>
              <a:ext uri="{FF2B5EF4-FFF2-40B4-BE49-F238E27FC236}">
                <a16:creationId xmlns:a16="http://schemas.microsoft.com/office/drawing/2014/main" id="{942BA91A-9671-4C00-984F-A6CAF7100A99}"/>
              </a:ext>
            </a:extLst>
          </p:cNvPr>
          <p:cNvSpPr/>
          <p:nvPr/>
        </p:nvSpPr>
        <p:spPr>
          <a:xfrm>
            <a:off x="4530029" y="3794037"/>
            <a:ext cx="359835" cy="487973"/>
          </a:xfrm>
          <a:prstGeom prst="flowChartConnector">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78049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Experiments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2285E27-38DA-49F9-A5E8-47144251F091}"/>
              </a:ext>
            </a:extLst>
          </p:cNvPr>
          <p:cNvSpPr txBox="1"/>
          <p:nvPr/>
        </p:nvSpPr>
        <p:spPr>
          <a:xfrm>
            <a:off x="2723322" y="1749287"/>
            <a:ext cx="6768548" cy="1815882"/>
          </a:xfrm>
          <a:prstGeom prst="rect">
            <a:avLst/>
          </a:prstGeom>
          <a:noFill/>
        </p:spPr>
        <p:txBody>
          <a:bodyPr wrap="square" rtlCol="0">
            <a:spAutoFit/>
          </a:bodyPr>
          <a:lstStyle/>
          <a:p>
            <a:pPr algn="ctr"/>
            <a:r>
              <a:rPr lang="en-US" sz="2800" dirty="0"/>
              <a:t>Controlled settings and conditions</a:t>
            </a:r>
          </a:p>
          <a:p>
            <a:pPr algn="ctr"/>
            <a:endParaRPr lang="en-US" sz="2800" dirty="0"/>
          </a:p>
          <a:p>
            <a:pPr algn="ctr"/>
            <a:endParaRPr lang="en-US" sz="2800" dirty="0"/>
          </a:p>
          <a:p>
            <a:pPr algn="ctr"/>
            <a:r>
              <a:rPr lang="en-US" sz="2800" dirty="0"/>
              <a:t>Begins with hypothesis</a:t>
            </a:r>
          </a:p>
        </p:txBody>
      </p:sp>
      <p:pic>
        <p:nvPicPr>
          <p:cNvPr id="6" name="Graphic 5" descr="Computer">
            <a:extLst>
              <a:ext uri="{FF2B5EF4-FFF2-40B4-BE49-F238E27FC236}">
                <a16:creationId xmlns:a16="http://schemas.microsoft.com/office/drawing/2014/main" id="{1DB5ABCE-3B76-499F-98B1-F6BCDA459E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0269" y="4135944"/>
            <a:ext cx="2498548" cy="2498548"/>
          </a:xfrm>
          <a:prstGeom prst="rect">
            <a:avLst/>
          </a:prstGeom>
        </p:spPr>
      </p:pic>
      <p:pic>
        <p:nvPicPr>
          <p:cNvPr id="8" name="Graphic 7" descr="Woman">
            <a:extLst>
              <a:ext uri="{FF2B5EF4-FFF2-40B4-BE49-F238E27FC236}">
                <a16:creationId xmlns:a16="http://schemas.microsoft.com/office/drawing/2014/main" id="{6A775366-3491-40D8-AA46-9FA1D3F377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38800" y="5057624"/>
            <a:ext cx="914400" cy="914400"/>
          </a:xfrm>
          <a:prstGeom prst="rect">
            <a:avLst/>
          </a:prstGeom>
        </p:spPr>
      </p:pic>
      <p:pic>
        <p:nvPicPr>
          <p:cNvPr id="10" name="Graphic 9" descr="Man">
            <a:extLst>
              <a:ext uri="{FF2B5EF4-FFF2-40B4-BE49-F238E27FC236}">
                <a16:creationId xmlns:a16="http://schemas.microsoft.com/office/drawing/2014/main" id="{610B3326-4C7B-424D-9DCC-E34037E4B8C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10599" y="5051157"/>
            <a:ext cx="914400" cy="914400"/>
          </a:xfrm>
          <a:prstGeom prst="rect">
            <a:avLst/>
          </a:prstGeom>
        </p:spPr>
      </p:pic>
      <p:pic>
        <p:nvPicPr>
          <p:cNvPr id="13" name="Graphic 12" descr="Angry face with solid fill">
            <a:extLst>
              <a:ext uri="{FF2B5EF4-FFF2-40B4-BE49-F238E27FC236}">
                <a16:creationId xmlns:a16="http://schemas.microsoft.com/office/drawing/2014/main" id="{553B20FE-43B0-4FD4-83DE-A8AB6B92BD7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733183" y="4135944"/>
            <a:ext cx="2498548" cy="2498548"/>
          </a:xfrm>
          <a:prstGeom prst="rect">
            <a:avLst/>
          </a:prstGeom>
        </p:spPr>
      </p:pic>
      <p:pic>
        <p:nvPicPr>
          <p:cNvPr id="14" name="Graphic 13" descr="Woman">
            <a:extLst>
              <a:ext uri="{FF2B5EF4-FFF2-40B4-BE49-F238E27FC236}">
                <a16:creationId xmlns:a16="http://schemas.microsoft.com/office/drawing/2014/main" id="{FF79813B-723D-44DB-9CC9-1F394715763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267002" y="5051157"/>
            <a:ext cx="914400" cy="914400"/>
          </a:xfrm>
          <a:prstGeom prst="rect">
            <a:avLst/>
          </a:prstGeom>
        </p:spPr>
      </p:pic>
    </p:spTree>
    <p:extLst>
      <p:ext uri="{BB962C8B-B14F-4D97-AF65-F5344CB8AC3E}">
        <p14:creationId xmlns:p14="http://schemas.microsoft.com/office/powerpoint/2010/main" val="2852125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Experiments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Computer">
            <a:extLst>
              <a:ext uri="{FF2B5EF4-FFF2-40B4-BE49-F238E27FC236}">
                <a16:creationId xmlns:a16="http://schemas.microsoft.com/office/drawing/2014/main" id="{1DB5ABCE-3B76-499F-98B1-F6BCDA459E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01675" y="3988284"/>
            <a:ext cx="2869716" cy="2869716"/>
          </a:xfrm>
          <a:prstGeom prst="rect">
            <a:avLst/>
          </a:prstGeom>
        </p:spPr>
      </p:pic>
      <p:pic>
        <p:nvPicPr>
          <p:cNvPr id="8" name="Graphic 7" descr="Woman">
            <a:extLst>
              <a:ext uri="{FF2B5EF4-FFF2-40B4-BE49-F238E27FC236}">
                <a16:creationId xmlns:a16="http://schemas.microsoft.com/office/drawing/2014/main" id="{6A775366-3491-40D8-AA46-9FA1D3F377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09388" y="2183365"/>
            <a:ext cx="1242145" cy="1242145"/>
          </a:xfrm>
          <a:prstGeom prst="rect">
            <a:avLst/>
          </a:prstGeom>
        </p:spPr>
      </p:pic>
      <p:pic>
        <p:nvPicPr>
          <p:cNvPr id="10" name="Graphic 9" descr="Man">
            <a:extLst>
              <a:ext uri="{FF2B5EF4-FFF2-40B4-BE49-F238E27FC236}">
                <a16:creationId xmlns:a16="http://schemas.microsoft.com/office/drawing/2014/main" id="{610B3326-4C7B-424D-9DCC-E34037E4B8C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81187" y="2176898"/>
            <a:ext cx="1242145" cy="1242145"/>
          </a:xfrm>
          <a:prstGeom prst="rect">
            <a:avLst/>
          </a:prstGeom>
        </p:spPr>
      </p:pic>
      <p:pic>
        <p:nvPicPr>
          <p:cNvPr id="14" name="Graphic 13" descr="Woman">
            <a:extLst>
              <a:ext uri="{FF2B5EF4-FFF2-40B4-BE49-F238E27FC236}">
                <a16:creationId xmlns:a16="http://schemas.microsoft.com/office/drawing/2014/main" id="{FF79813B-723D-44DB-9CC9-1F394715763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137590" y="2176898"/>
            <a:ext cx="1242145" cy="1242145"/>
          </a:xfrm>
          <a:prstGeom prst="rect">
            <a:avLst/>
          </a:prstGeom>
        </p:spPr>
      </p:pic>
      <p:pic>
        <p:nvPicPr>
          <p:cNvPr id="17" name="Graphic 16" descr="Computer">
            <a:extLst>
              <a:ext uri="{FF2B5EF4-FFF2-40B4-BE49-F238E27FC236}">
                <a16:creationId xmlns:a16="http://schemas.microsoft.com/office/drawing/2014/main" id="{A2EBD4A0-10EF-48F4-9A9B-C5E7D9ADEF4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96625" y="3988284"/>
            <a:ext cx="2869716" cy="2869716"/>
          </a:xfrm>
          <a:prstGeom prst="rect">
            <a:avLst/>
          </a:prstGeom>
        </p:spPr>
      </p:pic>
      <p:pic>
        <p:nvPicPr>
          <p:cNvPr id="18" name="Graphic 17" descr="Woman">
            <a:extLst>
              <a:ext uri="{FF2B5EF4-FFF2-40B4-BE49-F238E27FC236}">
                <a16:creationId xmlns:a16="http://schemas.microsoft.com/office/drawing/2014/main" id="{98544EFE-3798-48EB-9D4A-517DEE75B7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40466" y="2194907"/>
            <a:ext cx="1242145" cy="1242145"/>
          </a:xfrm>
          <a:prstGeom prst="rect">
            <a:avLst/>
          </a:prstGeom>
        </p:spPr>
      </p:pic>
      <p:pic>
        <p:nvPicPr>
          <p:cNvPr id="19" name="Graphic 18" descr="Man">
            <a:extLst>
              <a:ext uri="{FF2B5EF4-FFF2-40B4-BE49-F238E27FC236}">
                <a16:creationId xmlns:a16="http://schemas.microsoft.com/office/drawing/2014/main" id="{E3361152-3657-4F89-992E-62D7BE7FC66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05136" y="2183365"/>
            <a:ext cx="1242145" cy="1242145"/>
          </a:xfrm>
          <a:prstGeom prst="rect">
            <a:avLst/>
          </a:prstGeom>
        </p:spPr>
      </p:pic>
      <p:pic>
        <p:nvPicPr>
          <p:cNvPr id="20" name="Graphic 19" descr="Woman">
            <a:extLst>
              <a:ext uri="{FF2B5EF4-FFF2-40B4-BE49-F238E27FC236}">
                <a16:creationId xmlns:a16="http://schemas.microsoft.com/office/drawing/2014/main" id="{5E3538FA-5BBF-4841-A0A7-B604FDBE118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061539" y="2183365"/>
            <a:ext cx="1242145" cy="1242145"/>
          </a:xfrm>
          <a:prstGeom prst="rect">
            <a:avLst/>
          </a:prstGeom>
        </p:spPr>
      </p:pic>
      <p:sp>
        <p:nvSpPr>
          <p:cNvPr id="7" name="TextBox 6">
            <a:extLst>
              <a:ext uri="{FF2B5EF4-FFF2-40B4-BE49-F238E27FC236}">
                <a16:creationId xmlns:a16="http://schemas.microsoft.com/office/drawing/2014/main" id="{DAFB997F-EF6B-429B-B0CE-D27C97A7B0F4}"/>
              </a:ext>
            </a:extLst>
          </p:cNvPr>
          <p:cNvSpPr txBox="1"/>
          <p:nvPr/>
        </p:nvSpPr>
        <p:spPr>
          <a:xfrm>
            <a:off x="2275578" y="4974537"/>
            <a:ext cx="967719" cy="400110"/>
          </a:xfrm>
          <a:prstGeom prst="rect">
            <a:avLst/>
          </a:prstGeom>
          <a:noFill/>
        </p:spPr>
        <p:txBody>
          <a:bodyPr wrap="square" rtlCol="0">
            <a:spAutoFit/>
          </a:bodyPr>
          <a:lstStyle/>
          <a:p>
            <a:r>
              <a:rPr lang="en-US" sz="2000" b="1" dirty="0"/>
              <a:t>Violent</a:t>
            </a:r>
          </a:p>
        </p:txBody>
      </p:sp>
      <p:sp>
        <p:nvSpPr>
          <p:cNvPr id="21" name="TextBox 20">
            <a:extLst>
              <a:ext uri="{FF2B5EF4-FFF2-40B4-BE49-F238E27FC236}">
                <a16:creationId xmlns:a16="http://schemas.microsoft.com/office/drawing/2014/main" id="{27D21B87-F43B-4F4F-80BA-B87ABD70567E}"/>
              </a:ext>
            </a:extLst>
          </p:cNvPr>
          <p:cNvSpPr txBox="1"/>
          <p:nvPr/>
        </p:nvSpPr>
        <p:spPr>
          <a:xfrm>
            <a:off x="8090451" y="4978399"/>
            <a:ext cx="1522585" cy="400110"/>
          </a:xfrm>
          <a:prstGeom prst="rect">
            <a:avLst/>
          </a:prstGeom>
          <a:noFill/>
        </p:spPr>
        <p:txBody>
          <a:bodyPr wrap="square" rtlCol="0">
            <a:spAutoFit/>
          </a:bodyPr>
          <a:lstStyle/>
          <a:p>
            <a:r>
              <a:rPr lang="en-US" sz="2000" b="1" dirty="0"/>
              <a:t>Non-Violent</a:t>
            </a:r>
          </a:p>
        </p:txBody>
      </p:sp>
      <p:sp>
        <p:nvSpPr>
          <p:cNvPr id="11" name="TextBox 10">
            <a:extLst>
              <a:ext uri="{FF2B5EF4-FFF2-40B4-BE49-F238E27FC236}">
                <a16:creationId xmlns:a16="http://schemas.microsoft.com/office/drawing/2014/main" id="{2909E487-2D0C-465D-B43E-CF866A9752C2}"/>
              </a:ext>
            </a:extLst>
          </p:cNvPr>
          <p:cNvSpPr txBox="1"/>
          <p:nvPr/>
        </p:nvSpPr>
        <p:spPr>
          <a:xfrm>
            <a:off x="2164206" y="3768993"/>
            <a:ext cx="1918252" cy="461665"/>
          </a:xfrm>
          <a:prstGeom prst="rect">
            <a:avLst/>
          </a:prstGeom>
          <a:noFill/>
        </p:spPr>
        <p:txBody>
          <a:bodyPr wrap="square" rtlCol="0">
            <a:spAutoFit/>
          </a:bodyPr>
          <a:lstStyle/>
          <a:p>
            <a:r>
              <a:rPr lang="en-US" sz="2400" b="1" dirty="0">
                <a:solidFill>
                  <a:schemeClr val="tx2">
                    <a:lumMod val="50000"/>
                  </a:schemeClr>
                </a:solidFill>
              </a:rPr>
              <a:t>Experimental</a:t>
            </a:r>
          </a:p>
        </p:txBody>
      </p:sp>
      <p:sp>
        <p:nvSpPr>
          <p:cNvPr id="24" name="TextBox 23">
            <a:extLst>
              <a:ext uri="{FF2B5EF4-FFF2-40B4-BE49-F238E27FC236}">
                <a16:creationId xmlns:a16="http://schemas.microsoft.com/office/drawing/2014/main" id="{314FC130-FFB1-44B7-BB1C-354C644645F1}"/>
              </a:ext>
            </a:extLst>
          </p:cNvPr>
          <p:cNvSpPr txBox="1"/>
          <p:nvPr/>
        </p:nvSpPr>
        <p:spPr>
          <a:xfrm>
            <a:off x="8490986" y="3768993"/>
            <a:ext cx="1141103" cy="461665"/>
          </a:xfrm>
          <a:prstGeom prst="rect">
            <a:avLst/>
          </a:prstGeom>
          <a:noFill/>
        </p:spPr>
        <p:txBody>
          <a:bodyPr wrap="square" rtlCol="0">
            <a:spAutoFit/>
          </a:bodyPr>
          <a:lstStyle/>
          <a:p>
            <a:r>
              <a:rPr lang="en-US" sz="2400" b="1" dirty="0">
                <a:solidFill>
                  <a:schemeClr val="tx2">
                    <a:lumMod val="50000"/>
                  </a:schemeClr>
                </a:solidFill>
              </a:rPr>
              <a:t>Control</a:t>
            </a:r>
          </a:p>
        </p:txBody>
      </p:sp>
    </p:spTree>
    <p:extLst>
      <p:ext uri="{BB962C8B-B14F-4D97-AF65-F5344CB8AC3E}">
        <p14:creationId xmlns:p14="http://schemas.microsoft.com/office/powerpoint/2010/main" val="2844543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Experiments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Deciduous tree">
            <a:extLst>
              <a:ext uri="{FF2B5EF4-FFF2-40B4-BE49-F238E27FC236}">
                <a16:creationId xmlns:a16="http://schemas.microsoft.com/office/drawing/2014/main" id="{2820A633-EF59-46F3-B28A-C6BA8EDD9F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99790" y="2266123"/>
            <a:ext cx="2834478" cy="2834478"/>
          </a:xfrm>
          <a:prstGeom prst="rect">
            <a:avLst/>
          </a:prstGeom>
        </p:spPr>
      </p:pic>
      <p:pic>
        <p:nvPicPr>
          <p:cNvPr id="7" name="Graphic 6" descr="Sun">
            <a:extLst>
              <a:ext uri="{FF2B5EF4-FFF2-40B4-BE49-F238E27FC236}">
                <a16:creationId xmlns:a16="http://schemas.microsoft.com/office/drawing/2014/main" id="{7039FD87-3C8A-446C-9DDF-F1B33ED861C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689991" y="1661471"/>
            <a:ext cx="1609799" cy="1609799"/>
          </a:xfrm>
          <a:prstGeom prst="rect">
            <a:avLst/>
          </a:prstGeom>
        </p:spPr>
      </p:pic>
      <p:pic>
        <p:nvPicPr>
          <p:cNvPr id="9" name="Graphic 8" descr="Cycling">
            <a:extLst>
              <a:ext uri="{FF2B5EF4-FFF2-40B4-BE49-F238E27FC236}">
                <a16:creationId xmlns:a16="http://schemas.microsoft.com/office/drawing/2014/main" id="{24A53ED7-63E7-494C-9A7F-B3F7820AA38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81188" y="4186200"/>
            <a:ext cx="914400" cy="914400"/>
          </a:xfrm>
          <a:prstGeom prst="rect">
            <a:avLst/>
          </a:prstGeom>
        </p:spPr>
      </p:pic>
      <p:pic>
        <p:nvPicPr>
          <p:cNvPr id="11" name="Graphic 10" descr="Woman">
            <a:extLst>
              <a:ext uri="{FF2B5EF4-FFF2-40B4-BE49-F238E27FC236}">
                <a16:creationId xmlns:a16="http://schemas.microsoft.com/office/drawing/2014/main" id="{06D875F1-6420-4B0F-B111-25F8468E494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667531" y="3271270"/>
            <a:ext cx="2834478" cy="2834478"/>
          </a:xfrm>
          <a:prstGeom prst="rect">
            <a:avLst/>
          </a:prstGeom>
        </p:spPr>
      </p:pic>
      <p:sp>
        <p:nvSpPr>
          <p:cNvPr id="12" name="Speech Bubble: Oval 11">
            <a:extLst>
              <a:ext uri="{FF2B5EF4-FFF2-40B4-BE49-F238E27FC236}">
                <a16:creationId xmlns:a16="http://schemas.microsoft.com/office/drawing/2014/main" id="{D978AD10-BAC8-44AB-8399-CACCB168DF8C}"/>
              </a:ext>
            </a:extLst>
          </p:cNvPr>
          <p:cNvSpPr/>
          <p:nvPr/>
        </p:nvSpPr>
        <p:spPr>
          <a:xfrm>
            <a:off x="6510130" y="2067347"/>
            <a:ext cx="2146853" cy="1361653"/>
          </a:xfrm>
          <a:prstGeom prst="wedgeEllipseCallout">
            <a:avLst>
              <a:gd name="adj1" fmla="val 54630"/>
              <a:gd name="adj2" fmla="val 6250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3" name="TextBox 12">
            <a:extLst>
              <a:ext uri="{FF2B5EF4-FFF2-40B4-BE49-F238E27FC236}">
                <a16:creationId xmlns:a16="http://schemas.microsoft.com/office/drawing/2014/main" id="{59E1E74A-1274-476F-97BF-A3129793FEBE}"/>
              </a:ext>
            </a:extLst>
          </p:cNvPr>
          <p:cNvSpPr txBox="1"/>
          <p:nvPr/>
        </p:nvSpPr>
        <p:spPr>
          <a:xfrm>
            <a:off x="2917601" y="5380782"/>
            <a:ext cx="3684103" cy="584775"/>
          </a:xfrm>
          <a:prstGeom prst="rect">
            <a:avLst/>
          </a:prstGeom>
          <a:noFill/>
        </p:spPr>
        <p:txBody>
          <a:bodyPr wrap="square" rtlCol="0">
            <a:spAutoFit/>
          </a:bodyPr>
          <a:lstStyle/>
          <a:p>
            <a:r>
              <a:rPr lang="en-US" sz="3200" b="1" dirty="0">
                <a:solidFill>
                  <a:schemeClr val="accent1">
                    <a:lumMod val="50000"/>
                  </a:schemeClr>
                </a:solidFill>
              </a:rPr>
              <a:t>Operationally define</a:t>
            </a:r>
          </a:p>
        </p:txBody>
      </p:sp>
    </p:spTree>
    <p:extLst>
      <p:ext uri="{BB962C8B-B14F-4D97-AF65-F5344CB8AC3E}">
        <p14:creationId xmlns:p14="http://schemas.microsoft.com/office/powerpoint/2010/main" val="3991530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Considerations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F36CFCA-6C99-45F8-994F-02D654006182}"/>
              </a:ext>
            </a:extLst>
          </p:cNvPr>
          <p:cNvSpPr txBox="1"/>
          <p:nvPr/>
        </p:nvSpPr>
        <p:spPr>
          <a:xfrm>
            <a:off x="4475922" y="1808922"/>
            <a:ext cx="3240156" cy="523220"/>
          </a:xfrm>
          <a:prstGeom prst="rect">
            <a:avLst/>
          </a:prstGeom>
          <a:noFill/>
        </p:spPr>
        <p:txBody>
          <a:bodyPr wrap="square" rtlCol="0">
            <a:spAutoFit/>
          </a:bodyPr>
          <a:lstStyle/>
          <a:p>
            <a:r>
              <a:rPr lang="en-US" sz="2800" b="1" dirty="0"/>
              <a:t>Random Assignment</a:t>
            </a:r>
          </a:p>
        </p:txBody>
      </p:sp>
      <p:sp>
        <p:nvSpPr>
          <p:cNvPr id="7" name="Arrow: Striped Right 6">
            <a:extLst>
              <a:ext uri="{FF2B5EF4-FFF2-40B4-BE49-F238E27FC236}">
                <a16:creationId xmlns:a16="http://schemas.microsoft.com/office/drawing/2014/main" id="{A093F93F-5BB4-45C0-928D-59ADC555CA2D}"/>
              </a:ext>
            </a:extLst>
          </p:cNvPr>
          <p:cNvSpPr/>
          <p:nvPr/>
        </p:nvSpPr>
        <p:spPr>
          <a:xfrm rot="8196069">
            <a:off x="3696547" y="2637276"/>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Striped Right 7">
            <a:extLst>
              <a:ext uri="{FF2B5EF4-FFF2-40B4-BE49-F238E27FC236}">
                <a16:creationId xmlns:a16="http://schemas.microsoft.com/office/drawing/2014/main" id="{AA5C9714-543B-4B68-9ED8-F6A4A849ED8B}"/>
              </a:ext>
            </a:extLst>
          </p:cNvPr>
          <p:cNvSpPr/>
          <p:nvPr/>
        </p:nvSpPr>
        <p:spPr>
          <a:xfrm rot="2717777">
            <a:off x="6864920" y="2638023"/>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descr="Woman">
            <a:extLst>
              <a:ext uri="{FF2B5EF4-FFF2-40B4-BE49-F238E27FC236}">
                <a16:creationId xmlns:a16="http://schemas.microsoft.com/office/drawing/2014/main" id="{1EBB9657-B0AC-4293-A472-D1BBB1555E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90471" y="3825172"/>
            <a:ext cx="914400" cy="914400"/>
          </a:xfrm>
          <a:prstGeom prst="rect">
            <a:avLst/>
          </a:prstGeom>
        </p:spPr>
      </p:pic>
      <p:pic>
        <p:nvPicPr>
          <p:cNvPr id="10" name="Graphic 9" descr="Man">
            <a:extLst>
              <a:ext uri="{FF2B5EF4-FFF2-40B4-BE49-F238E27FC236}">
                <a16:creationId xmlns:a16="http://schemas.microsoft.com/office/drawing/2014/main" id="{2F6A7DCC-D799-4007-B900-0E154E64C96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62270" y="3818705"/>
            <a:ext cx="914400" cy="914400"/>
          </a:xfrm>
          <a:prstGeom prst="rect">
            <a:avLst/>
          </a:prstGeom>
        </p:spPr>
      </p:pic>
      <p:pic>
        <p:nvPicPr>
          <p:cNvPr id="11" name="Graphic 10" descr="Woman">
            <a:extLst>
              <a:ext uri="{FF2B5EF4-FFF2-40B4-BE49-F238E27FC236}">
                <a16:creationId xmlns:a16="http://schemas.microsoft.com/office/drawing/2014/main" id="{BBF48582-5E38-4ACA-A6B1-97CF4A2BF17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18673" y="3818705"/>
            <a:ext cx="914400" cy="914400"/>
          </a:xfrm>
          <a:prstGeom prst="rect">
            <a:avLst/>
          </a:prstGeom>
        </p:spPr>
      </p:pic>
      <p:pic>
        <p:nvPicPr>
          <p:cNvPr id="12" name="Graphic 11" descr="Woman">
            <a:extLst>
              <a:ext uri="{FF2B5EF4-FFF2-40B4-BE49-F238E27FC236}">
                <a16:creationId xmlns:a16="http://schemas.microsoft.com/office/drawing/2014/main" id="{DA7E6244-E941-4D35-90C7-29CA1796F98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87128" y="3818705"/>
            <a:ext cx="914400" cy="914400"/>
          </a:xfrm>
          <a:prstGeom prst="rect">
            <a:avLst/>
          </a:prstGeom>
        </p:spPr>
      </p:pic>
      <p:pic>
        <p:nvPicPr>
          <p:cNvPr id="13" name="Graphic 12" descr="Man">
            <a:extLst>
              <a:ext uri="{FF2B5EF4-FFF2-40B4-BE49-F238E27FC236}">
                <a16:creationId xmlns:a16="http://schemas.microsoft.com/office/drawing/2014/main" id="{8BCF348E-4ABC-4213-BF45-7D7161BABC9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58927" y="3812238"/>
            <a:ext cx="914400" cy="914400"/>
          </a:xfrm>
          <a:prstGeom prst="rect">
            <a:avLst/>
          </a:prstGeom>
        </p:spPr>
      </p:pic>
      <p:pic>
        <p:nvPicPr>
          <p:cNvPr id="14" name="Graphic 13" descr="Woman">
            <a:extLst>
              <a:ext uri="{FF2B5EF4-FFF2-40B4-BE49-F238E27FC236}">
                <a16:creationId xmlns:a16="http://schemas.microsoft.com/office/drawing/2014/main" id="{C4BF2EEB-7203-42E2-9C10-BD8CC1CAFC5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015330" y="3812238"/>
            <a:ext cx="914400" cy="914400"/>
          </a:xfrm>
          <a:prstGeom prst="rect">
            <a:avLst/>
          </a:prstGeom>
        </p:spPr>
      </p:pic>
      <p:pic>
        <p:nvPicPr>
          <p:cNvPr id="6" name="Graphic 5" descr="Blind">
            <a:extLst>
              <a:ext uri="{FF2B5EF4-FFF2-40B4-BE49-F238E27FC236}">
                <a16:creationId xmlns:a16="http://schemas.microsoft.com/office/drawing/2014/main" id="{4F273B1D-6586-418B-B388-128DE3623BB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551542" y="4856110"/>
            <a:ext cx="1716515" cy="1716515"/>
          </a:xfrm>
          <a:prstGeom prst="rect">
            <a:avLst/>
          </a:prstGeom>
        </p:spPr>
      </p:pic>
      <p:pic>
        <p:nvPicPr>
          <p:cNvPr id="17" name="Graphic 16" descr="Blind">
            <a:extLst>
              <a:ext uri="{FF2B5EF4-FFF2-40B4-BE49-F238E27FC236}">
                <a16:creationId xmlns:a16="http://schemas.microsoft.com/office/drawing/2014/main" id="{4038435C-1392-4B03-A648-EDB15D85F81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6042412" y="4879357"/>
            <a:ext cx="1716515" cy="1716515"/>
          </a:xfrm>
          <a:prstGeom prst="rect">
            <a:avLst/>
          </a:prstGeom>
        </p:spPr>
      </p:pic>
    </p:spTree>
    <p:extLst>
      <p:ext uri="{BB962C8B-B14F-4D97-AF65-F5344CB8AC3E}">
        <p14:creationId xmlns:p14="http://schemas.microsoft.com/office/powerpoint/2010/main" val="1305017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Placebo Effect</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DFE7BE32-C6AE-4377-9ACC-EF2AC69D5A6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881188" y="2514820"/>
            <a:ext cx="2525783" cy="2696144"/>
          </a:xfrm>
          <a:prstGeom prst="rect">
            <a:avLst/>
          </a:prstGeom>
        </p:spPr>
      </p:pic>
      <p:sp>
        <p:nvSpPr>
          <p:cNvPr id="6" name="TextBox 5">
            <a:extLst>
              <a:ext uri="{FF2B5EF4-FFF2-40B4-BE49-F238E27FC236}">
                <a16:creationId xmlns:a16="http://schemas.microsoft.com/office/drawing/2014/main" id="{49F78730-E13A-47BB-B5B5-9E9077C8C481}"/>
              </a:ext>
            </a:extLst>
          </p:cNvPr>
          <p:cNvSpPr txBox="1"/>
          <p:nvPr/>
        </p:nvSpPr>
        <p:spPr>
          <a:xfrm>
            <a:off x="1881188" y="5268232"/>
            <a:ext cx="2525783" cy="369332"/>
          </a:xfrm>
          <a:prstGeom prst="rect">
            <a:avLst/>
          </a:prstGeom>
          <a:noFill/>
        </p:spPr>
        <p:txBody>
          <a:bodyPr wrap="square" rtlCol="0">
            <a:spAutoFit/>
          </a:bodyPr>
          <a:lstStyle/>
          <a:p>
            <a:r>
              <a:rPr lang="en-US" sz="900" dirty="0">
                <a:hlinkClick r:id="rId4" tooltip="http://biancosulnero.blogspot.com/2012/10/normativa-somministrare-farmaci-scuola.html"/>
              </a:rPr>
              <a:t>This Photo</a:t>
            </a:r>
            <a:r>
              <a:rPr lang="en-US" sz="900" dirty="0"/>
              <a:t> by Unknown Author is licensed under </a:t>
            </a:r>
            <a:r>
              <a:rPr lang="en-US" sz="900" dirty="0">
                <a:hlinkClick r:id="rId5" tooltip="https://creativecommons.org/licenses/by-nc-nd/3.0/"/>
              </a:rPr>
              <a:t>CC BY-NC-ND</a:t>
            </a:r>
            <a:endParaRPr lang="en-US" sz="900" dirty="0"/>
          </a:p>
        </p:txBody>
      </p:sp>
      <p:sp>
        <p:nvSpPr>
          <p:cNvPr id="9" name="Arrow: Striped Right 8">
            <a:extLst>
              <a:ext uri="{FF2B5EF4-FFF2-40B4-BE49-F238E27FC236}">
                <a16:creationId xmlns:a16="http://schemas.microsoft.com/office/drawing/2014/main" id="{23F59695-3A91-4105-AA5E-56C1910D26DD}"/>
              </a:ext>
            </a:extLst>
          </p:cNvPr>
          <p:cNvSpPr/>
          <p:nvPr/>
        </p:nvSpPr>
        <p:spPr>
          <a:xfrm>
            <a:off x="4747738" y="3497760"/>
            <a:ext cx="2696524"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Smiling face with no fill">
            <a:extLst>
              <a:ext uri="{FF2B5EF4-FFF2-40B4-BE49-F238E27FC236}">
                <a16:creationId xmlns:a16="http://schemas.microsoft.com/office/drawing/2014/main" id="{A37A0446-87B2-4CD8-B185-190B3710EB0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932858" y="2571709"/>
            <a:ext cx="2696523" cy="2696523"/>
          </a:xfrm>
          <a:prstGeom prst="rect">
            <a:avLst/>
          </a:prstGeom>
        </p:spPr>
      </p:pic>
    </p:spTree>
    <p:extLst>
      <p:ext uri="{BB962C8B-B14F-4D97-AF65-F5344CB8AC3E}">
        <p14:creationId xmlns:p14="http://schemas.microsoft.com/office/powerpoint/2010/main" val="324844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Variables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Deciduous tree">
            <a:extLst>
              <a:ext uri="{FF2B5EF4-FFF2-40B4-BE49-F238E27FC236}">
                <a16:creationId xmlns:a16="http://schemas.microsoft.com/office/drawing/2014/main" id="{E108ED27-8C1B-4E26-8DC8-CB5D65DCD8B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00999" y="3856384"/>
            <a:ext cx="1987816" cy="1987816"/>
          </a:xfrm>
          <a:prstGeom prst="rect">
            <a:avLst/>
          </a:prstGeom>
        </p:spPr>
      </p:pic>
      <p:pic>
        <p:nvPicPr>
          <p:cNvPr id="7" name="Graphic 6" descr="Sun">
            <a:extLst>
              <a:ext uri="{FF2B5EF4-FFF2-40B4-BE49-F238E27FC236}">
                <a16:creationId xmlns:a16="http://schemas.microsoft.com/office/drawing/2014/main" id="{A251F8B4-76FD-457C-B2FA-D66BB0441A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23665" y="3610918"/>
            <a:ext cx="1128950" cy="1128950"/>
          </a:xfrm>
          <a:prstGeom prst="rect">
            <a:avLst/>
          </a:prstGeom>
        </p:spPr>
      </p:pic>
      <p:pic>
        <p:nvPicPr>
          <p:cNvPr id="8" name="Graphic 7" descr="Cycling">
            <a:extLst>
              <a:ext uri="{FF2B5EF4-FFF2-40B4-BE49-F238E27FC236}">
                <a16:creationId xmlns:a16="http://schemas.microsoft.com/office/drawing/2014/main" id="{50E8D972-3F7B-4517-A004-837544B5B9D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612224" y="5202932"/>
            <a:ext cx="641268" cy="641268"/>
          </a:xfrm>
          <a:prstGeom prst="rect">
            <a:avLst/>
          </a:prstGeom>
        </p:spPr>
      </p:pic>
      <p:pic>
        <p:nvPicPr>
          <p:cNvPr id="9" name="Graphic 8" descr="Computer">
            <a:extLst>
              <a:ext uri="{FF2B5EF4-FFF2-40B4-BE49-F238E27FC236}">
                <a16:creationId xmlns:a16="http://schemas.microsoft.com/office/drawing/2014/main" id="{679B21A4-35C9-4A3D-B855-BC6B785DEA6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51188" y="3763648"/>
            <a:ext cx="2173288" cy="2173288"/>
          </a:xfrm>
          <a:prstGeom prst="rect">
            <a:avLst/>
          </a:prstGeom>
        </p:spPr>
      </p:pic>
      <p:sp>
        <p:nvSpPr>
          <p:cNvPr id="10" name="Arrow: Striped Right 9">
            <a:extLst>
              <a:ext uri="{FF2B5EF4-FFF2-40B4-BE49-F238E27FC236}">
                <a16:creationId xmlns:a16="http://schemas.microsoft.com/office/drawing/2014/main" id="{F9F9A720-9BC3-4A90-AF8C-CCF1BF354400}"/>
              </a:ext>
            </a:extLst>
          </p:cNvPr>
          <p:cNvSpPr/>
          <p:nvPr/>
        </p:nvSpPr>
        <p:spPr>
          <a:xfrm rot="18381277">
            <a:off x="2682668" y="2300216"/>
            <a:ext cx="1110330" cy="393859"/>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Striped Right 10">
            <a:extLst>
              <a:ext uri="{FF2B5EF4-FFF2-40B4-BE49-F238E27FC236}">
                <a16:creationId xmlns:a16="http://schemas.microsoft.com/office/drawing/2014/main" id="{E27F6072-4FFA-4CE7-9112-16C8D12B32C9}"/>
              </a:ext>
            </a:extLst>
          </p:cNvPr>
          <p:cNvSpPr/>
          <p:nvPr/>
        </p:nvSpPr>
        <p:spPr>
          <a:xfrm rot="5400000">
            <a:off x="8509718" y="2335707"/>
            <a:ext cx="970376" cy="365131"/>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CFBC400B-89B4-424E-882A-47D516A4F853}"/>
              </a:ext>
            </a:extLst>
          </p:cNvPr>
          <p:cNvSpPr txBox="1"/>
          <p:nvPr/>
        </p:nvSpPr>
        <p:spPr>
          <a:xfrm>
            <a:off x="2129620" y="1542656"/>
            <a:ext cx="2216426" cy="369332"/>
          </a:xfrm>
          <a:prstGeom prst="rect">
            <a:avLst/>
          </a:prstGeom>
          <a:noFill/>
        </p:spPr>
        <p:txBody>
          <a:bodyPr wrap="square" rtlCol="0">
            <a:spAutoFit/>
          </a:bodyPr>
          <a:lstStyle/>
          <a:p>
            <a:r>
              <a:rPr lang="en-US" dirty="0">
                <a:solidFill>
                  <a:schemeClr val="bg1">
                    <a:lumMod val="50000"/>
                  </a:schemeClr>
                </a:solidFill>
              </a:rPr>
              <a:t>Independent Variable</a:t>
            </a:r>
          </a:p>
        </p:txBody>
      </p:sp>
      <p:sp>
        <p:nvSpPr>
          <p:cNvPr id="13" name="TextBox 12">
            <a:extLst>
              <a:ext uri="{FF2B5EF4-FFF2-40B4-BE49-F238E27FC236}">
                <a16:creationId xmlns:a16="http://schemas.microsoft.com/office/drawing/2014/main" id="{50411A61-DCC9-4A37-948F-E06CDED9B3DE}"/>
              </a:ext>
            </a:extLst>
          </p:cNvPr>
          <p:cNvSpPr txBox="1"/>
          <p:nvPr/>
        </p:nvSpPr>
        <p:spPr>
          <a:xfrm>
            <a:off x="7946870" y="1542656"/>
            <a:ext cx="2105234" cy="369332"/>
          </a:xfrm>
          <a:prstGeom prst="rect">
            <a:avLst/>
          </a:prstGeom>
          <a:noFill/>
        </p:spPr>
        <p:txBody>
          <a:bodyPr wrap="square" rtlCol="0">
            <a:spAutoFit/>
          </a:bodyPr>
          <a:lstStyle/>
          <a:p>
            <a:r>
              <a:rPr lang="en-US" dirty="0">
                <a:solidFill>
                  <a:schemeClr val="accent5">
                    <a:lumMod val="50000"/>
                  </a:schemeClr>
                </a:solidFill>
              </a:rPr>
              <a:t>Dependent Variable</a:t>
            </a:r>
          </a:p>
        </p:txBody>
      </p:sp>
      <p:sp>
        <p:nvSpPr>
          <p:cNvPr id="14" name="TextBox 13">
            <a:extLst>
              <a:ext uri="{FF2B5EF4-FFF2-40B4-BE49-F238E27FC236}">
                <a16:creationId xmlns:a16="http://schemas.microsoft.com/office/drawing/2014/main" id="{E329D3E0-3DBF-4740-A1EB-8C6544EB3EBE}"/>
              </a:ext>
            </a:extLst>
          </p:cNvPr>
          <p:cNvSpPr txBox="1"/>
          <p:nvPr/>
        </p:nvSpPr>
        <p:spPr>
          <a:xfrm>
            <a:off x="2752138" y="2997735"/>
            <a:ext cx="971389" cy="369332"/>
          </a:xfrm>
          <a:prstGeom prst="rect">
            <a:avLst/>
          </a:prstGeom>
          <a:noFill/>
        </p:spPr>
        <p:txBody>
          <a:bodyPr wrap="square" rtlCol="0">
            <a:spAutoFit/>
          </a:bodyPr>
          <a:lstStyle/>
          <a:p>
            <a:r>
              <a:rPr lang="en-US" dirty="0">
                <a:solidFill>
                  <a:schemeClr val="accent6">
                    <a:lumMod val="50000"/>
                  </a:schemeClr>
                </a:solidFill>
              </a:rPr>
              <a:t>Controls</a:t>
            </a:r>
          </a:p>
        </p:txBody>
      </p:sp>
      <p:sp>
        <p:nvSpPr>
          <p:cNvPr id="15" name="TextBox 14">
            <a:extLst>
              <a:ext uri="{FF2B5EF4-FFF2-40B4-BE49-F238E27FC236}">
                <a16:creationId xmlns:a16="http://schemas.microsoft.com/office/drawing/2014/main" id="{51C25FA6-1AEF-472D-B597-680C908722E1}"/>
              </a:ext>
            </a:extLst>
          </p:cNvPr>
          <p:cNvSpPr txBox="1"/>
          <p:nvPr/>
        </p:nvSpPr>
        <p:spPr>
          <a:xfrm>
            <a:off x="8094105" y="3169382"/>
            <a:ext cx="1801602" cy="369332"/>
          </a:xfrm>
          <a:prstGeom prst="rect">
            <a:avLst/>
          </a:prstGeom>
          <a:noFill/>
        </p:spPr>
        <p:txBody>
          <a:bodyPr wrap="square" rtlCol="0">
            <a:spAutoFit/>
          </a:bodyPr>
          <a:lstStyle/>
          <a:p>
            <a:r>
              <a:rPr lang="en-US" dirty="0">
                <a:solidFill>
                  <a:schemeClr val="accent6">
                    <a:lumMod val="50000"/>
                  </a:schemeClr>
                </a:solidFill>
              </a:rPr>
              <a:t>Did IV influence?</a:t>
            </a:r>
          </a:p>
        </p:txBody>
      </p:sp>
      <p:pic>
        <p:nvPicPr>
          <p:cNvPr id="12" name="Graphic 11" descr="Man">
            <a:extLst>
              <a:ext uri="{FF2B5EF4-FFF2-40B4-BE49-F238E27FC236}">
                <a16:creationId xmlns:a16="http://schemas.microsoft.com/office/drawing/2014/main" id="{F90EAF92-179A-4A50-AA6F-D9B61F93CE0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28908" y="1688771"/>
            <a:ext cx="1904559" cy="2167613"/>
          </a:xfrm>
          <a:prstGeom prst="rect">
            <a:avLst/>
          </a:prstGeom>
        </p:spPr>
      </p:pic>
    </p:spTree>
    <p:extLst>
      <p:ext uri="{BB962C8B-B14F-4D97-AF65-F5344CB8AC3E}">
        <p14:creationId xmlns:p14="http://schemas.microsoft.com/office/powerpoint/2010/main" val="2360717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Variables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Angry face with solid fill">
            <a:extLst>
              <a:ext uri="{FF2B5EF4-FFF2-40B4-BE49-F238E27FC236}">
                <a16:creationId xmlns:a16="http://schemas.microsoft.com/office/drawing/2014/main" id="{33FB5F5D-5A15-4237-AC04-48EFF6D60BB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3868402"/>
            <a:ext cx="2498548" cy="2498548"/>
          </a:xfrm>
          <a:prstGeom prst="rect">
            <a:avLst/>
          </a:prstGeom>
        </p:spPr>
      </p:pic>
      <p:pic>
        <p:nvPicPr>
          <p:cNvPr id="5" name="Graphic 4" descr="No sign">
            <a:extLst>
              <a:ext uri="{FF2B5EF4-FFF2-40B4-BE49-F238E27FC236}">
                <a16:creationId xmlns:a16="http://schemas.microsoft.com/office/drawing/2014/main" id="{7C4F60A2-FD77-4AB8-AF9E-00E05BC7220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65606" y="1341097"/>
            <a:ext cx="2460788" cy="2460788"/>
          </a:xfrm>
          <a:prstGeom prst="rect">
            <a:avLst/>
          </a:prstGeom>
        </p:spPr>
      </p:pic>
      <p:pic>
        <p:nvPicPr>
          <p:cNvPr id="8" name="Graphic 7" descr="Female Profile">
            <a:extLst>
              <a:ext uri="{FF2B5EF4-FFF2-40B4-BE49-F238E27FC236}">
                <a16:creationId xmlns:a16="http://schemas.microsoft.com/office/drawing/2014/main" id="{79388612-D2B4-4F00-9387-0FD061F3555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608114" y="4168206"/>
            <a:ext cx="2351349" cy="2351349"/>
          </a:xfrm>
          <a:prstGeom prst="rect">
            <a:avLst/>
          </a:prstGeom>
        </p:spPr>
      </p:pic>
      <p:pic>
        <p:nvPicPr>
          <p:cNvPr id="10" name="Graphic 9" descr="Male profile">
            <a:extLst>
              <a:ext uri="{FF2B5EF4-FFF2-40B4-BE49-F238E27FC236}">
                <a16:creationId xmlns:a16="http://schemas.microsoft.com/office/drawing/2014/main" id="{58CB7A9C-EF5E-461F-A2BE-105BF741ACC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012166" y="4168206"/>
            <a:ext cx="2351349" cy="2351349"/>
          </a:xfrm>
          <a:prstGeom prst="rect">
            <a:avLst/>
          </a:prstGeom>
        </p:spPr>
      </p:pic>
      <p:sp>
        <p:nvSpPr>
          <p:cNvPr id="11" name="TextBox 10">
            <a:extLst>
              <a:ext uri="{FF2B5EF4-FFF2-40B4-BE49-F238E27FC236}">
                <a16:creationId xmlns:a16="http://schemas.microsoft.com/office/drawing/2014/main" id="{9E3C4CCE-C1AB-4B96-A75B-E6D66BD6E89B}"/>
              </a:ext>
            </a:extLst>
          </p:cNvPr>
          <p:cNvSpPr txBox="1"/>
          <p:nvPr/>
        </p:nvSpPr>
        <p:spPr>
          <a:xfrm>
            <a:off x="5447471" y="2309881"/>
            <a:ext cx="1297057" cy="523220"/>
          </a:xfrm>
          <a:prstGeom prst="rect">
            <a:avLst/>
          </a:prstGeom>
          <a:noFill/>
        </p:spPr>
        <p:txBody>
          <a:bodyPr wrap="square" rtlCol="0">
            <a:spAutoFit/>
          </a:bodyPr>
          <a:lstStyle/>
          <a:p>
            <a:r>
              <a:rPr lang="en-US" sz="2800" b="1" dirty="0">
                <a:solidFill>
                  <a:srgbClr val="00B0F0"/>
                </a:solidFill>
                <a:highlight>
                  <a:srgbClr val="000000"/>
                </a:highlight>
              </a:rPr>
              <a:t>Control</a:t>
            </a:r>
          </a:p>
        </p:txBody>
      </p:sp>
    </p:spTree>
    <p:extLst>
      <p:ext uri="{BB962C8B-B14F-4D97-AF65-F5344CB8AC3E}">
        <p14:creationId xmlns:p14="http://schemas.microsoft.com/office/powerpoint/2010/main" val="4083441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Ethics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oman">
            <a:extLst>
              <a:ext uri="{FF2B5EF4-FFF2-40B4-BE49-F238E27FC236}">
                <a16:creationId xmlns:a16="http://schemas.microsoft.com/office/drawing/2014/main" id="{F4BE65C5-7A41-4A97-9EB9-2860941F28B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72363" y="1960937"/>
            <a:ext cx="2690813" cy="2690813"/>
          </a:xfrm>
          <a:prstGeom prst="rect">
            <a:avLst/>
          </a:prstGeom>
        </p:spPr>
      </p:pic>
      <p:pic>
        <p:nvPicPr>
          <p:cNvPr id="7" name="Graphic 6" descr="Man">
            <a:extLst>
              <a:ext uri="{FF2B5EF4-FFF2-40B4-BE49-F238E27FC236}">
                <a16:creationId xmlns:a16="http://schemas.microsoft.com/office/drawing/2014/main" id="{8DB6D4C9-0BAC-4F79-8DA2-5A7BBD4DF3F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44162" y="1954470"/>
            <a:ext cx="2690813" cy="2690813"/>
          </a:xfrm>
          <a:prstGeom prst="rect">
            <a:avLst/>
          </a:prstGeom>
        </p:spPr>
      </p:pic>
      <p:pic>
        <p:nvPicPr>
          <p:cNvPr id="5" name="Graphic 4" descr="Raised hand">
            <a:extLst>
              <a:ext uri="{FF2B5EF4-FFF2-40B4-BE49-F238E27FC236}">
                <a16:creationId xmlns:a16="http://schemas.microsoft.com/office/drawing/2014/main" id="{BB276A05-383A-4C56-A490-A49EA44503D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17877" y="1954470"/>
            <a:ext cx="2690813" cy="2690813"/>
          </a:xfrm>
          <a:prstGeom prst="rect">
            <a:avLst/>
          </a:prstGeom>
        </p:spPr>
      </p:pic>
      <p:sp>
        <p:nvSpPr>
          <p:cNvPr id="8" name="TextBox 7">
            <a:extLst>
              <a:ext uri="{FF2B5EF4-FFF2-40B4-BE49-F238E27FC236}">
                <a16:creationId xmlns:a16="http://schemas.microsoft.com/office/drawing/2014/main" id="{7B69C7F4-5749-45BE-8033-C77E126D2AB8}"/>
              </a:ext>
            </a:extLst>
          </p:cNvPr>
          <p:cNvSpPr txBox="1"/>
          <p:nvPr/>
        </p:nvSpPr>
        <p:spPr>
          <a:xfrm>
            <a:off x="5094719" y="5135316"/>
            <a:ext cx="2136913" cy="584775"/>
          </a:xfrm>
          <a:prstGeom prst="rect">
            <a:avLst/>
          </a:prstGeom>
          <a:noFill/>
        </p:spPr>
        <p:txBody>
          <a:bodyPr wrap="square" rtlCol="0">
            <a:spAutoFit/>
          </a:bodyPr>
          <a:lstStyle/>
          <a:p>
            <a:r>
              <a:rPr lang="en-US" sz="3200" dirty="0">
                <a:solidFill>
                  <a:srgbClr val="002060"/>
                </a:solidFill>
              </a:rPr>
              <a:t>Not Ethical!</a:t>
            </a:r>
          </a:p>
        </p:txBody>
      </p:sp>
    </p:spTree>
    <p:extLst>
      <p:ext uri="{BB962C8B-B14F-4D97-AF65-F5344CB8AC3E}">
        <p14:creationId xmlns:p14="http://schemas.microsoft.com/office/powerpoint/2010/main" val="2453468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Journals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Confused person">
            <a:extLst>
              <a:ext uri="{FF2B5EF4-FFF2-40B4-BE49-F238E27FC236}">
                <a16:creationId xmlns:a16="http://schemas.microsoft.com/office/drawing/2014/main" id="{04B25E90-4D90-44AF-AC04-E021957A8C9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46477" y="1736763"/>
            <a:ext cx="2149437" cy="2149437"/>
          </a:xfrm>
          <a:prstGeom prst="rect">
            <a:avLst/>
          </a:prstGeom>
        </p:spPr>
      </p:pic>
      <p:pic>
        <p:nvPicPr>
          <p:cNvPr id="9" name="Graphic 8" descr="Walk">
            <a:extLst>
              <a:ext uri="{FF2B5EF4-FFF2-40B4-BE49-F238E27FC236}">
                <a16:creationId xmlns:a16="http://schemas.microsoft.com/office/drawing/2014/main" id="{D62AB711-3D5C-4102-8861-919839EB603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87487" y="4225956"/>
            <a:ext cx="2221226" cy="2221226"/>
          </a:xfrm>
          <a:prstGeom prst="rect">
            <a:avLst/>
          </a:prstGeom>
        </p:spPr>
      </p:pic>
      <p:pic>
        <p:nvPicPr>
          <p:cNvPr id="12" name="Graphic 11" descr="Document">
            <a:extLst>
              <a:ext uri="{FF2B5EF4-FFF2-40B4-BE49-F238E27FC236}">
                <a16:creationId xmlns:a16="http://schemas.microsoft.com/office/drawing/2014/main" id="{ABD9DEEC-97AF-4051-9AB8-A910F6A41E9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736889" y="4445073"/>
            <a:ext cx="1782992" cy="1782992"/>
          </a:xfrm>
          <a:prstGeom prst="rect">
            <a:avLst/>
          </a:prstGeom>
        </p:spPr>
      </p:pic>
      <p:pic>
        <p:nvPicPr>
          <p:cNvPr id="15" name="Graphic 14" descr="Document">
            <a:extLst>
              <a:ext uri="{FF2B5EF4-FFF2-40B4-BE49-F238E27FC236}">
                <a16:creationId xmlns:a16="http://schemas.microsoft.com/office/drawing/2014/main" id="{B39FD334-50BC-4599-ABDD-FFFDE1847F1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74842" y="1210962"/>
            <a:ext cx="1782992" cy="1782992"/>
          </a:xfrm>
          <a:prstGeom prst="rect">
            <a:avLst/>
          </a:prstGeom>
        </p:spPr>
      </p:pic>
      <p:pic>
        <p:nvPicPr>
          <p:cNvPr id="16" name="Graphic 15" descr="Document">
            <a:extLst>
              <a:ext uri="{FF2B5EF4-FFF2-40B4-BE49-F238E27FC236}">
                <a16:creationId xmlns:a16="http://schemas.microsoft.com/office/drawing/2014/main" id="{05EBF338-9916-4D22-A679-3E1C69B33DE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964874" y="2326520"/>
            <a:ext cx="1782992" cy="1782992"/>
          </a:xfrm>
          <a:prstGeom prst="rect">
            <a:avLst/>
          </a:prstGeom>
        </p:spPr>
      </p:pic>
      <p:pic>
        <p:nvPicPr>
          <p:cNvPr id="17" name="Graphic 16" descr="Document">
            <a:extLst>
              <a:ext uri="{FF2B5EF4-FFF2-40B4-BE49-F238E27FC236}">
                <a16:creationId xmlns:a16="http://schemas.microsoft.com/office/drawing/2014/main" id="{C6D56B5C-99E5-4A71-ACBD-F9A4F6DC18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88841" y="3763333"/>
            <a:ext cx="1782992" cy="1782992"/>
          </a:xfrm>
          <a:prstGeom prst="rect">
            <a:avLst/>
          </a:prstGeom>
        </p:spPr>
      </p:pic>
    </p:spTree>
    <p:extLst>
      <p:ext uri="{BB962C8B-B14F-4D97-AF65-F5344CB8AC3E}">
        <p14:creationId xmlns:p14="http://schemas.microsoft.com/office/powerpoint/2010/main" val="3125510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Correlations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Ice cream">
            <a:extLst>
              <a:ext uri="{FF2B5EF4-FFF2-40B4-BE49-F238E27FC236}">
                <a16:creationId xmlns:a16="http://schemas.microsoft.com/office/drawing/2014/main" id="{B9EC8BD1-3D3E-4378-A079-C79CD53E329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41395" y="3118258"/>
            <a:ext cx="2284046" cy="2284046"/>
          </a:xfrm>
          <a:prstGeom prst="rect">
            <a:avLst/>
          </a:prstGeom>
        </p:spPr>
      </p:pic>
      <p:pic>
        <p:nvPicPr>
          <p:cNvPr id="8" name="Graphic 7" descr="Angry face with solid fill">
            <a:extLst>
              <a:ext uri="{FF2B5EF4-FFF2-40B4-BE49-F238E27FC236}">
                <a16:creationId xmlns:a16="http://schemas.microsoft.com/office/drawing/2014/main" id="{68DCC1BE-8AA0-45D8-97F2-A5E24D65A13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65908" y="3118258"/>
            <a:ext cx="2284046" cy="2284046"/>
          </a:xfrm>
          <a:prstGeom prst="rect">
            <a:avLst/>
          </a:prstGeom>
        </p:spPr>
      </p:pic>
      <p:sp>
        <p:nvSpPr>
          <p:cNvPr id="9" name="Arrow: Striped Right 8">
            <a:extLst>
              <a:ext uri="{FF2B5EF4-FFF2-40B4-BE49-F238E27FC236}">
                <a16:creationId xmlns:a16="http://schemas.microsoft.com/office/drawing/2014/main" id="{5378703D-2391-45A2-8641-6F96A246399A}"/>
              </a:ext>
            </a:extLst>
          </p:cNvPr>
          <p:cNvSpPr/>
          <p:nvPr/>
        </p:nvSpPr>
        <p:spPr>
          <a:xfrm rot="16200000">
            <a:off x="4108193" y="3063868"/>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Arrow: Striped Right 11">
            <a:extLst>
              <a:ext uri="{FF2B5EF4-FFF2-40B4-BE49-F238E27FC236}">
                <a16:creationId xmlns:a16="http://schemas.microsoft.com/office/drawing/2014/main" id="{1CF37DAC-4D3C-4ED6-AAB3-78887D218DF7}"/>
              </a:ext>
            </a:extLst>
          </p:cNvPr>
          <p:cNvSpPr/>
          <p:nvPr/>
        </p:nvSpPr>
        <p:spPr>
          <a:xfrm rot="16200000">
            <a:off x="6048660" y="3063868"/>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7BF2FD62-AB2F-4C51-86D1-D2AF997A0B52}"/>
              </a:ext>
            </a:extLst>
          </p:cNvPr>
          <p:cNvSpPr txBox="1"/>
          <p:nvPr/>
        </p:nvSpPr>
        <p:spPr>
          <a:xfrm>
            <a:off x="4241074" y="2029097"/>
            <a:ext cx="1550126" cy="461665"/>
          </a:xfrm>
          <a:prstGeom prst="rect">
            <a:avLst/>
          </a:prstGeom>
          <a:noFill/>
        </p:spPr>
        <p:txBody>
          <a:bodyPr wrap="square" rtlCol="0">
            <a:spAutoFit/>
          </a:bodyPr>
          <a:lstStyle/>
          <a:p>
            <a:r>
              <a:rPr lang="en-US" sz="2400" b="1" dirty="0">
                <a:solidFill>
                  <a:schemeClr val="accent5">
                    <a:lumMod val="60000"/>
                    <a:lumOff val="40000"/>
                  </a:schemeClr>
                </a:solidFill>
                <a:highlight>
                  <a:srgbClr val="000000"/>
                </a:highlight>
              </a:rPr>
              <a:t>Variable 1</a:t>
            </a:r>
          </a:p>
        </p:txBody>
      </p:sp>
      <p:sp>
        <p:nvSpPr>
          <p:cNvPr id="15" name="TextBox 14">
            <a:extLst>
              <a:ext uri="{FF2B5EF4-FFF2-40B4-BE49-F238E27FC236}">
                <a16:creationId xmlns:a16="http://schemas.microsoft.com/office/drawing/2014/main" id="{25B3B6F2-1B9A-414A-BD9D-D234E3195E9C}"/>
              </a:ext>
            </a:extLst>
          </p:cNvPr>
          <p:cNvSpPr txBox="1"/>
          <p:nvPr/>
        </p:nvSpPr>
        <p:spPr>
          <a:xfrm>
            <a:off x="6148251" y="2029097"/>
            <a:ext cx="1550126" cy="461665"/>
          </a:xfrm>
          <a:prstGeom prst="rect">
            <a:avLst/>
          </a:prstGeom>
          <a:noFill/>
        </p:spPr>
        <p:txBody>
          <a:bodyPr wrap="square" rtlCol="0">
            <a:spAutoFit/>
          </a:bodyPr>
          <a:lstStyle/>
          <a:p>
            <a:r>
              <a:rPr lang="en-US" sz="2400" b="1" dirty="0">
                <a:solidFill>
                  <a:schemeClr val="accent5">
                    <a:lumMod val="60000"/>
                    <a:lumOff val="40000"/>
                  </a:schemeClr>
                </a:solidFill>
                <a:highlight>
                  <a:srgbClr val="000000"/>
                </a:highlight>
              </a:rPr>
              <a:t>Variable 2</a:t>
            </a: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Reliability</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ar">
            <a:extLst>
              <a:ext uri="{FF2B5EF4-FFF2-40B4-BE49-F238E27FC236}">
                <a16:creationId xmlns:a16="http://schemas.microsoft.com/office/drawing/2014/main" id="{A93516DC-D77F-4D20-A0A2-766C443F77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13033" y="1755913"/>
            <a:ext cx="3346174" cy="3346174"/>
          </a:xfrm>
          <a:prstGeom prst="rect">
            <a:avLst/>
          </a:prstGeom>
        </p:spPr>
      </p:pic>
      <p:pic>
        <p:nvPicPr>
          <p:cNvPr id="8" name="Graphic 7" descr="Car">
            <a:extLst>
              <a:ext uri="{FF2B5EF4-FFF2-40B4-BE49-F238E27FC236}">
                <a16:creationId xmlns:a16="http://schemas.microsoft.com/office/drawing/2014/main" id="{51793399-0E9D-4221-98D6-E68F2EC7F6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27978" y="1755913"/>
            <a:ext cx="3346174" cy="3346174"/>
          </a:xfrm>
          <a:prstGeom prst="rect">
            <a:avLst/>
          </a:prstGeom>
        </p:spPr>
      </p:pic>
      <p:sp>
        <p:nvSpPr>
          <p:cNvPr id="6" name="TextBox 5">
            <a:extLst>
              <a:ext uri="{FF2B5EF4-FFF2-40B4-BE49-F238E27FC236}">
                <a16:creationId xmlns:a16="http://schemas.microsoft.com/office/drawing/2014/main" id="{53F0D387-1DB4-4E85-B12F-4E57642B3EEF}"/>
              </a:ext>
            </a:extLst>
          </p:cNvPr>
          <p:cNvSpPr txBox="1"/>
          <p:nvPr/>
        </p:nvSpPr>
        <p:spPr>
          <a:xfrm>
            <a:off x="2665533" y="4685677"/>
            <a:ext cx="1441174" cy="523220"/>
          </a:xfrm>
          <a:prstGeom prst="rect">
            <a:avLst/>
          </a:prstGeom>
          <a:noFill/>
        </p:spPr>
        <p:txBody>
          <a:bodyPr wrap="square" rtlCol="0">
            <a:spAutoFit/>
          </a:bodyPr>
          <a:lstStyle/>
          <a:p>
            <a:r>
              <a:rPr lang="en-US" sz="2800" b="1" dirty="0">
                <a:solidFill>
                  <a:srgbClr val="002060"/>
                </a:solidFill>
              </a:rPr>
              <a:t>Monday</a:t>
            </a:r>
          </a:p>
        </p:txBody>
      </p:sp>
      <p:sp>
        <p:nvSpPr>
          <p:cNvPr id="10" name="TextBox 9">
            <a:extLst>
              <a:ext uri="{FF2B5EF4-FFF2-40B4-BE49-F238E27FC236}">
                <a16:creationId xmlns:a16="http://schemas.microsoft.com/office/drawing/2014/main" id="{4E176232-EBCE-4266-BAE9-84861C32FCC2}"/>
              </a:ext>
            </a:extLst>
          </p:cNvPr>
          <p:cNvSpPr txBox="1"/>
          <p:nvPr/>
        </p:nvSpPr>
        <p:spPr>
          <a:xfrm>
            <a:off x="8241160" y="4685677"/>
            <a:ext cx="1119809" cy="523220"/>
          </a:xfrm>
          <a:prstGeom prst="rect">
            <a:avLst/>
          </a:prstGeom>
          <a:noFill/>
        </p:spPr>
        <p:txBody>
          <a:bodyPr wrap="square" rtlCol="0">
            <a:spAutoFit/>
          </a:bodyPr>
          <a:lstStyle/>
          <a:p>
            <a:r>
              <a:rPr lang="en-US" sz="2800" b="1" dirty="0">
                <a:solidFill>
                  <a:srgbClr val="002060"/>
                </a:solidFill>
              </a:rPr>
              <a:t>Friday</a:t>
            </a:r>
          </a:p>
        </p:txBody>
      </p:sp>
    </p:spTree>
    <p:extLst>
      <p:ext uri="{BB962C8B-B14F-4D97-AF65-F5344CB8AC3E}">
        <p14:creationId xmlns:p14="http://schemas.microsoft.com/office/powerpoint/2010/main" val="2715618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Validity</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Document">
            <a:extLst>
              <a:ext uri="{FF2B5EF4-FFF2-40B4-BE49-F238E27FC236}">
                <a16:creationId xmlns:a16="http://schemas.microsoft.com/office/drawing/2014/main" id="{3BCDB557-7D1B-4E85-B445-1D13BBBD174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84791" y="3535765"/>
            <a:ext cx="2260827" cy="2260827"/>
          </a:xfrm>
          <a:prstGeom prst="rect">
            <a:avLst/>
          </a:prstGeom>
        </p:spPr>
      </p:pic>
      <p:pic>
        <p:nvPicPr>
          <p:cNvPr id="7" name="Graphic 6" descr="Document">
            <a:extLst>
              <a:ext uri="{FF2B5EF4-FFF2-40B4-BE49-F238E27FC236}">
                <a16:creationId xmlns:a16="http://schemas.microsoft.com/office/drawing/2014/main" id="{EBA54231-4FA2-420A-90BA-0D3ACC36E98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92938" y="1568591"/>
            <a:ext cx="2260827" cy="2260827"/>
          </a:xfrm>
          <a:prstGeom prst="rect">
            <a:avLst/>
          </a:prstGeom>
        </p:spPr>
      </p:pic>
      <p:pic>
        <p:nvPicPr>
          <p:cNvPr id="8" name="Graphic 7" descr="Car">
            <a:extLst>
              <a:ext uri="{FF2B5EF4-FFF2-40B4-BE49-F238E27FC236}">
                <a16:creationId xmlns:a16="http://schemas.microsoft.com/office/drawing/2014/main" id="{44DA1422-A38D-4255-A092-5DFC2A68624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6000" y="2156331"/>
            <a:ext cx="3346174" cy="3346174"/>
          </a:xfrm>
          <a:prstGeom prst="rect">
            <a:avLst/>
          </a:prstGeom>
        </p:spPr>
      </p:pic>
      <p:sp>
        <p:nvSpPr>
          <p:cNvPr id="9" name="Arrow: Striped Right 8">
            <a:extLst>
              <a:ext uri="{FF2B5EF4-FFF2-40B4-BE49-F238E27FC236}">
                <a16:creationId xmlns:a16="http://schemas.microsoft.com/office/drawing/2014/main" id="{41B0EE6F-945C-4A9F-B5D9-495B4FC1E403}"/>
              </a:ext>
            </a:extLst>
          </p:cNvPr>
          <p:cNvSpPr/>
          <p:nvPr/>
        </p:nvSpPr>
        <p:spPr>
          <a:xfrm rot="17873504">
            <a:off x="6169203" y="5317767"/>
            <a:ext cx="1949386" cy="463717"/>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878854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Correlations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Ice cream">
            <a:extLst>
              <a:ext uri="{FF2B5EF4-FFF2-40B4-BE49-F238E27FC236}">
                <a16:creationId xmlns:a16="http://schemas.microsoft.com/office/drawing/2014/main" id="{76CC5E95-4272-4253-8D48-372953DD84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75096" y="3428999"/>
            <a:ext cx="2284046" cy="2284046"/>
          </a:xfrm>
          <a:prstGeom prst="rect">
            <a:avLst/>
          </a:prstGeom>
        </p:spPr>
      </p:pic>
      <p:pic>
        <p:nvPicPr>
          <p:cNvPr id="7" name="Graphic 6" descr="Angry face with solid fill">
            <a:extLst>
              <a:ext uri="{FF2B5EF4-FFF2-40B4-BE49-F238E27FC236}">
                <a16:creationId xmlns:a16="http://schemas.microsoft.com/office/drawing/2014/main" id="{8D63399B-05BE-48A1-AF54-4C8CBBB792E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32858" y="3428999"/>
            <a:ext cx="2284046" cy="2284046"/>
          </a:xfrm>
          <a:prstGeom prst="rect">
            <a:avLst/>
          </a:prstGeom>
        </p:spPr>
      </p:pic>
      <p:sp>
        <p:nvSpPr>
          <p:cNvPr id="8" name="Arrow: Striped Right 7">
            <a:extLst>
              <a:ext uri="{FF2B5EF4-FFF2-40B4-BE49-F238E27FC236}">
                <a16:creationId xmlns:a16="http://schemas.microsoft.com/office/drawing/2014/main" id="{5BF0DD81-4A6D-46EF-B281-AFFF1A298E7B}"/>
              </a:ext>
            </a:extLst>
          </p:cNvPr>
          <p:cNvSpPr/>
          <p:nvPr/>
        </p:nvSpPr>
        <p:spPr>
          <a:xfrm rot="9032092">
            <a:off x="3559553" y="3063868"/>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row: Striped Right 8">
            <a:extLst>
              <a:ext uri="{FF2B5EF4-FFF2-40B4-BE49-F238E27FC236}">
                <a16:creationId xmlns:a16="http://schemas.microsoft.com/office/drawing/2014/main" id="{3E26B17F-EACE-4A7C-B1EA-1BC5D43B4035}"/>
              </a:ext>
            </a:extLst>
          </p:cNvPr>
          <p:cNvSpPr/>
          <p:nvPr/>
        </p:nvSpPr>
        <p:spPr>
          <a:xfrm rot="1763339">
            <a:off x="6727926" y="3064615"/>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Sun">
            <a:extLst>
              <a:ext uri="{FF2B5EF4-FFF2-40B4-BE49-F238E27FC236}">
                <a16:creationId xmlns:a16="http://schemas.microsoft.com/office/drawing/2014/main" id="{A928D4C2-75E0-4FEA-A0BD-B848E6CB1BD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74160" y="1587660"/>
            <a:ext cx="1841340" cy="1841340"/>
          </a:xfrm>
          <a:prstGeom prst="rect">
            <a:avLst/>
          </a:prstGeom>
        </p:spPr>
      </p:pic>
    </p:spTree>
    <p:extLst>
      <p:ext uri="{BB962C8B-B14F-4D97-AF65-F5344CB8AC3E}">
        <p14:creationId xmlns:p14="http://schemas.microsoft.com/office/powerpoint/2010/main" val="2947958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Positive Correlation</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Ice cream">
            <a:extLst>
              <a:ext uri="{FF2B5EF4-FFF2-40B4-BE49-F238E27FC236}">
                <a16:creationId xmlns:a16="http://schemas.microsoft.com/office/drawing/2014/main" id="{716BF99A-7289-4A7A-9106-A3667EABB9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3436046"/>
            <a:ext cx="2284046" cy="2284046"/>
          </a:xfrm>
          <a:prstGeom prst="rect">
            <a:avLst/>
          </a:prstGeom>
        </p:spPr>
      </p:pic>
      <p:pic>
        <p:nvPicPr>
          <p:cNvPr id="7" name="Graphic 6" descr="Angry face with solid fill">
            <a:extLst>
              <a:ext uri="{FF2B5EF4-FFF2-40B4-BE49-F238E27FC236}">
                <a16:creationId xmlns:a16="http://schemas.microsoft.com/office/drawing/2014/main" id="{534D8DBB-C94D-4550-B13B-13FA5CF0D4F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26767" y="3428999"/>
            <a:ext cx="2284046" cy="2284046"/>
          </a:xfrm>
          <a:prstGeom prst="rect">
            <a:avLst/>
          </a:prstGeom>
        </p:spPr>
      </p:pic>
      <p:sp>
        <p:nvSpPr>
          <p:cNvPr id="8" name="Arrow: Striped Right 7">
            <a:extLst>
              <a:ext uri="{FF2B5EF4-FFF2-40B4-BE49-F238E27FC236}">
                <a16:creationId xmlns:a16="http://schemas.microsoft.com/office/drawing/2014/main" id="{65642A0D-FE26-4E1C-A7F7-9376DD942815}"/>
              </a:ext>
            </a:extLst>
          </p:cNvPr>
          <p:cNvSpPr/>
          <p:nvPr/>
        </p:nvSpPr>
        <p:spPr>
          <a:xfrm rot="16200000">
            <a:off x="3718744" y="3915023"/>
            <a:ext cx="1702313" cy="730263"/>
          </a:xfrm>
          <a:prstGeom prst="stripedRightArrow">
            <a:avLst>
              <a:gd name="adj1" fmla="val 33681"/>
              <a:gd name="adj2" fmla="val 58159"/>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row: Striped Right 8">
            <a:extLst>
              <a:ext uri="{FF2B5EF4-FFF2-40B4-BE49-F238E27FC236}">
                <a16:creationId xmlns:a16="http://schemas.microsoft.com/office/drawing/2014/main" id="{95ADC8B4-9B89-4F91-A748-D3F9DC71E732}"/>
              </a:ext>
            </a:extLst>
          </p:cNvPr>
          <p:cNvSpPr/>
          <p:nvPr/>
        </p:nvSpPr>
        <p:spPr>
          <a:xfrm rot="16200000">
            <a:off x="6205414" y="3915024"/>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EC1CDFDE-E2E2-444C-A303-8E754AF7FBF7}"/>
              </a:ext>
            </a:extLst>
          </p:cNvPr>
          <p:cNvSpPr txBox="1"/>
          <p:nvPr/>
        </p:nvSpPr>
        <p:spPr>
          <a:xfrm>
            <a:off x="3863327" y="2613769"/>
            <a:ext cx="1550126" cy="461665"/>
          </a:xfrm>
          <a:prstGeom prst="rect">
            <a:avLst/>
          </a:prstGeom>
          <a:noFill/>
        </p:spPr>
        <p:txBody>
          <a:bodyPr wrap="square" rtlCol="0">
            <a:spAutoFit/>
          </a:bodyPr>
          <a:lstStyle/>
          <a:p>
            <a:r>
              <a:rPr lang="en-US" sz="2400" b="1" dirty="0">
                <a:solidFill>
                  <a:srgbClr val="00B050"/>
                </a:solidFill>
                <a:highlight>
                  <a:srgbClr val="000000"/>
                </a:highlight>
              </a:rPr>
              <a:t>Variable 1</a:t>
            </a:r>
          </a:p>
        </p:txBody>
      </p:sp>
      <p:sp>
        <p:nvSpPr>
          <p:cNvPr id="11" name="TextBox 10">
            <a:extLst>
              <a:ext uri="{FF2B5EF4-FFF2-40B4-BE49-F238E27FC236}">
                <a16:creationId xmlns:a16="http://schemas.microsoft.com/office/drawing/2014/main" id="{A9773F44-2266-4040-B565-EBE25F7B8AE1}"/>
              </a:ext>
            </a:extLst>
          </p:cNvPr>
          <p:cNvSpPr txBox="1"/>
          <p:nvPr/>
        </p:nvSpPr>
        <p:spPr>
          <a:xfrm>
            <a:off x="6281507" y="2613768"/>
            <a:ext cx="1550126" cy="461665"/>
          </a:xfrm>
          <a:prstGeom prst="rect">
            <a:avLst/>
          </a:prstGeom>
          <a:noFill/>
        </p:spPr>
        <p:txBody>
          <a:bodyPr wrap="square" rtlCol="0">
            <a:spAutoFit/>
          </a:bodyPr>
          <a:lstStyle/>
          <a:p>
            <a:r>
              <a:rPr lang="en-US" sz="2400" b="1" dirty="0">
                <a:solidFill>
                  <a:srgbClr val="FFFF00"/>
                </a:solidFill>
                <a:highlight>
                  <a:srgbClr val="000000"/>
                </a:highlight>
              </a:rPr>
              <a:t>Variable 2</a:t>
            </a:r>
          </a:p>
        </p:txBody>
      </p:sp>
    </p:spTree>
    <p:extLst>
      <p:ext uri="{BB962C8B-B14F-4D97-AF65-F5344CB8AC3E}">
        <p14:creationId xmlns:p14="http://schemas.microsoft.com/office/powerpoint/2010/main" val="43362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Negative Correlation</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Arrow: Striped Right 7">
            <a:extLst>
              <a:ext uri="{FF2B5EF4-FFF2-40B4-BE49-F238E27FC236}">
                <a16:creationId xmlns:a16="http://schemas.microsoft.com/office/drawing/2014/main" id="{D62B579A-ED92-45C3-935C-7F7E9948D797}"/>
              </a:ext>
            </a:extLst>
          </p:cNvPr>
          <p:cNvSpPr/>
          <p:nvPr/>
        </p:nvSpPr>
        <p:spPr>
          <a:xfrm rot="5400000">
            <a:off x="3718744" y="3915023"/>
            <a:ext cx="1702313" cy="730263"/>
          </a:xfrm>
          <a:prstGeom prst="stripedRightArrow">
            <a:avLst>
              <a:gd name="adj1" fmla="val 33681"/>
              <a:gd name="adj2" fmla="val 58159"/>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row: Striped Right 8">
            <a:extLst>
              <a:ext uri="{FF2B5EF4-FFF2-40B4-BE49-F238E27FC236}">
                <a16:creationId xmlns:a16="http://schemas.microsoft.com/office/drawing/2014/main" id="{5F171814-C376-4130-8496-E79C17B5A2B0}"/>
              </a:ext>
            </a:extLst>
          </p:cNvPr>
          <p:cNvSpPr/>
          <p:nvPr/>
        </p:nvSpPr>
        <p:spPr>
          <a:xfrm rot="16200000">
            <a:off x="6205414" y="3915024"/>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AB3A0EA8-469E-46B5-994F-EBB992528718}"/>
              </a:ext>
            </a:extLst>
          </p:cNvPr>
          <p:cNvSpPr txBox="1"/>
          <p:nvPr/>
        </p:nvSpPr>
        <p:spPr>
          <a:xfrm>
            <a:off x="3863327" y="2613769"/>
            <a:ext cx="1550126" cy="461665"/>
          </a:xfrm>
          <a:prstGeom prst="rect">
            <a:avLst/>
          </a:prstGeom>
          <a:noFill/>
        </p:spPr>
        <p:txBody>
          <a:bodyPr wrap="square" rtlCol="0">
            <a:spAutoFit/>
          </a:bodyPr>
          <a:lstStyle/>
          <a:p>
            <a:r>
              <a:rPr lang="en-US" sz="2400" b="1" dirty="0">
                <a:solidFill>
                  <a:srgbClr val="00B050"/>
                </a:solidFill>
                <a:highlight>
                  <a:srgbClr val="000000"/>
                </a:highlight>
              </a:rPr>
              <a:t>Variable 1</a:t>
            </a:r>
          </a:p>
        </p:txBody>
      </p:sp>
      <p:sp>
        <p:nvSpPr>
          <p:cNvPr id="11" name="TextBox 10">
            <a:extLst>
              <a:ext uri="{FF2B5EF4-FFF2-40B4-BE49-F238E27FC236}">
                <a16:creationId xmlns:a16="http://schemas.microsoft.com/office/drawing/2014/main" id="{17FDC784-0438-424A-8748-C2747DBF370A}"/>
              </a:ext>
            </a:extLst>
          </p:cNvPr>
          <p:cNvSpPr txBox="1"/>
          <p:nvPr/>
        </p:nvSpPr>
        <p:spPr>
          <a:xfrm>
            <a:off x="6281507" y="2613768"/>
            <a:ext cx="1550126" cy="461665"/>
          </a:xfrm>
          <a:prstGeom prst="rect">
            <a:avLst/>
          </a:prstGeom>
          <a:noFill/>
        </p:spPr>
        <p:txBody>
          <a:bodyPr wrap="square" rtlCol="0">
            <a:spAutoFit/>
          </a:bodyPr>
          <a:lstStyle/>
          <a:p>
            <a:r>
              <a:rPr lang="en-US" sz="2400" b="1" dirty="0">
                <a:solidFill>
                  <a:srgbClr val="FFFF00"/>
                </a:solidFill>
                <a:highlight>
                  <a:srgbClr val="000000"/>
                </a:highlight>
              </a:rPr>
              <a:t>Variable 2</a:t>
            </a:r>
          </a:p>
        </p:txBody>
      </p:sp>
      <p:pic>
        <p:nvPicPr>
          <p:cNvPr id="5" name="Graphic 4" descr="Nervous face with no fill">
            <a:extLst>
              <a:ext uri="{FF2B5EF4-FFF2-40B4-BE49-F238E27FC236}">
                <a16:creationId xmlns:a16="http://schemas.microsoft.com/office/drawing/2014/main" id="{2B104317-FC89-4B80-A2C4-56663706A3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7" y="3310102"/>
            <a:ext cx="2284046" cy="2284046"/>
          </a:xfrm>
          <a:prstGeom prst="rect">
            <a:avLst/>
          </a:prstGeom>
        </p:spPr>
      </p:pic>
      <p:pic>
        <p:nvPicPr>
          <p:cNvPr id="13" name="Graphic 12" descr="Beer">
            <a:extLst>
              <a:ext uri="{FF2B5EF4-FFF2-40B4-BE49-F238E27FC236}">
                <a16:creationId xmlns:a16="http://schemas.microsoft.com/office/drawing/2014/main" id="{28348DA9-0C52-4076-8C45-567B7CB5882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61342" y="3336640"/>
            <a:ext cx="1183507" cy="1183507"/>
          </a:xfrm>
          <a:prstGeom prst="rect">
            <a:avLst/>
          </a:prstGeom>
        </p:spPr>
      </p:pic>
      <p:pic>
        <p:nvPicPr>
          <p:cNvPr id="15" name="Graphic 14" descr="Wine">
            <a:extLst>
              <a:ext uri="{FF2B5EF4-FFF2-40B4-BE49-F238E27FC236}">
                <a16:creationId xmlns:a16="http://schemas.microsoft.com/office/drawing/2014/main" id="{5DD33E2B-EEBC-42D8-9FEF-6CCB8A5082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764401" y="4059344"/>
            <a:ext cx="1183507" cy="1183507"/>
          </a:xfrm>
          <a:prstGeom prst="rect">
            <a:avLst/>
          </a:prstGeom>
        </p:spPr>
      </p:pic>
    </p:spTree>
    <p:extLst>
      <p:ext uri="{BB962C8B-B14F-4D97-AF65-F5344CB8AC3E}">
        <p14:creationId xmlns:p14="http://schemas.microsoft.com/office/powerpoint/2010/main" val="3776720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Correlation Coefficient</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Arrow: Striped Right 5">
            <a:extLst>
              <a:ext uri="{FF2B5EF4-FFF2-40B4-BE49-F238E27FC236}">
                <a16:creationId xmlns:a16="http://schemas.microsoft.com/office/drawing/2014/main" id="{91DBB71F-B3F8-430F-862D-E89D72BE7484}"/>
              </a:ext>
            </a:extLst>
          </p:cNvPr>
          <p:cNvSpPr/>
          <p:nvPr/>
        </p:nvSpPr>
        <p:spPr>
          <a:xfrm rot="3149288">
            <a:off x="2418593" y="1569726"/>
            <a:ext cx="1177618" cy="580219"/>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Arrow: Striped Right 6">
            <a:extLst>
              <a:ext uri="{FF2B5EF4-FFF2-40B4-BE49-F238E27FC236}">
                <a16:creationId xmlns:a16="http://schemas.microsoft.com/office/drawing/2014/main" id="{8306E369-5714-481F-87EF-6D13BE871ED1}"/>
              </a:ext>
            </a:extLst>
          </p:cNvPr>
          <p:cNvSpPr/>
          <p:nvPr/>
        </p:nvSpPr>
        <p:spPr>
          <a:xfrm rot="7977586">
            <a:off x="8326362" y="1604427"/>
            <a:ext cx="1177620" cy="580220"/>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9BADEC81-82D4-4D88-9646-4464EE95F52F}"/>
              </a:ext>
            </a:extLst>
          </p:cNvPr>
          <p:cNvSpPr txBox="1"/>
          <p:nvPr/>
        </p:nvSpPr>
        <p:spPr>
          <a:xfrm rot="1292912">
            <a:off x="3109078" y="4245928"/>
            <a:ext cx="1550126" cy="461665"/>
          </a:xfrm>
          <a:prstGeom prst="rect">
            <a:avLst/>
          </a:prstGeom>
          <a:noFill/>
        </p:spPr>
        <p:txBody>
          <a:bodyPr wrap="square" rtlCol="0">
            <a:spAutoFit/>
          </a:bodyPr>
          <a:lstStyle/>
          <a:p>
            <a:r>
              <a:rPr lang="en-US" sz="2400" b="1" dirty="0">
                <a:solidFill>
                  <a:srgbClr val="00B050"/>
                </a:solidFill>
                <a:highlight>
                  <a:srgbClr val="000000"/>
                </a:highlight>
              </a:rPr>
              <a:t>Negative</a:t>
            </a:r>
          </a:p>
        </p:txBody>
      </p:sp>
      <p:sp>
        <p:nvSpPr>
          <p:cNvPr id="9" name="TextBox 8">
            <a:extLst>
              <a:ext uri="{FF2B5EF4-FFF2-40B4-BE49-F238E27FC236}">
                <a16:creationId xmlns:a16="http://schemas.microsoft.com/office/drawing/2014/main" id="{225778BE-8E57-4737-A3ED-6A156AE63438}"/>
              </a:ext>
            </a:extLst>
          </p:cNvPr>
          <p:cNvSpPr txBox="1"/>
          <p:nvPr/>
        </p:nvSpPr>
        <p:spPr>
          <a:xfrm rot="20283589">
            <a:off x="7544064" y="4302278"/>
            <a:ext cx="1225282" cy="461665"/>
          </a:xfrm>
          <a:prstGeom prst="rect">
            <a:avLst/>
          </a:prstGeom>
          <a:noFill/>
        </p:spPr>
        <p:txBody>
          <a:bodyPr wrap="square" rtlCol="0">
            <a:spAutoFit/>
          </a:bodyPr>
          <a:lstStyle/>
          <a:p>
            <a:r>
              <a:rPr lang="en-US" sz="2400" b="1" dirty="0">
                <a:solidFill>
                  <a:srgbClr val="FFFF00"/>
                </a:solidFill>
                <a:highlight>
                  <a:srgbClr val="000000"/>
                </a:highlight>
              </a:rPr>
              <a:t>Positive</a:t>
            </a:r>
          </a:p>
        </p:txBody>
      </p:sp>
      <p:pic>
        <p:nvPicPr>
          <p:cNvPr id="10" name="Graphic 9" descr="Nervous face with no fill">
            <a:extLst>
              <a:ext uri="{FF2B5EF4-FFF2-40B4-BE49-F238E27FC236}">
                <a16:creationId xmlns:a16="http://schemas.microsoft.com/office/drawing/2014/main" id="{BD51E2E0-0C32-420A-B820-6F4CDEDC42D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54749" y="4637846"/>
            <a:ext cx="2001105" cy="2001105"/>
          </a:xfrm>
          <a:prstGeom prst="rect">
            <a:avLst/>
          </a:prstGeom>
        </p:spPr>
      </p:pic>
      <p:pic>
        <p:nvPicPr>
          <p:cNvPr id="11" name="Graphic 10" descr="Beer">
            <a:extLst>
              <a:ext uri="{FF2B5EF4-FFF2-40B4-BE49-F238E27FC236}">
                <a16:creationId xmlns:a16="http://schemas.microsoft.com/office/drawing/2014/main" id="{E679DD98-39BD-474F-AB13-F4236AA8AD3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2572" y="3441990"/>
            <a:ext cx="1183507" cy="1183507"/>
          </a:xfrm>
          <a:prstGeom prst="rect">
            <a:avLst/>
          </a:prstGeom>
        </p:spPr>
      </p:pic>
      <p:pic>
        <p:nvPicPr>
          <p:cNvPr id="12" name="Graphic 11" descr="Wine">
            <a:extLst>
              <a:ext uri="{FF2B5EF4-FFF2-40B4-BE49-F238E27FC236}">
                <a16:creationId xmlns:a16="http://schemas.microsoft.com/office/drawing/2014/main" id="{B018FB39-9EBC-47C9-94D3-795166A9F2A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08424" y="3868204"/>
            <a:ext cx="1183507" cy="1183507"/>
          </a:xfrm>
          <a:prstGeom prst="rect">
            <a:avLst/>
          </a:prstGeom>
        </p:spPr>
      </p:pic>
      <p:pic>
        <p:nvPicPr>
          <p:cNvPr id="13" name="Graphic 12" descr="Ice cream">
            <a:extLst>
              <a:ext uri="{FF2B5EF4-FFF2-40B4-BE49-F238E27FC236}">
                <a16:creationId xmlns:a16="http://schemas.microsoft.com/office/drawing/2014/main" id="{12E2754E-BD13-457A-92F9-46C8113F597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906001" y="3557609"/>
            <a:ext cx="1523999" cy="1523999"/>
          </a:xfrm>
          <a:prstGeom prst="rect">
            <a:avLst/>
          </a:prstGeom>
        </p:spPr>
      </p:pic>
      <p:pic>
        <p:nvPicPr>
          <p:cNvPr id="14" name="Graphic 13" descr="Angry face with solid fill">
            <a:extLst>
              <a:ext uri="{FF2B5EF4-FFF2-40B4-BE49-F238E27FC236}">
                <a16:creationId xmlns:a16="http://schemas.microsoft.com/office/drawing/2014/main" id="{0838E720-4AB7-479D-8BDA-EE40D095FDC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932858" y="4631453"/>
            <a:ext cx="2001105" cy="2001105"/>
          </a:xfrm>
          <a:prstGeom prst="rect">
            <a:avLst/>
          </a:prstGeom>
        </p:spPr>
      </p:pic>
      <p:sp>
        <p:nvSpPr>
          <p:cNvPr id="3" name="Minus Sign 2">
            <a:extLst>
              <a:ext uri="{FF2B5EF4-FFF2-40B4-BE49-F238E27FC236}">
                <a16:creationId xmlns:a16="http://schemas.microsoft.com/office/drawing/2014/main" id="{28FF9B29-8C4D-4294-8272-B23AA8F6652B}"/>
              </a:ext>
            </a:extLst>
          </p:cNvPr>
          <p:cNvSpPr/>
          <p:nvPr/>
        </p:nvSpPr>
        <p:spPr>
          <a:xfrm>
            <a:off x="-1068429" y="2813191"/>
            <a:ext cx="14328858" cy="51159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195E72AC-975D-480F-83D6-646D0EB11C72}"/>
              </a:ext>
            </a:extLst>
          </p:cNvPr>
          <p:cNvSpPr txBox="1"/>
          <p:nvPr/>
        </p:nvSpPr>
        <p:spPr>
          <a:xfrm>
            <a:off x="3155301" y="1984483"/>
            <a:ext cx="827314" cy="1015663"/>
          </a:xfrm>
          <a:prstGeom prst="rect">
            <a:avLst/>
          </a:prstGeom>
          <a:noFill/>
        </p:spPr>
        <p:txBody>
          <a:bodyPr wrap="square" rtlCol="0">
            <a:spAutoFit/>
          </a:bodyPr>
          <a:lstStyle/>
          <a:p>
            <a:r>
              <a:rPr lang="en-US" sz="6000" dirty="0"/>
              <a:t>-1</a:t>
            </a:r>
          </a:p>
        </p:txBody>
      </p:sp>
      <p:sp>
        <p:nvSpPr>
          <p:cNvPr id="17" name="TextBox 16">
            <a:extLst>
              <a:ext uri="{FF2B5EF4-FFF2-40B4-BE49-F238E27FC236}">
                <a16:creationId xmlns:a16="http://schemas.microsoft.com/office/drawing/2014/main" id="{0C2A5B97-8DEE-40D0-845F-894F4BEB30E1}"/>
              </a:ext>
            </a:extLst>
          </p:cNvPr>
          <p:cNvSpPr txBox="1"/>
          <p:nvPr/>
        </p:nvSpPr>
        <p:spPr>
          <a:xfrm>
            <a:off x="7647076" y="1964181"/>
            <a:ext cx="974410" cy="1015663"/>
          </a:xfrm>
          <a:prstGeom prst="rect">
            <a:avLst/>
          </a:prstGeom>
          <a:noFill/>
        </p:spPr>
        <p:txBody>
          <a:bodyPr wrap="square" rtlCol="0">
            <a:spAutoFit/>
          </a:bodyPr>
          <a:lstStyle/>
          <a:p>
            <a:r>
              <a:rPr lang="en-US" sz="6000" dirty="0"/>
              <a:t>+1</a:t>
            </a:r>
          </a:p>
        </p:txBody>
      </p:sp>
    </p:spTree>
    <p:extLst>
      <p:ext uri="{BB962C8B-B14F-4D97-AF65-F5344CB8AC3E}">
        <p14:creationId xmlns:p14="http://schemas.microsoft.com/office/powerpoint/2010/main" val="871399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Correlation Coefficient</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Arrow: Striped Right 5">
            <a:extLst>
              <a:ext uri="{FF2B5EF4-FFF2-40B4-BE49-F238E27FC236}">
                <a16:creationId xmlns:a16="http://schemas.microsoft.com/office/drawing/2014/main" id="{91DBB71F-B3F8-430F-862D-E89D72BE7484}"/>
              </a:ext>
            </a:extLst>
          </p:cNvPr>
          <p:cNvSpPr/>
          <p:nvPr/>
        </p:nvSpPr>
        <p:spPr>
          <a:xfrm rot="10800000">
            <a:off x="3982613" y="2202202"/>
            <a:ext cx="1556942" cy="580219"/>
          </a:xfrm>
          <a:prstGeom prst="stripedRightArrow">
            <a:avLst>
              <a:gd name="adj1" fmla="val 33681"/>
              <a:gd name="adj2" fmla="val 58159"/>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60000"/>
                  <a:lumOff val="40000"/>
                </a:schemeClr>
              </a:solidFill>
            </a:endParaRPr>
          </a:p>
        </p:txBody>
      </p:sp>
      <p:sp>
        <p:nvSpPr>
          <p:cNvPr id="7" name="Arrow: Striped Right 6">
            <a:extLst>
              <a:ext uri="{FF2B5EF4-FFF2-40B4-BE49-F238E27FC236}">
                <a16:creationId xmlns:a16="http://schemas.microsoft.com/office/drawing/2014/main" id="{8306E369-5714-481F-87EF-6D13BE871ED1}"/>
              </a:ext>
            </a:extLst>
          </p:cNvPr>
          <p:cNvSpPr/>
          <p:nvPr/>
        </p:nvSpPr>
        <p:spPr>
          <a:xfrm>
            <a:off x="6096000" y="2181902"/>
            <a:ext cx="1495460" cy="580220"/>
          </a:xfrm>
          <a:prstGeom prst="stripedRightArrow">
            <a:avLst>
              <a:gd name="adj1" fmla="val 33681"/>
              <a:gd name="adj2" fmla="val 58159"/>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60000"/>
                  <a:lumOff val="40000"/>
                </a:schemeClr>
              </a:solidFill>
            </a:endParaRPr>
          </a:p>
        </p:txBody>
      </p:sp>
      <p:sp>
        <p:nvSpPr>
          <p:cNvPr id="8" name="TextBox 7">
            <a:extLst>
              <a:ext uri="{FF2B5EF4-FFF2-40B4-BE49-F238E27FC236}">
                <a16:creationId xmlns:a16="http://schemas.microsoft.com/office/drawing/2014/main" id="{9BADEC81-82D4-4D88-9646-4464EE95F52F}"/>
              </a:ext>
            </a:extLst>
          </p:cNvPr>
          <p:cNvSpPr txBox="1"/>
          <p:nvPr/>
        </p:nvSpPr>
        <p:spPr>
          <a:xfrm>
            <a:off x="4433175" y="1740244"/>
            <a:ext cx="2786626" cy="461665"/>
          </a:xfrm>
          <a:prstGeom prst="rect">
            <a:avLst/>
          </a:prstGeom>
          <a:noFill/>
        </p:spPr>
        <p:txBody>
          <a:bodyPr wrap="square" rtlCol="0">
            <a:spAutoFit/>
          </a:bodyPr>
          <a:lstStyle/>
          <a:p>
            <a:r>
              <a:rPr lang="en-US" sz="2400" b="1" dirty="0">
                <a:solidFill>
                  <a:schemeClr val="accent6">
                    <a:lumMod val="75000"/>
                  </a:schemeClr>
                </a:solidFill>
              </a:rPr>
              <a:t>Stronger correlation</a:t>
            </a:r>
          </a:p>
        </p:txBody>
      </p:sp>
      <p:sp>
        <p:nvSpPr>
          <p:cNvPr id="9" name="TextBox 8">
            <a:extLst>
              <a:ext uri="{FF2B5EF4-FFF2-40B4-BE49-F238E27FC236}">
                <a16:creationId xmlns:a16="http://schemas.microsoft.com/office/drawing/2014/main" id="{225778BE-8E57-4737-A3ED-6A156AE63438}"/>
              </a:ext>
            </a:extLst>
          </p:cNvPr>
          <p:cNvSpPr txBox="1"/>
          <p:nvPr/>
        </p:nvSpPr>
        <p:spPr>
          <a:xfrm>
            <a:off x="4509676" y="4163832"/>
            <a:ext cx="2633623" cy="461665"/>
          </a:xfrm>
          <a:prstGeom prst="rect">
            <a:avLst/>
          </a:prstGeom>
          <a:noFill/>
        </p:spPr>
        <p:txBody>
          <a:bodyPr wrap="square" rtlCol="0">
            <a:spAutoFit/>
          </a:bodyPr>
          <a:lstStyle/>
          <a:p>
            <a:r>
              <a:rPr lang="en-US" sz="2400" b="1" dirty="0">
                <a:solidFill>
                  <a:schemeClr val="accent2">
                    <a:lumMod val="60000"/>
                    <a:lumOff val="40000"/>
                  </a:schemeClr>
                </a:solidFill>
              </a:rPr>
              <a:t>Weaker correlation</a:t>
            </a:r>
          </a:p>
        </p:txBody>
      </p:sp>
      <p:sp>
        <p:nvSpPr>
          <p:cNvPr id="3" name="Minus Sign 2">
            <a:extLst>
              <a:ext uri="{FF2B5EF4-FFF2-40B4-BE49-F238E27FC236}">
                <a16:creationId xmlns:a16="http://schemas.microsoft.com/office/drawing/2014/main" id="{28FF9B29-8C4D-4294-8272-B23AA8F6652B}"/>
              </a:ext>
            </a:extLst>
          </p:cNvPr>
          <p:cNvSpPr/>
          <p:nvPr/>
        </p:nvSpPr>
        <p:spPr>
          <a:xfrm>
            <a:off x="-1068429" y="2738281"/>
            <a:ext cx="14328858" cy="511594"/>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195E72AC-975D-480F-83D6-646D0EB11C72}"/>
              </a:ext>
            </a:extLst>
          </p:cNvPr>
          <p:cNvSpPr txBox="1"/>
          <p:nvPr/>
        </p:nvSpPr>
        <p:spPr>
          <a:xfrm>
            <a:off x="3155301" y="1984483"/>
            <a:ext cx="827314" cy="1015663"/>
          </a:xfrm>
          <a:prstGeom prst="rect">
            <a:avLst/>
          </a:prstGeom>
          <a:noFill/>
        </p:spPr>
        <p:txBody>
          <a:bodyPr wrap="square" rtlCol="0">
            <a:spAutoFit/>
          </a:bodyPr>
          <a:lstStyle/>
          <a:p>
            <a:r>
              <a:rPr lang="en-US" sz="6000" b="1" dirty="0">
                <a:solidFill>
                  <a:schemeClr val="accent6">
                    <a:lumMod val="75000"/>
                  </a:schemeClr>
                </a:solidFill>
              </a:rPr>
              <a:t>-1</a:t>
            </a:r>
          </a:p>
        </p:txBody>
      </p:sp>
      <p:sp>
        <p:nvSpPr>
          <p:cNvPr id="17" name="TextBox 16">
            <a:extLst>
              <a:ext uri="{FF2B5EF4-FFF2-40B4-BE49-F238E27FC236}">
                <a16:creationId xmlns:a16="http://schemas.microsoft.com/office/drawing/2014/main" id="{0C2A5B97-8DEE-40D0-845F-894F4BEB30E1}"/>
              </a:ext>
            </a:extLst>
          </p:cNvPr>
          <p:cNvSpPr txBox="1"/>
          <p:nvPr/>
        </p:nvSpPr>
        <p:spPr>
          <a:xfrm>
            <a:off x="7647076" y="1964181"/>
            <a:ext cx="974410" cy="1015663"/>
          </a:xfrm>
          <a:prstGeom prst="rect">
            <a:avLst/>
          </a:prstGeom>
          <a:noFill/>
        </p:spPr>
        <p:txBody>
          <a:bodyPr wrap="square" rtlCol="0">
            <a:spAutoFit/>
          </a:bodyPr>
          <a:lstStyle/>
          <a:p>
            <a:r>
              <a:rPr lang="en-US" sz="6000" b="1" dirty="0">
                <a:solidFill>
                  <a:schemeClr val="accent6">
                    <a:lumMod val="75000"/>
                  </a:schemeClr>
                </a:solidFill>
              </a:rPr>
              <a:t>+1</a:t>
            </a:r>
          </a:p>
        </p:txBody>
      </p:sp>
      <p:sp>
        <p:nvSpPr>
          <p:cNvPr id="18" name="TextBox 17">
            <a:extLst>
              <a:ext uri="{FF2B5EF4-FFF2-40B4-BE49-F238E27FC236}">
                <a16:creationId xmlns:a16="http://schemas.microsoft.com/office/drawing/2014/main" id="{ECFEDBE9-096E-487F-BA13-5B4FAD48588E}"/>
              </a:ext>
            </a:extLst>
          </p:cNvPr>
          <p:cNvSpPr txBox="1"/>
          <p:nvPr/>
        </p:nvSpPr>
        <p:spPr>
          <a:xfrm>
            <a:off x="5539556" y="3026594"/>
            <a:ext cx="573864" cy="1015663"/>
          </a:xfrm>
          <a:prstGeom prst="rect">
            <a:avLst/>
          </a:prstGeom>
          <a:noFill/>
        </p:spPr>
        <p:txBody>
          <a:bodyPr wrap="square" rtlCol="0">
            <a:spAutoFit/>
          </a:bodyPr>
          <a:lstStyle/>
          <a:p>
            <a:r>
              <a:rPr lang="en-US" sz="6000" b="1" dirty="0">
                <a:solidFill>
                  <a:schemeClr val="accent6">
                    <a:lumMod val="75000"/>
                  </a:schemeClr>
                </a:solidFill>
              </a:rPr>
              <a:t>0</a:t>
            </a:r>
          </a:p>
        </p:txBody>
      </p:sp>
      <p:sp>
        <p:nvSpPr>
          <p:cNvPr id="19" name="Arrow: Striped Right 18">
            <a:extLst>
              <a:ext uri="{FF2B5EF4-FFF2-40B4-BE49-F238E27FC236}">
                <a16:creationId xmlns:a16="http://schemas.microsoft.com/office/drawing/2014/main" id="{201AC346-1EA3-4423-AEBC-B8D27170332C}"/>
              </a:ext>
            </a:extLst>
          </p:cNvPr>
          <p:cNvSpPr/>
          <p:nvPr/>
        </p:nvSpPr>
        <p:spPr>
          <a:xfrm>
            <a:off x="3804112" y="3244317"/>
            <a:ext cx="1611348" cy="580219"/>
          </a:xfrm>
          <a:prstGeom prst="stripedRightArrow">
            <a:avLst>
              <a:gd name="adj1" fmla="val 33681"/>
              <a:gd name="adj2" fmla="val 58159"/>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60000"/>
                  <a:lumOff val="40000"/>
                </a:schemeClr>
              </a:solidFill>
            </a:endParaRPr>
          </a:p>
        </p:txBody>
      </p:sp>
      <p:sp>
        <p:nvSpPr>
          <p:cNvPr id="20" name="Arrow: Striped Right 19">
            <a:extLst>
              <a:ext uri="{FF2B5EF4-FFF2-40B4-BE49-F238E27FC236}">
                <a16:creationId xmlns:a16="http://schemas.microsoft.com/office/drawing/2014/main" id="{F7E0CCD8-B039-460F-84A4-BCBCE1CE1D88}"/>
              </a:ext>
            </a:extLst>
          </p:cNvPr>
          <p:cNvSpPr/>
          <p:nvPr/>
        </p:nvSpPr>
        <p:spPr>
          <a:xfrm rot="10800000">
            <a:off x="6235336" y="3224015"/>
            <a:ext cx="1611350" cy="580220"/>
          </a:xfrm>
          <a:prstGeom prst="stripedRightArrow">
            <a:avLst>
              <a:gd name="adj1" fmla="val 33681"/>
              <a:gd name="adj2" fmla="val 58159"/>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lumMod val="60000"/>
                  <a:lumOff val="40000"/>
                </a:schemeClr>
              </a:solidFill>
            </a:endParaRPr>
          </a:p>
        </p:txBody>
      </p:sp>
      <p:sp>
        <p:nvSpPr>
          <p:cNvPr id="15" name="TextBox 14">
            <a:extLst>
              <a:ext uri="{FF2B5EF4-FFF2-40B4-BE49-F238E27FC236}">
                <a16:creationId xmlns:a16="http://schemas.microsoft.com/office/drawing/2014/main" id="{923541C7-42C7-407C-9BEC-303BD550A4F1}"/>
              </a:ext>
            </a:extLst>
          </p:cNvPr>
          <p:cNvSpPr txBox="1"/>
          <p:nvPr/>
        </p:nvSpPr>
        <p:spPr>
          <a:xfrm>
            <a:off x="4414920" y="5226079"/>
            <a:ext cx="2823133" cy="830997"/>
          </a:xfrm>
          <a:prstGeom prst="rect">
            <a:avLst/>
          </a:prstGeom>
          <a:noFill/>
        </p:spPr>
        <p:txBody>
          <a:bodyPr wrap="square" rtlCol="0">
            <a:spAutoFit/>
          </a:bodyPr>
          <a:lstStyle/>
          <a:p>
            <a:r>
              <a:rPr lang="en-US" sz="4800" dirty="0">
                <a:solidFill>
                  <a:schemeClr val="accent2">
                    <a:lumMod val="60000"/>
                    <a:lumOff val="40000"/>
                  </a:schemeClr>
                </a:solidFill>
              </a:rPr>
              <a:t>-0.6 </a:t>
            </a:r>
            <a:r>
              <a:rPr lang="en-US" sz="4800" dirty="0">
                <a:solidFill>
                  <a:schemeClr val="accent6">
                    <a:lumMod val="75000"/>
                  </a:schemeClr>
                </a:solidFill>
              </a:rPr>
              <a:t>=</a:t>
            </a:r>
            <a:r>
              <a:rPr lang="en-US" sz="4800" dirty="0"/>
              <a:t> </a:t>
            </a:r>
            <a:r>
              <a:rPr lang="en-US" sz="4800" dirty="0">
                <a:solidFill>
                  <a:schemeClr val="accent2">
                    <a:lumMod val="60000"/>
                    <a:lumOff val="40000"/>
                  </a:schemeClr>
                </a:solidFill>
              </a:rPr>
              <a:t>+0.6</a:t>
            </a:r>
          </a:p>
        </p:txBody>
      </p:sp>
    </p:spTree>
    <p:extLst>
      <p:ext uri="{BB962C8B-B14F-4D97-AF65-F5344CB8AC3E}">
        <p14:creationId xmlns:p14="http://schemas.microsoft.com/office/powerpoint/2010/main" val="3212297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Correlations</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Ice cream">
            <a:extLst>
              <a:ext uri="{FF2B5EF4-FFF2-40B4-BE49-F238E27FC236}">
                <a16:creationId xmlns:a16="http://schemas.microsoft.com/office/drawing/2014/main" id="{76CC5E95-4272-4253-8D48-372953DD84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75096" y="3428999"/>
            <a:ext cx="2284046" cy="2284046"/>
          </a:xfrm>
          <a:prstGeom prst="rect">
            <a:avLst/>
          </a:prstGeom>
        </p:spPr>
      </p:pic>
      <p:pic>
        <p:nvPicPr>
          <p:cNvPr id="7" name="Graphic 6" descr="Angry face with solid fill">
            <a:extLst>
              <a:ext uri="{FF2B5EF4-FFF2-40B4-BE49-F238E27FC236}">
                <a16:creationId xmlns:a16="http://schemas.microsoft.com/office/drawing/2014/main" id="{8D63399B-05BE-48A1-AF54-4C8CBBB792E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32858" y="3428999"/>
            <a:ext cx="2284046" cy="2284046"/>
          </a:xfrm>
          <a:prstGeom prst="rect">
            <a:avLst/>
          </a:prstGeom>
        </p:spPr>
      </p:pic>
      <p:sp>
        <p:nvSpPr>
          <p:cNvPr id="8" name="Arrow: Striped Right 7">
            <a:extLst>
              <a:ext uri="{FF2B5EF4-FFF2-40B4-BE49-F238E27FC236}">
                <a16:creationId xmlns:a16="http://schemas.microsoft.com/office/drawing/2014/main" id="{5BF0DD81-4A6D-46EF-B281-AFFF1A298E7B}"/>
              </a:ext>
            </a:extLst>
          </p:cNvPr>
          <p:cNvSpPr/>
          <p:nvPr/>
        </p:nvSpPr>
        <p:spPr>
          <a:xfrm rot="9032092">
            <a:off x="3559553" y="3063868"/>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Arrow: Striped Right 8">
            <a:extLst>
              <a:ext uri="{FF2B5EF4-FFF2-40B4-BE49-F238E27FC236}">
                <a16:creationId xmlns:a16="http://schemas.microsoft.com/office/drawing/2014/main" id="{3E26B17F-EACE-4A7C-B1EA-1BC5D43B4035}"/>
              </a:ext>
            </a:extLst>
          </p:cNvPr>
          <p:cNvSpPr/>
          <p:nvPr/>
        </p:nvSpPr>
        <p:spPr>
          <a:xfrm rot="1763339">
            <a:off x="6727926" y="3064615"/>
            <a:ext cx="1702313" cy="730263"/>
          </a:xfrm>
          <a:prstGeom prst="stripedRightArrow">
            <a:avLst>
              <a:gd name="adj1" fmla="val 33681"/>
              <a:gd name="adj2" fmla="val 58159"/>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Sun">
            <a:extLst>
              <a:ext uri="{FF2B5EF4-FFF2-40B4-BE49-F238E27FC236}">
                <a16:creationId xmlns:a16="http://schemas.microsoft.com/office/drawing/2014/main" id="{A928D4C2-75E0-4FEA-A0BD-B848E6CB1BD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74160" y="1587660"/>
            <a:ext cx="1841340" cy="1841340"/>
          </a:xfrm>
          <a:prstGeom prst="rect">
            <a:avLst/>
          </a:prstGeom>
        </p:spPr>
      </p:pic>
    </p:spTree>
    <p:extLst>
      <p:ext uri="{BB962C8B-B14F-4D97-AF65-F5344CB8AC3E}">
        <p14:creationId xmlns:p14="http://schemas.microsoft.com/office/powerpoint/2010/main" val="32307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10075818" cy="6181110"/>
            <a:chOff x="-1" y="463132"/>
            <a:chExt cx="10075818" cy="6181110"/>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No Causation</a:t>
              </a:r>
            </a:p>
          </p:txBody>
        </p:sp>
        <p:sp>
          <p:nvSpPr>
            <p:cNvPr id="2" name="TextBox 1"/>
            <p:cNvSpPr txBox="1"/>
            <p:nvPr/>
          </p:nvSpPr>
          <p:spPr>
            <a:xfrm>
              <a:off x="6408856" y="6090244"/>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Whole pizza">
            <a:extLst>
              <a:ext uri="{FF2B5EF4-FFF2-40B4-BE49-F238E27FC236}">
                <a16:creationId xmlns:a16="http://schemas.microsoft.com/office/drawing/2014/main" id="{EEB10D17-E4C3-4AC3-A2C5-FE4CE24DE5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78384" y="4348326"/>
            <a:ext cx="1765520" cy="1765520"/>
          </a:xfrm>
          <a:prstGeom prst="rect">
            <a:avLst/>
          </a:prstGeom>
        </p:spPr>
      </p:pic>
      <p:pic>
        <p:nvPicPr>
          <p:cNvPr id="7" name="Graphic 6" descr="Burger and drink">
            <a:extLst>
              <a:ext uri="{FF2B5EF4-FFF2-40B4-BE49-F238E27FC236}">
                <a16:creationId xmlns:a16="http://schemas.microsoft.com/office/drawing/2014/main" id="{F7F4A496-7632-457D-8BB9-3E929F6A5A8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48096" y="4348326"/>
            <a:ext cx="1765520" cy="1765520"/>
          </a:xfrm>
          <a:prstGeom prst="rect">
            <a:avLst/>
          </a:prstGeom>
        </p:spPr>
      </p:pic>
      <p:pic>
        <p:nvPicPr>
          <p:cNvPr id="9" name="Graphic 8" descr="Table setting">
            <a:extLst>
              <a:ext uri="{FF2B5EF4-FFF2-40B4-BE49-F238E27FC236}">
                <a16:creationId xmlns:a16="http://schemas.microsoft.com/office/drawing/2014/main" id="{9DE460F0-C64A-40A6-A490-B50B8FEA7C4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182577" y="2085969"/>
            <a:ext cx="1765519" cy="1765519"/>
          </a:xfrm>
          <a:prstGeom prst="rect">
            <a:avLst/>
          </a:prstGeom>
        </p:spPr>
      </p:pic>
      <p:pic>
        <p:nvPicPr>
          <p:cNvPr id="11" name="Graphic 10" descr="Heart">
            <a:extLst>
              <a:ext uri="{FF2B5EF4-FFF2-40B4-BE49-F238E27FC236}">
                <a16:creationId xmlns:a16="http://schemas.microsoft.com/office/drawing/2014/main" id="{92AD09F7-C70F-436A-BE72-4E9FD589AAA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243904" y="2085969"/>
            <a:ext cx="1765519" cy="1765519"/>
          </a:xfrm>
          <a:prstGeom prst="rect">
            <a:avLst/>
          </a:prstGeom>
        </p:spPr>
      </p:pic>
      <p:pic>
        <p:nvPicPr>
          <p:cNvPr id="13" name="Graphic 12" descr="Thumbs up sign">
            <a:extLst>
              <a:ext uri="{FF2B5EF4-FFF2-40B4-BE49-F238E27FC236}">
                <a16:creationId xmlns:a16="http://schemas.microsoft.com/office/drawing/2014/main" id="{03A72986-74C2-4395-B649-E1BF2C0D3D4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10800000">
            <a:off x="5213240" y="2085969"/>
            <a:ext cx="1765519" cy="1765519"/>
          </a:xfrm>
          <a:prstGeom prst="rect">
            <a:avLst/>
          </a:prstGeom>
        </p:spPr>
      </p:pic>
    </p:spTree>
    <p:extLst>
      <p:ext uri="{BB962C8B-B14F-4D97-AF65-F5344CB8AC3E}">
        <p14:creationId xmlns:p14="http://schemas.microsoft.com/office/powerpoint/2010/main" val="3522257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1326</TotalTime>
  <Words>1360</Words>
  <Application>Microsoft Office PowerPoint</Application>
  <PresentationFormat>Widescreen</PresentationFormat>
  <Paragraphs>122</Paragraphs>
  <Slides>22</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Nicholas Lazzaro</cp:lastModifiedBy>
  <cp:revision>19</cp:revision>
  <dcterms:created xsi:type="dcterms:W3CDTF">2017-06-16T13:06:21Z</dcterms:created>
  <dcterms:modified xsi:type="dcterms:W3CDTF">2019-05-09T15:30:43Z</dcterms:modified>
</cp:coreProperties>
</file>