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sldIdLst>
    <p:sldId id="256" r:id="rId3"/>
    <p:sldId id="257" r:id="rId4"/>
    <p:sldId id="279" r:id="rId5"/>
    <p:sldId id="280" r:id="rId6"/>
    <p:sldId id="281" r:id="rId7"/>
    <p:sldId id="282" r:id="rId8"/>
    <p:sldId id="283" r:id="rId9"/>
    <p:sldId id="284" r:id="rId10"/>
    <p:sldId id="290" r:id="rId11"/>
    <p:sldId id="291" r:id="rId12"/>
    <p:sldId id="292" r:id="rId13"/>
    <p:sldId id="293" r:id="rId14"/>
    <p:sldId id="294" r:id="rId15"/>
    <p:sldId id="286" r:id="rId16"/>
    <p:sldId id="295" r:id="rId17"/>
    <p:sldId id="296" r:id="rId18"/>
    <p:sldId id="298" r:id="rId19"/>
    <p:sldId id="299" r:id="rId20"/>
    <p:sldId id="300" r:id="rId21"/>
    <p:sldId id="301" r:id="rId22"/>
    <p:sldId id="302" r:id="rId23"/>
    <p:sldId id="303" r:id="rId24"/>
    <p:sldId id="304" r:id="rId25"/>
    <p:sldId id="305" r:id="rId26"/>
    <p:sldId id="306" r:id="rId27"/>
    <p:sldId id="27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73913" autoAdjust="0"/>
  </p:normalViewPr>
  <p:slideViewPr>
    <p:cSldViewPr snapToGrid="0">
      <p:cViewPr varScale="1">
        <p:scale>
          <a:sx n="49" d="100"/>
          <a:sy n="49" d="100"/>
        </p:scale>
        <p:origin x="1348" y="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B43DEF-4FD3-45DA-94BC-3DF8EE93620A}"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n-US"/>
        </a:p>
      </dgm:t>
    </dgm:pt>
    <dgm:pt modelId="{C2200521-EF90-4139-A96E-7A04232F88A0}">
      <dgm:prSet>
        <dgm:style>
          <a:lnRef idx="1">
            <a:schemeClr val="accent6"/>
          </a:lnRef>
          <a:fillRef idx="2">
            <a:schemeClr val="accent6"/>
          </a:fillRef>
          <a:effectRef idx="1">
            <a:schemeClr val="accent6"/>
          </a:effectRef>
          <a:fontRef idx="minor">
            <a:schemeClr val="dk1"/>
          </a:fontRef>
        </dgm:style>
      </dgm:prSet>
      <dgm:spPr>
        <a:solidFill>
          <a:schemeClr val="bg2">
            <a:lumMod val="50000"/>
          </a:schemeClr>
        </a:solidFill>
      </dgm:spPr>
      <dgm:t>
        <a:bodyPr/>
        <a:lstStyle/>
        <a:p>
          <a:r>
            <a:rPr lang="en-US" b="1" dirty="0">
              <a:solidFill>
                <a:schemeClr val="bg1"/>
              </a:solidFill>
            </a:rPr>
            <a:t>Strict guidelines</a:t>
          </a:r>
        </a:p>
      </dgm:t>
    </dgm:pt>
    <dgm:pt modelId="{9C6CF43D-41BE-4F62-B1A0-2D0898B2F683}" type="parTrans" cxnId="{A8B0EE40-A2D7-4D2A-9D77-3773538115C0}">
      <dgm:prSet/>
      <dgm:spPr/>
      <dgm:t>
        <a:bodyPr/>
        <a:lstStyle/>
        <a:p>
          <a:endParaRPr lang="en-US"/>
        </a:p>
      </dgm:t>
    </dgm:pt>
    <dgm:pt modelId="{539308DC-5A74-4893-9B8D-F661C1E277EB}" type="sibTrans" cxnId="{A8B0EE40-A2D7-4D2A-9D77-3773538115C0}">
      <dgm:prSet/>
      <dgm:spPr/>
      <dgm:t>
        <a:bodyPr/>
        <a:lstStyle/>
        <a:p>
          <a:endParaRPr lang="en-US"/>
        </a:p>
      </dgm:t>
    </dgm:pt>
    <dgm:pt modelId="{52BED094-0B5C-4325-9892-E31B3FAD8106}">
      <dgm:prSet>
        <dgm:style>
          <a:lnRef idx="1">
            <a:schemeClr val="accent6"/>
          </a:lnRef>
          <a:fillRef idx="2">
            <a:schemeClr val="accent6"/>
          </a:fillRef>
          <a:effectRef idx="1">
            <a:schemeClr val="accent6"/>
          </a:effectRef>
          <a:fontRef idx="minor">
            <a:schemeClr val="dk1"/>
          </a:fontRef>
        </dgm:style>
      </dgm:prSet>
      <dgm:spPr>
        <a:solidFill>
          <a:schemeClr val="bg2">
            <a:lumMod val="50000"/>
          </a:schemeClr>
        </a:solidFill>
      </dgm:spPr>
      <dgm:t>
        <a:bodyPr/>
        <a:lstStyle/>
        <a:p>
          <a:r>
            <a:rPr lang="en-US" b="1" dirty="0">
              <a:solidFill>
                <a:schemeClr val="bg1"/>
              </a:solidFill>
            </a:rPr>
            <a:t>No harm</a:t>
          </a:r>
        </a:p>
      </dgm:t>
    </dgm:pt>
    <dgm:pt modelId="{53065945-D7A6-42AA-B17D-7B98D85D374B}" type="parTrans" cxnId="{CE83EBFA-C913-478E-A1A7-28C20FFFF8B9}">
      <dgm:prSet/>
      <dgm:spPr/>
      <dgm:t>
        <a:bodyPr/>
        <a:lstStyle/>
        <a:p>
          <a:endParaRPr lang="en-US"/>
        </a:p>
      </dgm:t>
    </dgm:pt>
    <dgm:pt modelId="{B115F1A9-67B4-41F6-921C-F2B7F8CC078D}" type="sibTrans" cxnId="{CE83EBFA-C913-478E-A1A7-28C20FFFF8B9}">
      <dgm:prSet/>
      <dgm:spPr/>
      <dgm:t>
        <a:bodyPr/>
        <a:lstStyle/>
        <a:p>
          <a:endParaRPr lang="en-US"/>
        </a:p>
      </dgm:t>
    </dgm:pt>
    <dgm:pt modelId="{A78834E2-EA04-4AD6-B17A-34D95543C21B}">
      <dgm:prSet>
        <dgm:style>
          <a:lnRef idx="1">
            <a:schemeClr val="accent6"/>
          </a:lnRef>
          <a:fillRef idx="2">
            <a:schemeClr val="accent6"/>
          </a:fillRef>
          <a:effectRef idx="1">
            <a:schemeClr val="accent6"/>
          </a:effectRef>
          <a:fontRef idx="minor">
            <a:schemeClr val="dk1"/>
          </a:fontRef>
        </dgm:style>
      </dgm:prSet>
      <dgm:spPr>
        <a:solidFill>
          <a:schemeClr val="bg2">
            <a:lumMod val="50000"/>
          </a:schemeClr>
        </a:solidFill>
      </dgm:spPr>
      <dgm:t>
        <a:bodyPr/>
        <a:lstStyle/>
        <a:p>
          <a:r>
            <a:rPr lang="en-US" b="1" dirty="0">
              <a:solidFill>
                <a:schemeClr val="bg1"/>
              </a:solidFill>
            </a:rPr>
            <a:t>Institutional Review Board (IRB)</a:t>
          </a:r>
        </a:p>
      </dgm:t>
    </dgm:pt>
    <dgm:pt modelId="{59C21C22-47AB-428C-8F4F-BA35E7C39869}" type="parTrans" cxnId="{4A9D9EF4-BE54-49AD-BC3D-460E5EDC0011}">
      <dgm:prSet/>
      <dgm:spPr/>
      <dgm:t>
        <a:bodyPr/>
        <a:lstStyle/>
        <a:p>
          <a:endParaRPr lang="en-US"/>
        </a:p>
      </dgm:t>
    </dgm:pt>
    <dgm:pt modelId="{898C2B28-8185-4BBC-B7B3-1DA76B25B405}" type="sibTrans" cxnId="{4A9D9EF4-BE54-49AD-BC3D-460E5EDC0011}">
      <dgm:prSet/>
      <dgm:spPr/>
      <dgm:t>
        <a:bodyPr/>
        <a:lstStyle/>
        <a:p>
          <a:endParaRPr lang="en-US"/>
        </a:p>
      </dgm:t>
    </dgm:pt>
    <dgm:pt modelId="{88D253AB-5EC7-4418-8036-93CAB7D7A260}" type="pres">
      <dgm:prSet presAssocID="{D1B43DEF-4FD3-45DA-94BC-3DF8EE93620A}" presName="diagram" presStyleCnt="0">
        <dgm:presLayoutVars>
          <dgm:chPref val="1"/>
          <dgm:dir/>
          <dgm:animOne val="branch"/>
          <dgm:animLvl val="lvl"/>
          <dgm:resizeHandles/>
        </dgm:presLayoutVars>
      </dgm:prSet>
      <dgm:spPr/>
    </dgm:pt>
    <dgm:pt modelId="{5BDA9204-6011-4497-B94A-4940851021F9}" type="pres">
      <dgm:prSet presAssocID="{C2200521-EF90-4139-A96E-7A04232F88A0}" presName="root" presStyleCnt="0"/>
      <dgm:spPr/>
    </dgm:pt>
    <dgm:pt modelId="{ACE7D594-03A5-4A75-9C4A-DCF0C50D549B}" type="pres">
      <dgm:prSet presAssocID="{C2200521-EF90-4139-A96E-7A04232F88A0}" presName="rootComposite" presStyleCnt="0"/>
      <dgm:spPr/>
    </dgm:pt>
    <dgm:pt modelId="{12803E46-6D19-4C55-968B-F4D74D6443FD}" type="pres">
      <dgm:prSet presAssocID="{C2200521-EF90-4139-A96E-7A04232F88A0}" presName="rootText" presStyleLbl="node1" presStyleIdx="0" presStyleCnt="3"/>
      <dgm:spPr/>
    </dgm:pt>
    <dgm:pt modelId="{41599096-E65C-4B37-94A4-2751F619D846}" type="pres">
      <dgm:prSet presAssocID="{C2200521-EF90-4139-A96E-7A04232F88A0}" presName="rootConnector" presStyleLbl="node1" presStyleIdx="0" presStyleCnt="3"/>
      <dgm:spPr/>
    </dgm:pt>
    <dgm:pt modelId="{5FAFC774-2D1A-4E93-8F4C-B4904CD66C38}" type="pres">
      <dgm:prSet presAssocID="{C2200521-EF90-4139-A96E-7A04232F88A0}" presName="childShape" presStyleCnt="0"/>
      <dgm:spPr/>
    </dgm:pt>
    <dgm:pt modelId="{2C3A3C32-8533-4479-8711-0A96E7A37895}" type="pres">
      <dgm:prSet presAssocID="{52BED094-0B5C-4325-9892-E31B3FAD8106}" presName="root" presStyleCnt="0"/>
      <dgm:spPr/>
    </dgm:pt>
    <dgm:pt modelId="{1762E48F-C728-4465-83E0-43AD57B5FB8B}" type="pres">
      <dgm:prSet presAssocID="{52BED094-0B5C-4325-9892-E31B3FAD8106}" presName="rootComposite" presStyleCnt="0"/>
      <dgm:spPr/>
    </dgm:pt>
    <dgm:pt modelId="{E5A9FD06-B8CA-4868-9CA9-D7D78D81FC5C}" type="pres">
      <dgm:prSet presAssocID="{52BED094-0B5C-4325-9892-E31B3FAD8106}" presName="rootText" presStyleLbl="node1" presStyleIdx="1" presStyleCnt="3"/>
      <dgm:spPr/>
    </dgm:pt>
    <dgm:pt modelId="{0AAED691-7822-4484-8925-9EE97B7332BF}" type="pres">
      <dgm:prSet presAssocID="{52BED094-0B5C-4325-9892-E31B3FAD8106}" presName="rootConnector" presStyleLbl="node1" presStyleIdx="1" presStyleCnt="3"/>
      <dgm:spPr/>
    </dgm:pt>
    <dgm:pt modelId="{5F079E23-0F72-4A94-8C8D-FA21A4D93AED}" type="pres">
      <dgm:prSet presAssocID="{52BED094-0B5C-4325-9892-E31B3FAD8106}" presName="childShape" presStyleCnt="0"/>
      <dgm:spPr/>
    </dgm:pt>
    <dgm:pt modelId="{6191B4F8-41B9-4E80-BF6E-FE6344754574}" type="pres">
      <dgm:prSet presAssocID="{A78834E2-EA04-4AD6-B17A-34D95543C21B}" presName="root" presStyleCnt="0"/>
      <dgm:spPr/>
    </dgm:pt>
    <dgm:pt modelId="{9AC1C26F-92B7-4EAB-8224-3E872C778260}" type="pres">
      <dgm:prSet presAssocID="{A78834E2-EA04-4AD6-B17A-34D95543C21B}" presName="rootComposite" presStyleCnt="0"/>
      <dgm:spPr/>
    </dgm:pt>
    <dgm:pt modelId="{F32ED435-FE58-44FB-A05A-57B041C8D589}" type="pres">
      <dgm:prSet presAssocID="{A78834E2-EA04-4AD6-B17A-34D95543C21B}" presName="rootText" presStyleLbl="node1" presStyleIdx="2" presStyleCnt="3"/>
      <dgm:spPr/>
    </dgm:pt>
    <dgm:pt modelId="{0CC67E1B-A84E-4CE6-8E10-B90F20237F80}" type="pres">
      <dgm:prSet presAssocID="{A78834E2-EA04-4AD6-B17A-34D95543C21B}" presName="rootConnector" presStyleLbl="node1" presStyleIdx="2" presStyleCnt="3"/>
      <dgm:spPr/>
    </dgm:pt>
    <dgm:pt modelId="{FADEB46B-E580-4EB8-B7E1-2E70A19BA29E}" type="pres">
      <dgm:prSet presAssocID="{A78834E2-EA04-4AD6-B17A-34D95543C21B}" presName="childShape" presStyleCnt="0"/>
      <dgm:spPr/>
    </dgm:pt>
  </dgm:ptLst>
  <dgm:cxnLst>
    <dgm:cxn modelId="{ADE9EE02-9E8A-4D25-8162-A1415DB0BD72}" type="presOf" srcId="{C2200521-EF90-4139-A96E-7A04232F88A0}" destId="{41599096-E65C-4B37-94A4-2751F619D846}" srcOrd="1" destOrd="0" presId="urn:microsoft.com/office/officeart/2005/8/layout/hierarchy3"/>
    <dgm:cxn modelId="{B6474913-C409-441A-A9EF-67A03AA62F20}" type="presOf" srcId="{A78834E2-EA04-4AD6-B17A-34D95543C21B}" destId="{F32ED435-FE58-44FB-A05A-57B041C8D589}" srcOrd="0" destOrd="0" presId="urn:microsoft.com/office/officeart/2005/8/layout/hierarchy3"/>
    <dgm:cxn modelId="{1C26AB36-9AC4-4281-98F7-BE7EE53B6F01}" type="presOf" srcId="{52BED094-0B5C-4325-9892-E31B3FAD8106}" destId="{0AAED691-7822-4484-8925-9EE97B7332BF}" srcOrd="1" destOrd="0" presId="urn:microsoft.com/office/officeart/2005/8/layout/hierarchy3"/>
    <dgm:cxn modelId="{A8B0EE40-A2D7-4D2A-9D77-3773538115C0}" srcId="{D1B43DEF-4FD3-45DA-94BC-3DF8EE93620A}" destId="{C2200521-EF90-4139-A96E-7A04232F88A0}" srcOrd="0" destOrd="0" parTransId="{9C6CF43D-41BE-4F62-B1A0-2D0898B2F683}" sibTransId="{539308DC-5A74-4893-9B8D-F661C1E277EB}"/>
    <dgm:cxn modelId="{34E4F850-3D7D-4ECC-9C9F-F654CAADF3D3}" type="presOf" srcId="{D1B43DEF-4FD3-45DA-94BC-3DF8EE93620A}" destId="{88D253AB-5EC7-4418-8036-93CAB7D7A260}" srcOrd="0" destOrd="0" presId="urn:microsoft.com/office/officeart/2005/8/layout/hierarchy3"/>
    <dgm:cxn modelId="{DC912AC8-D9B0-41C0-9F19-4BD1A37D0CF5}" type="presOf" srcId="{52BED094-0B5C-4325-9892-E31B3FAD8106}" destId="{E5A9FD06-B8CA-4868-9CA9-D7D78D81FC5C}" srcOrd="0" destOrd="0" presId="urn:microsoft.com/office/officeart/2005/8/layout/hierarchy3"/>
    <dgm:cxn modelId="{A010EBE6-41FE-4731-824B-19D15ECA121F}" type="presOf" srcId="{C2200521-EF90-4139-A96E-7A04232F88A0}" destId="{12803E46-6D19-4C55-968B-F4D74D6443FD}" srcOrd="0" destOrd="0" presId="urn:microsoft.com/office/officeart/2005/8/layout/hierarchy3"/>
    <dgm:cxn modelId="{60DF07E7-718B-4BE8-B756-E90098EDC47C}" type="presOf" srcId="{A78834E2-EA04-4AD6-B17A-34D95543C21B}" destId="{0CC67E1B-A84E-4CE6-8E10-B90F20237F80}" srcOrd="1" destOrd="0" presId="urn:microsoft.com/office/officeart/2005/8/layout/hierarchy3"/>
    <dgm:cxn modelId="{4A9D9EF4-BE54-49AD-BC3D-460E5EDC0011}" srcId="{D1B43DEF-4FD3-45DA-94BC-3DF8EE93620A}" destId="{A78834E2-EA04-4AD6-B17A-34D95543C21B}" srcOrd="2" destOrd="0" parTransId="{59C21C22-47AB-428C-8F4F-BA35E7C39869}" sibTransId="{898C2B28-8185-4BBC-B7B3-1DA76B25B405}"/>
    <dgm:cxn modelId="{CE83EBFA-C913-478E-A1A7-28C20FFFF8B9}" srcId="{D1B43DEF-4FD3-45DA-94BC-3DF8EE93620A}" destId="{52BED094-0B5C-4325-9892-E31B3FAD8106}" srcOrd="1" destOrd="0" parTransId="{53065945-D7A6-42AA-B17D-7B98D85D374B}" sibTransId="{B115F1A9-67B4-41F6-921C-F2B7F8CC078D}"/>
    <dgm:cxn modelId="{0D9D81D1-6214-4BB7-B855-BB2947B51383}" type="presParOf" srcId="{88D253AB-5EC7-4418-8036-93CAB7D7A260}" destId="{5BDA9204-6011-4497-B94A-4940851021F9}" srcOrd="0" destOrd="0" presId="urn:microsoft.com/office/officeart/2005/8/layout/hierarchy3"/>
    <dgm:cxn modelId="{7E88611B-4EFC-4598-B7DF-07593828D3F3}" type="presParOf" srcId="{5BDA9204-6011-4497-B94A-4940851021F9}" destId="{ACE7D594-03A5-4A75-9C4A-DCF0C50D549B}" srcOrd="0" destOrd="0" presId="urn:microsoft.com/office/officeart/2005/8/layout/hierarchy3"/>
    <dgm:cxn modelId="{33A68B93-FE34-49B4-8BF3-906C4F3223E6}" type="presParOf" srcId="{ACE7D594-03A5-4A75-9C4A-DCF0C50D549B}" destId="{12803E46-6D19-4C55-968B-F4D74D6443FD}" srcOrd="0" destOrd="0" presId="urn:microsoft.com/office/officeart/2005/8/layout/hierarchy3"/>
    <dgm:cxn modelId="{A11177AD-8A14-4C43-8AE3-83EA020595DF}" type="presParOf" srcId="{ACE7D594-03A5-4A75-9C4A-DCF0C50D549B}" destId="{41599096-E65C-4B37-94A4-2751F619D846}" srcOrd="1" destOrd="0" presId="urn:microsoft.com/office/officeart/2005/8/layout/hierarchy3"/>
    <dgm:cxn modelId="{0494D0B5-7857-48C5-B402-90249701F007}" type="presParOf" srcId="{5BDA9204-6011-4497-B94A-4940851021F9}" destId="{5FAFC774-2D1A-4E93-8F4C-B4904CD66C38}" srcOrd="1" destOrd="0" presId="urn:microsoft.com/office/officeart/2005/8/layout/hierarchy3"/>
    <dgm:cxn modelId="{4600AFDD-CE75-433A-9AAD-3209E7FFD0FC}" type="presParOf" srcId="{88D253AB-5EC7-4418-8036-93CAB7D7A260}" destId="{2C3A3C32-8533-4479-8711-0A96E7A37895}" srcOrd="1" destOrd="0" presId="urn:microsoft.com/office/officeart/2005/8/layout/hierarchy3"/>
    <dgm:cxn modelId="{8CA6DBA7-45F2-4B20-B8A8-C740841161C7}" type="presParOf" srcId="{2C3A3C32-8533-4479-8711-0A96E7A37895}" destId="{1762E48F-C728-4465-83E0-43AD57B5FB8B}" srcOrd="0" destOrd="0" presId="urn:microsoft.com/office/officeart/2005/8/layout/hierarchy3"/>
    <dgm:cxn modelId="{6BCB9B56-BB40-497E-AAE8-B010FA0F5407}" type="presParOf" srcId="{1762E48F-C728-4465-83E0-43AD57B5FB8B}" destId="{E5A9FD06-B8CA-4868-9CA9-D7D78D81FC5C}" srcOrd="0" destOrd="0" presId="urn:microsoft.com/office/officeart/2005/8/layout/hierarchy3"/>
    <dgm:cxn modelId="{5F8F3FAF-538F-4F49-A3B8-AC321A969EE5}" type="presParOf" srcId="{1762E48F-C728-4465-83E0-43AD57B5FB8B}" destId="{0AAED691-7822-4484-8925-9EE97B7332BF}" srcOrd="1" destOrd="0" presId="urn:microsoft.com/office/officeart/2005/8/layout/hierarchy3"/>
    <dgm:cxn modelId="{4902B8AE-E92C-4762-9740-6C5EF4BA728F}" type="presParOf" srcId="{2C3A3C32-8533-4479-8711-0A96E7A37895}" destId="{5F079E23-0F72-4A94-8C8D-FA21A4D93AED}" srcOrd="1" destOrd="0" presId="urn:microsoft.com/office/officeart/2005/8/layout/hierarchy3"/>
    <dgm:cxn modelId="{E0E9972A-9417-43DC-BA90-87385E72F5B9}" type="presParOf" srcId="{88D253AB-5EC7-4418-8036-93CAB7D7A260}" destId="{6191B4F8-41B9-4E80-BF6E-FE6344754574}" srcOrd="2" destOrd="0" presId="urn:microsoft.com/office/officeart/2005/8/layout/hierarchy3"/>
    <dgm:cxn modelId="{BB4E052F-A81A-4D2C-BDD6-C2B0388A0C73}" type="presParOf" srcId="{6191B4F8-41B9-4E80-BF6E-FE6344754574}" destId="{9AC1C26F-92B7-4EAB-8224-3E872C778260}" srcOrd="0" destOrd="0" presId="urn:microsoft.com/office/officeart/2005/8/layout/hierarchy3"/>
    <dgm:cxn modelId="{9F24B0CE-CFB7-4DB9-AABD-4731EF6B53A2}" type="presParOf" srcId="{9AC1C26F-92B7-4EAB-8224-3E872C778260}" destId="{F32ED435-FE58-44FB-A05A-57B041C8D589}" srcOrd="0" destOrd="0" presId="urn:microsoft.com/office/officeart/2005/8/layout/hierarchy3"/>
    <dgm:cxn modelId="{3F33273C-401E-4592-8443-75A3F09764A5}" type="presParOf" srcId="{9AC1C26F-92B7-4EAB-8224-3E872C778260}" destId="{0CC67E1B-A84E-4CE6-8E10-B90F20237F80}" srcOrd="1" destOrd="0" presId="urn:microsoft.com/office/officeart/2005/8/layout/hierarchy3"/>
    <dgm:cxn modelId="{919386EF-4E5B-4C0F-827D-762C5D5B35F0}" type="presParOf" srcId="{6191B4F8-41B9-4E80-BF6E-FE6344754574}" destId="{FADEB46B-E580-4EB8-B7E1-2E70A19BA29E}" srcOrd="1"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810635-5801-43CA-8304-A5746C45F31F}"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CD436D7E-B22F-4605-9CB9-BDB5E6BCA22A}">
      <dgm:prSet>
        <dgm:style>
          <a:lnRef idx="1">
            <a:schemeClr val="accent6"/>
          </a:lnRef>
          <a:fillRef idx="2">
            <a:schemeClr val="accent6"/>
          </a:fillRef>
          <a:effectRef idx="1">
            <a:schemeClr val="accent6"/>
          </a:effectRef>
          <a:fontRef idx="minor">
            <a:schemeClr val="dk1"/>
          </a:fontRef>
        </dgm:style>
      </dgm:prSet>
      <dgm:spPr>
        <a:solidFill>
          <a:schemeClr val="bg2">
            <a:lumMod val="50000"/>
          </a:schemeClr>
        </a:solidFill>
      </dgm:spPr>
      <dgm:t>
        <a:bodyPr/>
        <a:lstStyle/>
        <a:p>
          <a:pPr algn="ctr"/>
          <a:r>
            <a:rPr lang="en-US" dirty="0">
              <a:solidFill>
                <a:schemeClr val="bg1"/>
              </a:solidFill>
            </a:rPr>
            <a:t>Involves human participants</a:t>
          </a:r>
        </a:p>
      </dgm:t>
    </dgm:pt>
    <dgm:pt modelId="{D10C0138-16A3-4255-B69D-106C700D2206}" type="parTrans" cxnId="{7DCA1F79-85F0-4D70-A942-A813F631D56C}">
      <dgm:prSet/>
      <dgm:spPr/>
      <dgm:t>
        <a:bodyPr/>
        <a:lstStyle/>
        <a:p>
          <a:endParaRPr lang="en-US"/>
        </a:p>
      </dgm:t>
    </dgm:pt>
    <dgm:pt modelId="{7C2A7C2A-792A-4FEA-9ACB-E1FCF629C391}" type="sibTrans" cxnId="{7DCA1F79-85F0-4D70-A942-A813F631D56C}">
      <dgm:prSet/>
      <dgm:spPr/>
      <dgm:t>
        <a:bodyPr/>
        <a:lstStyle/>
        <a:p>
          <a:endParaRPr lang="en-US"/>
        </a:p>
      </dgm:t>
    </dgm:pt>
    <dgm:pt modelId="{67E7E930-8893-4438-AD93-5E53D08DCCF6}">
      <dgm:prSet>
        <dgm:style>
          <a:lnRef idx="1">
            <a:schemeClr val="accent6"/>
          </a:lnRef>
          <a:fillRef idx="2">
            <a:schemeClr val="accent6"/>
          </a:fillRef>
          <a:effectRef idx="1">
            <a:schemeClr val="accent6"/>
          </a:effectRef>
          <a:fontRef idx="minor">
            <a:schemeClr val="dk1"/>
          </a:fontRef>
        </dgm:style>
      </dgm:prSet>
      <dgm:spPr>
        <a:solidFill>
          <a:schemeClr val="bg2">
            <a:lumMod val="50000"/>
          </a:schemeClr>
        </a:solidFill>
      </dgm:spPr>
      <dgm:t>
        <a:bodyPr/>
        <a:lstStyle/>
        <a:p>
          <a:pPr algn="ctr"/>
          <a:r>
            <a:rPr lang="en-US" dirty="0">
              <a:solidFill>
                <a:schemeClr val="bg1"/>
              </a:solidFill>
            </a:rPr>
            <a:t>Receives federal funding</a:t>
          </a:r>
        </a:p>
      </dgm:t>
    </dgm:pt>
    <dgm:pt modelId="{04E7D4A5-B5FC-43A6-8C36-E48DFFF2D97F}" type="parTrans" cxnId="{CD28A82D-E265-401B-8D7E-F7261BA53620}">
      <dgm:prSet/>
      <dgm:spPr/>
      <dgm:t>
        <a:bodyPr/>
        <a:lstStyle/>
        <a:p>
          <a:endParaRPr lang="en-US"/>
        </a:p>
      </dgm:t>
    </dgm:pt>
    <dgm:pt modelId="{3226DAE2-3FD8-4F85-BA99-235695CEC9DD}" type="sibTrans" cxnId="{CD28A82D-E265-401B-8D7E-F7261BA53620}">
      <dgm:prSet/>
      <dgm:spPr/>
      <dgm:t>
        <a:bodyPr/>
        <a:lstStyle/>
        <a:p>
          <a:endParaRPr lang="en-US"/>
        </a:p>
      </dgm:t>
    </dgm:pt>
    <dgm:pt modelId="{55245861-CE28-4398-ADDB-E366EA55A987}" type="pres">
      <dgm:prSet presAssocID="{ED810635-5801-43CA-8304-A5746C45F31F}" presName="linear" presStyleCnt="0">
        <dgm:presLayoutVars>
          <dgm:animLvl val="lvl"/>
          <dgm:resizeHandles val="exact"/>
        </dgm:presLayoutVars>
      </dgm:prSet>
      <dgm:spPr/>
    </dgm:pt>
    <dgm:pt modelId="{4A9ADA4A-1D7D-42F2-9447-E48A1C079316}" type="pres">
      <dgm:prSet presAssocID="{CD436D7E-B22F-4605-9CB9-BDB5E6BCA22A}" presName="parentText" presStyleLbl="node1" presStyleIdx="0" presStyleCnt="2">
        <dgm:presLayoutVars>
          <dgm:chMax val="0"/>
          <dgm:bulletEnabled val="1"/>
        </dgm:presLayoutVars>
      </dgm:prSet>
      <dgm:spPr/>
    </dgm:pt>
    <dgm:pt modelId="{FBE14C84-2EFA-4448-9BB8-FB3673CD12B4}" type="pres">
      <dgm:prSet presAssocID="{7C2A7C2A-792A-4FEA-9ACB-E1FCF629C391}" presName="spacer" presStyleCnt="0"/>
      <dgm:spPr/>
    </dgm:pt>
    <dgm:pt modelId="{E3BE3298-8DE3-4777-9C36-36AE2602F909}" type="pres">
      <dgm:prSet presAssocID="{67E7E930-8893-4438-AD93-5E53D08DCCF6}" presName="parentText" presStyleLbl="node1" presStyleIdx="1" presStyleCnt="2">
        <dgm:presLayoutVars>
          <dgm:chMax val="0"/>
          <dgm:bulletEnabled val="1"/>
        </dgm:presLayoutVars>
      </dgm:prSet>
      <dgm:spPr/>
    </dgm:pt>
  </dgm:ptLst>
  <dgm:cxnLst>
    <dgm:cxn modelId="{1324402D-34CC-41FC-A842-9B4749C88927}" type="presOf" srcId="{CD436D7E-B22F-4605-9CB9-BDB5E6BCA22A}" destId="{4A9ADA4A-1D7D-42F2-9447-E48A1C079316}" srcOrd="0" destOrd="0" presId="urn:microsoft.com/office/officeart/2005/8/layout/vList2"/>
    <dgm:cxn modelId="{CD28A82D-E265-401B-8D7E-F7261BA53620}" srcId="{ED810635-5801-43CA-8304-A5746C45F31F}" destId="{67E7E930-8893-4438-AD93-5E53D08DCCF6}" srcOrd="1" destOrd="0" parTransId="{04E7D4A5-B5FC-43A6-8C36-E48DFFF2D97F}" sibTransId="{3226DAE2-3FD8-4F85-BA99-235695CEC9DD}"/>
    <dgm:cxn modelId="{7DCA1F79-85F0-4D70-A942-A813F631D56C}" srcId="{ED810635-5801-43CA-8304-A5746C45F31F}" destId="{CD436D7E-B22F-4605-9CB9-BDB5E6BCA22A}" srcOrd="0" destOrd="0" parTransId="{D10C0138-16A3-4255-B69D-106C700D2206}" sibTransId="{7C2A7C2A-792A-4FEA-9ACB-E1FCF629C391}"/>
    <dgm:cxn modelId="{CF00E283-5C7A-40BE-9F71-0AB1C00AB5B3}" type="presOf" srcId="{ED810635-5801-43CA-8304-A5746C45F31F}" destId="{55245861-CE28-4398-ADDB-E366EA55A987}" srcOrd="0" destOrd="0" presId="urn:microsoft.com/office/officeart/2005/8/layout/vList2"/>
    <dgm:cxn modelId="{E5CEFBF3-2E32-4AF9-9CB6-EB9EF46EEF92}" type="presOf" srcId="{67E7E930-8893-4438-AD93-5E53D08DCCF6}" destId="{E3BE3298-8DE3-4777-9C36-36AE2602F909}" srcOrd="0" destOrd="0" presId="urn:microsoft.com/office/officeart/2005/8/layout/vList2"/>
    <dgm:cxn modelId="{48466558-EEC2-4E8D-AD62-C3BC8C65A60D}" type="presParOf" srcId="{55245861-CE28-4398-ADDB-E366EA55A987}" destId="{4A9ADA4A-1D7D-42F2-9447-E48A1C079316}" srcOrd="0" destOrd="0" presId="urn:microsoft.com/office/officeart/2005/8/layout/vList2"/>
    <dgm:cxn modelId="{4BF024A5-FEEF-4B9B-8A00-C2D90793304B}" type="presParOf" srcId="{55245861-CE28-4398-ADDB-E366EA55A987}" destId="{FBE14C84-2EFA-4448-9BB8-FB3673CD12B4}" srcOrd="1" destOrd="0" presId="urn:microsoft.com/office/officeart/2005/8/layout/vList2"/>
    <dgm:cxn modelId="{0BA4382F-C222-4A3B-BE4A-5189B6D50FD3}" type="presParOf" srcId="{55245861-CE28-4398-ADDB-E366EA55A987}" destId="{E3BE3298-8DE3-4777-9C36-36AE2602F909}"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E983A2E-FEE7-4E36-8809-37C61339BCC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F426073-85BC-4A42-9379-067B339E3BC6}">
      <dgm:prSet>
        <dgm:style>
          <a:lnRef idx="1">
            <a:schemeClr val="accent2"/>
          </a:lnRef>
          <a:fillRef idx="2">
            <a:schemeClr val="accent2"/>
          </a:fillRef>
          <a:effectRef idx="1">
            <a:schemeClr val="accent2"/>
          </a:effectRef>
          <a:fontRef idx="minor">
            <a:schemeClr val="dk1"/>
          </a:fontRef>
        </dgm:style>
      </dgm:prSet>
      <dgm:spPr>
        <a:solidFill>
          <a:schemeClr val="bg1">
            <a:lumMod val="50000"/>
          </a:schemeClr>
        </a:solidFill>
      </dgm:spPr>
      <dgm:t>
        <a:bodyPr/>
        <a:lstStyle/>
        <a:p>
          <a:pPr algn="ctr"/>
          <a:r>
            <a:rPr lang="en-US" dirty="0">
              <a:solidFill>
                <a:schemeClr val="bg1"/>
              </a:solidFill>
            </a:rPr>
            <a:t>Must be signed before participants can be included</a:t>
          </a:r>
        </a:p>
      </dgm:t>
    </dgm:pt>
    <dgm:pt modelId="{EA05969D-C46D-44EE-A970-80AC86B9DB9D}" type="parTrans" cxnId="{7D7B5E1F-E925-4DCB-96F9-06933577EB2C}">
      <dgm:prSet/>
      <dgm:spPr/>
      <dgm:t>
        <a:bodyPr/>
        <a:lstStyle/>
        <a:p>
          <a:endParaRPr lang="en-US"/>
        </a:p>
      </dgm:t>
    </dgm:pt>
    <dgm:pt modelId="{9E9EDC9B-F3D2-40D2-B0EB-519B32E37716}" type="sibTrans" cxnId="{7D7B5E1F-E925-4DCB-96F9-06933577EB2C}">
      <dgm:prSet/>
      <dgm:spPr/>
      <dgm:t>
        <a:bodyPr/>
        <a:lstStyle/>
        <a:p>
          <a:endParaRPr lang="en-US"/>
        </a:p>
      </dgm:t>
    </dgm:pt>
    <dgm:pt modelId="{80F27EC3-8D4C-442C-A11B-C5080931A1EA}" type="pres">
      <dgm:prSet presAssocID="{AE983A2E-FEE7-4E36-8809-37C61339BCCA}" presName="linear" presStyleCnt="0">
        <dgm:presLayoutVars>
          <dgm:animLvl val="lvl"/>
          <dgm:resizeHandles val="exact"/>
        </dgm:presLayoutVars>
      </dgm:prSet>
      <dgm:spPr/>
    </dgm:pt>
    <dgm:pt modelId="{DA14AB00-650A-485B-BA3D-CE1DDB2E751D}" type="pres">
      <dgm:prSet presAssocID="{8F426073-85BC-4A42-9379-067B339E3BC6}" presName="parentText" presStyleLbl="node1" presStyleIdx="0" presStyleCnt="1">
        <dgm:presLayoutVars>
          <dgm:chMax val="0"/>
          <dgm:bulletEnabled val="1"/>
        </dgm:presLayoutVars>
      </dgm:prSet>
      <dgm:spPr/>
    </dgm:pt>
  </dgm:ptLst>
  <dgm:cxnLst>
    <dgm:cxn modelId="{7D7B5E1F-E925-4DCB-96F9-06933577EB2C}" srcId="{AE983A2E-FEE7-4E36-8809-37C61339BCCA}" destId="{8F426073-85BC-4A42-9379-067B339E3BC6}" srcOrd="0" destOrd="0" parTransId="{EA05969D-C46D-44EE-A970-80AC86B9DB9D}" sibTransId="{9E9EDC9B-F3D2-40D2-B0EB-519B32E37716}"/>
    <dgm:cxn modelId="{0D52FB8E-C3D3-4118-9787-3BE6A96A4DB9}" type="presOf" srcId="{8F426073-85BC-4A42-9379-067B339E3BC6}" destId="{DA14AB00-650A-485B-BA3D-CE1DDB2E751D}" srcOrd="0" destOrd="0" presId="urn:microsoft.com/office/officeart/2005/8/layout/vList2"/>
    <dgm:cxn modelId="{896935B2-4654-4519-80DC-15C5D66A9B5D}" type="presOf" srcId="{AE983A2E-FEE7-4E36-8809-37C61339BCCA}" destId="{80F27EC3-8D4C-442C-A11B-C5080931A1EA}" srcOrd="0" destOrd="0" presId="urn:microsoft.com/office/officeart/2005/8/layout/vList2"/>
    <dgm:cxn modelId="{762D4384-6BBA-469E-9474-3435230FEEC2}" type="presParOf" srcId="{80F27EC3-8D4C-442C-A11B-C5080931A1EA}" destId="{DA14AB00-650A-485B-BA3D-CE1DDB2E751D}"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D2A3DF3-BDEA-4558-ACA8-2E7B81CCA6A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16056DA7-0018-4E8A-A7A4-91997FA56234}">
      <dgm:prSet>
        <dgm:style>
          <a:lnRef idx="1">
            <a:schemeClr val="accent2"/>
          </a:lnRef>
          <a:fillRef idx="2">
            <a:schemeClr val="accent2"/>
          </a:fillRef>
          <a:effectRef idx="1">
            <a:schemeClr val="accent2"/>
          </a:effectRef>
          <a:fontRef idx="minor">
            <a:schemeClr val="dk1"/>
          </a:fontRef>
        </dgm:style>
      </dgm:prSet>
      <dgm:spPr>
        <a:solidFill>
          <a:schemeClr val="accent6">
            <a:lumMod val="50000"/>
          </a:schemeClr>
        </a:solidFill>
      </dgm:spPr>
      <dgm:t>
        <a:bodyPr/>
        <a:lstStyle/>
        <a:p>
          <a:r>
            <a:rPr lang="en-US" dirty="0">
              <a:solidFill>
                <a:schemeClr val="bg1"/>
              </a:solidFill>
            </a:rPr>
            <a:t>Component #1</a:t>
          </a:r>
        </a:p>
      </dgm:t>
    </dgm:pt>
    <dgm:pt modelId="{40C8DB3B-F729-4949-AC92-1183F3925931}" type="parTrans" cxnId="{82F72A50-D286-47DE-B67B-7D31DBCCB9FA}">
      <dgm:prSet/>
      <dgm:spPr/>
      <dgm:t>
        <a:bodyPr/>
        <a:lstStyle/>
        <a:p>
          <a:endParaRPr lang="en-US"/>
        </a:p>
      </dgm:t>
    </dgm:pt>
    <dgm:pt modelId="{3F18DDC6-3E50-4630-90D0-7668647CC800}" type="sibTrans" cxnId="{82F72A50-D286-47DE-B67B-7D31DBCCB9FA}">
      <dgm:prSet/>
      <dgm:spPr/>
      <dgm:t>
        <a:bodyPr/>
        <a:lstStyle/>
        <a:p>
          <a:endParaRPr lang="en-US"/>
        </a:p>
      </dgm:t>
    </dgm:pt>
    <dgm:pt modelId="{DD1FDFE6-6590-4614-8D45-4F6F931D3044}">
      <dgm:prSet>
        <dgm:style>
          <a:lnRef idx="2">
            <a:schemeClr val="accent2"/>
          </a:lnRef>
          <a:fillRef idx="1">
            <a:schemeClr val="lt1"/>
          </a:fillRef>
          <a:effectRef idx="0">
            <a:schemeClr val="accent2"/>
          </a:effectRef>
          <a:fontRef idx="minor">
            <a:schemeClr val="dk1"/>
          </a:fontRef>
        </dgm:style>
      </dgm:prSet>
      <dgm:spPr>
        <a:solidFill>
          <a:schemeClr val="accent6">
            <a:lumMod val="20000"/>
            <a:lumOff val="80000"/>
          </a:schemeClr>
        </a:solidFill>
      </dgm:spPr>
      <dgm:t>
        <a:bodyPr/>
        <a:lstStyle/>
        <a:p>
          <a:r>
            <a:rPr lang="en-US" dirty="0"/>
            <a:t>The potential risks and implications of the research are known.</a:t>
          </a:r>
        </a:p>
      </dgm:t>
    </dgm:pt>
    <dgm:pt modelId="{14E54E35-9367-459D-80EB-9CCC8AB8E674}" type="parTrans" cxnId="{3C0636A4-03CC-4EF3-BC65-F4DE18F4A47C}">
      <dgm:prSet/>
      <dgm:spPr/>
      <dgm:t>
        <a:bodyPr/>
        <a:lstStyle/>
        <a:p>
          <a:endParaRPr lang="en-US"/>
        </a:p>
      </dgm:t>
    </dgm:pt>
    <dgm:pt modelId="{EBA6EC93-D9E1-4625-958E-6A6D98AE7A5E}" type="sibTrans" cxnId="{3C0636A4-03CC-4EF3-BC65-F4DE18F4A47C}">
      <dgm:prSet/>
      <dgm:spPr/>
      <dgm:t>
        <a:bodyPr/>
        <a:lstStyle/>
        <a:p>
          <a:endParaRPr lang="en-US"/>
        </a:p>
      </dgm:t>
    </dgm:pt>
    <dgm:pt modelId="{EDBC1040-667D-4AF9-B708-72850011E9A5}">
      <dgm:prSet>
        <dgm:style>
          <a:lnRef idx="1">
            <a:schemeClr val="accent2"/>
          </a:lnRef>
          <a:fillRef idx="2">
            <a:schemeClr val="accent2"/>
          </a:fillRef>
          <a:effectRef idx="1">
            <a:schemeClr val="accent2"/>
          </a:effectRef>
          <a:fontRef idx="minor">
            <a:schemeClr val="dk1"/>
          </a:fontRef>
        </dgm:style>
      </dgm:prSet>
      <dgm:spPr>
        <a:solidFill>
          <a:schemeClr val="accent6">
            <a:lumMod val="50000"/>
          </a:schemeClr>
        </a:solidFill>
      </dgm:spPr>
      <dgm:t>
        <a:bodyPr/>
        <a:lstStyle/>
        <a:p>
          <a:r>
            <a:rPr lang="en-US" dirty="0">
              <a:solidFill>
                <a:schemeClr val="bg1"/>
              </a:solidFill>
            </a:rPr>
            <a:t>Component #2</a:t>
          </a:r>
        </a:p>
      </dgm:t>
    </dgm:pt>
    <dgm:pt modelId="{4E175EFF-B103-43F6-8B73-531976F7D885}" type="parTrans" cxnId="{195F183D-02CC-4E41-8355-227A72B483FE}">
      <dgm:prSet/>
      <dgm:spPr/>
      <dgm:t>
        <a:bodyPr/>
        <a:lstStyle/>
        <a:p>
          <a:endParaRPr lang="en-US"/>
        </a:p>
      </dgm:t>
    </dgm:pt>
    <dgm:pt modelId="{3631863C-B90C-40F0-9FC5-9708E4ABB037}" type="sibTrans" cxnId="{195F183D-02CC-4E41-8355-227A72B483FE}">
      <dgm:prSet/>
      <dgm:spPr/>
      <dgm:t>
        <a:bodyPr/>
        <a:lstStyle/>
        <a:p>
          <a:endParaRPr lang="en-US"/>
        </a:p>
      </dgm:t>
    </dgm:pt>
    <dgm:pt modelId="{5D43371C-9309-4F5D-8C0A-3381218EC4F9}">
      <dgm:prSet>
        <dgm:style>
          <a:lnRef idx="2">
            <a:schemeClr val="accent2"/>
          </a:lnRef>
          <a:fillRef idx="1">
            <a:schemeClr val="lt1"/>
          </a:fillRef>
          <a:effectRef idx="0">
            <a:schemeClr val="accent2"/>
          </a:effectRef>
          <a:fontRef idx="minor">
            <a:schemeClr val="dk1"/>
          </a:fontRef>
        </dgm:style>
      </dgm:prSet>
      <dgm:spPr>
        <a:solidFill>
          <a:schemeClr val="accent6">
            <a:lumMod val="20000"/>
            <a:lumOff val="80000"/>
          </a:schemeClr>
        </a:solidFill>
      </dgm:spPr>
      <dgm:t>
        <a:bodyPr/>
        <a:lstStyle/>
        <a:p>
          <a:r>
            <a:rPr lang="en-US" dirty="0"/>
            <a:t>Participation in the study is voluntary.</a:t>
          </a:r>
        </a:p>
      </dgm:t>
    </dgm:pt>
    <dgm:pt modelId="{30323072-E7B5-4169-8261-6809C6E3CAAC}" type="parTrans" cxnId="{03BD2245-0430-4E64-B2F9-52D7B047E260}">
      <dgm:prSet/>
      <dgm:spPr/>
      <dgm:t>
        <a:bodyPr/>
        <a:lstStyle/>
        <a:p>
          <a:endParaRPr lang="en-US"/>
        </a:p>
      </dgm:t>
    </dgm:pt>
    <dgm:pt modelId="{3F8CFF2A-554D-42DE-8969-F1988C8679FE}" type="sibTrans" cxnId="{03BD2245-0430-4E64-B2F9-52D7B047E260}">
      <dgm:prSet/>
      <dgm:spPr/>
      <dgm:t>
        <a:bodyPr/>
        <a:lstStyle/>
        <a:p>
          <a:endParaRPr lang="en-US"/>
        </a:p>
      </dgm:t>
    </dgm:pt>
    <dgm:pt modelId="{FF99BC7D-866B-4084-8672-ABB2644E86AD}">
      <dgm:prSet>
        <dgm:style>
          <a:lnRef idx="1">
            <a:schemeClr val="accent2"/>
          </a:lnRef>
          <a:fillRef idx="2">
            <a:schemeClr val="accent2"/>
          </a:fillRef>
          <a:effectRef idx="1">
            <a:schemeClr val="accent2"/>
          </a:effectRef>
          <a:fontRef idx="minor">
            <a:schemeClr val="dk1"/>
          </a:fontRef>
        </dgm:style>
      </dgm:prSet>
      <dgm:spPr>
        <a:solidFill>
          <a:schemeClr val="accent6">
            <a:lumMod val="50000"/>
          </a:schemeClr>
        </a:solidFill>
      </dgm:spPr>
      <dgm:t>
        <a:bodyPr/>
        <a:lstStyle/>
        <a:p>
          <a:r>
            <a:rPr lang="en-US" dirty="0">
              <a:solidFill>
                <a:schemeClr val="bg1"/>
              </a:solidFill>
            </a:rPr>
            <a:t>Component #3</a:t>
          </a:r>
        </a:p>
      </dgm:t>
    </dgm:pt>
    <dgm:pt modelId="{946BE2BD-95CB-48DB-BA57-997D62D51869}" type="parTrans" cxnId="{884533C0-3635-45DD-B858-E5A2891DFC0B}">
      <dgm:prSet/>
      <dgm:spPr/>
      <dgm:t>
        <a:bodyPr/>
        <a:lstStyle/>
        <a:p>
          <a:endParaRPr lang="en-US"/>
        </a:p>
      </dgm:t>
    </dgm:pt>
    <dgm:pt modelId="{84069AAF-F7FC-412E-BBE7-0543090A506F}" type="sibTrans" cxnId="{884533C0-3635-45DD-B858-E5A2891DFC0B}">
      <dgm:prSet/>
      <dgm:spPr/>
      <dgm:t>
        <a:bodyPr/>
        <a:lstStyle/>
        <a:p>
          <a:endParaRPr lang="en-US"/>
        </a:p>
      </dgm:t>
    </dgm:pt>
    <dgm:pt modelId="{3E887195-8269-461F-9D7E-55AC2D7E7115}">
      <dgm:prSet>
        <dgm:style>
          <a:lnRef idx="2">
            <a:schemeClr val="accent2"/>
          </a:lnRef>
          <a:fillRef idx="1">
            <a:schemeClr val="lt1"/>
          </a:fillRef>
          <a:effectRef idx="0">
            <a:schemeClr val="accent2"/>
          </a:effectRef>
          <a:fontRef idx="minor">
            <a:schemeClr val="dk1"/>
          </a:fontRef>
        </dgm:style>
      </dgm:prSet>
      <dgm:spPr>
        <a:solidFill>
          <a:schemeClr val="accent6">
            <a:lumMod val="20000"/>
            <a:lumOff val="80000"/>
          </a:schemeClr>
        </a:solidFill>
      </dgm:spPr>
      <dgm:t>
        <a:bodyPr/>
        <a:lstStyle/>
        <a:p>
          <a:r>
            <a:rPr lang="en-US" dirty="0"/>
            <a:t>Participant can discontinue the study at any time without penalty.</a:t>
          </a:r>
        </a:p>
      </dgm:t>
    </dgm:pt>
    <dgm:pt modelId="{C1EE7BEB-4403-444D-8A69-040F4A3D60F4}" type="parTrans" cxnId="{4E9DC1AC-D4B6-47D0-AB9B-1425DCD2A72F}">
      <dgm:prSet/>
      <dgm:spPr/>
      <dgm:t>
        <a:bodyPr/>
        <a:lstStyle/>
        <a:p>
          <a:endParaRPr lang="en-US"/>
        </a:p>
      </dgm:t>
    </dgm:pt>
    <dgm:pt modelId="{CC7E03EC-582A-42B1-A716-3A7816E6141C}" type="sibTrans" cxnId="{4E9DC1AC-D4B6-47D0-AB9B-1425DCD2A72F}">
      <dgm:prSet/>
      <dgm:spPr/>
      <dgm:t>
        <a:bodyPr/>
        <a:lstStyle/>
        <a:p>
          <a:endParaRPr lang="en-US"/>
        </a:p>
      </dgm:t>
    </dgm:pt>
    <dgm:pt modelId="{E5072DCE-C3AE-43A8-8E2B-83125EF2B546}">
      <dgm:prSet>
        <dgm:style>
          <a:lnRef idx="1">
            <a:schemeClr val="accent2"/>
          </a:lnRef>
          <a:fillRef idx="2">
            <a:schemeClr val="accent2"/>
          </a:fillRef>
          <a:effectRef idx="1">
            <a:schemeClr val="accent2"/>
          </a:effectRef>
          <a:fontRef idx="minor">
            <a:schemeClr val="dk1"/>
          </a:fontRef>
        </dgm:style>
      </dgm:prSet>
      <dgm:spPr>
        <a:solidFill>
          <a:schemeClr val="accent6">
            <a:lumMod val="50000"/>
          </a:schemeClr>
        </a:solidFill>
      </dgm:spPr>
      <dgm:t>
        <a:bodyPr/>
        <a:lstStyle/>
        <a:p>
          <a:r>
            <a:rPr lang="en-US" dirty="0">
              <a:solidFill>
                <a:schemeClr val="bg1"/>
              </a:solidFill>
            </a:rPr>
            <a:t>Component #4</a:t>
          </a:r>
        </a:p>
      </dgm:t>
    </dgm:pt>
    <dgm:pt modelId="{B35B57E2-19DA-4324-A3EA-45C18FC9F999}" type="parTrans" cxnId="{8203B79A-6750-4D25-96E2-47788E4E5BAE}">
      <dgm:prSet/>
      <dgm:spPr/>
      <dgm:t>
        <a:bodyPr/>
        <a:lstStyle/>
        <a:p>
          <a:endParaRPr lang="en-US"/>
        </a:p>
      </dgm:t>
    </dgm:pt>
    <dgm:pt modelId="{3023A975-9C67-4017-9EAC-61AD8D640F8F}" type="sibTrans" cxnId="{8203B79A-6750-4D25-96E2-47788E4E5BAE}">
      <dgm:prSet/>
      <dgm:spPr/>
      <dgm:t>
        <a:bodyPr/>
        <a:lstStyle/>
        <a:p>
          <a:endParaRPr lang="en-US"/>
        </a:p>
      </dgm:t>
    </dgm:pt>
    <dgm:pt modelId="{C773A45B-21ED-45C5-9E90-0F831186F707}">
      <dgm:prSet>
        <dgm:style>
          <a:lnRef idx="2">
            <a:schemeClr val="accent2"/>
          </a:lnRef>
          <a:fillRef idx="1">
            <a:schemeClr val="lt1"/>
          </a:fillRef>
          <a:effectRef idx="0">
            <a:schemeClr val="accent2"/>
          </a:effectRef>
          <a:fontRef idx="minor">
            <a:schemeClr val="dk1"/>
          </a:fontRef>
        </dgm:style>
      </dgm:prSet>
      <dgm:spPr>
        <a:solidFill>
          <a:schemeClr val="accent6">
            <a:lumMod val="20000"/>
            <a:lumOff val="80000"/>
          </a:schemeClr>
        </a:solidFill>
      </dgm:spPr>
      <dgm:t>
        <a:bodyPr/>
        <a:lstStyle/>
        <a:p>
          <a:r>
            <a:rPr lang="en-US" dirty="0"/>
            <a:t>Informed consent guarantees that any data collected in the experiment will remain completely confidential.</a:t>
          </a:r>
        </a:p>
      </dgm:t>
    </dgm:pt>
    <dgm:pt modelId="{6F385947-0C24-4EB2-9396-1C2080AAEC3D}" type="parTrans" cxnId="{CC13F43C-D134-47EF-BCBF-0CC4FB67E70C}">
      <dgm:prSet/>
      <dgm:spPr/>
      <dgm:t>
        <a:bodyPr/>
        <a:lstStyle/>
        <a:p>
          <a:endParaRPr lang="en-US"/>
        </a:p>
      </dgm:t>
    </dgm:pt>
    <dgm:pt modelId="{764E370A-872F-4ABB-94EC-68662FA561B1}" type="sibTrans" cxnId="{CC13F43C-D134-47EF-BCBF-0CC4FB67E70C}">
      <dgm:prSet/>
      <dgm:spPr/>
      <dgm:t>
        <a:bodyPr/>
        <a:lstStyle/>
        <a:p>
          <a:endParaRPr lang="en-US"/>
        </a:p>
      </dgm:t>
    </dgm:pt>
    <dgm:pt modelId="{7DF620F5-3BF7-4BFF-ACA4-43840C27C4F4}">
      <dgm:prSet>
        <dgm:style>
          <a:lnRef idx="1">
            <a:schemeClr val="accent2"/>
          </a:lnRef>
          <a:fillRef idx="2">
            <a:schemeClr val="accent2"/>
          </a:fillRef>
          <a:effectRef idx="1">
            <a:schemeClr val="accent2"/>
          </a:effectRef>
          <a:fontRef idx="minor">
            <a:schemeClr val="dk1"/>
          </a:fontRef>
        </dgm:style>
      </dgm:prSet>
      <dgm:spPr>
        <a:solidFill>
          <a:schemeClr val="accent6">
            <a:lumMod val="50000"/>
          </a:schemeClr>
        </a:solidFill>
      </dgm:spPr>
      <dgm:t>
        <a:bodyPr/>
        <a:lstStyle/>
        <a:p>
          <a:r>
            <a:rPr lang="en-US" dirty="0">
              <a:solidFill>
                <a:schemeClr val="bg1"/>
              </a:solidFill>
            </a:rPr>
            <a:t>Component #5</a:t>
          </a:r>
        </a:p>
      </dgm:t>
    </dgm:pt>
    <dgm:pt modelId="{2F6E41B2-F543-4946-88AA-2FF35BBD25C3}" type="parTrans" cxnId="{638ACEC7-0507-4C57-A476-431526A480B2}">
      <dgm:prSet/>
      <dgm:spPr/>
      <dgm:t>
        <a:bodyPr/>
        <a:lstStyle/>
        <a:p>
          <a:endParaRPr lang="en-US"/>
        </a:p>
      </dgm:t>
    </dgm:pt>
    <dgm:pt modelId="{61C0B387-3199-4398-B030-21B0EA69ECC2}" type="sibTrans" cxnId="{638ACEC7-0507-4C57-A476-431526A480B2}">
      <dgm:prSet/>
      <dgm:spPr/>
      <dgm:t>
        <a:bodyPr/>
        <a:lstStyle/>
        <a:p>
          <a:endParaRPr lang="en-US"/>
        </a:p>
      </dgm:t>
    </dgm:pt>
    <dgm:pt modelId="{8D01B693-9088-406D-8316-62A3DE4C16CA}">
      <dgm:prSet>
        <dgm:style>
          <a:lnRef idx="2">
            <a:schemeClr val="accent2"/>
          </a:lnRef>
          <a:fillRef idx="1">
            <a:schemeClr val="lt1"/>
          </a:fillRef>
          <a:effectRef idx="0">
            <a:schemeClr val="accent2"/>
          </a:effectRef>
          <a:fontRef idx="minor">
            <a:schemeClr val="dk1"/>
          </a:fontRef>
        </dgm:style>
      </dgm:prSet>
      <dgm:spPr>
        <a:solidFill>
          <a:schemeClr val="accent6">
            <a:lumMod val="20000"/>
            <a:lumOff val="80000"/>
          </a:schemeClr>
        </a:solidFill>
      </dgm:spPr>
      <dgm:t>
        <a:bodyPr/>
        <a:lstStyle/>
        <a:p>
          <a:r>
            <a:rPr lang="en-US" dirty="0"/>
            <a:t>Parents or legal guardians must sign the consent form for children under the age of 18.</a:t>
          </a:r>
        </a:p>
      </dgm:t>
    </dgm:pt>
    <dgm:pt modelId="{47AEB309-EFC6-4BB8-954A-6A50B1F67BEE}" type="parTrans" cxnId="{4E179609-B44C-448F-8674-0FABEA58A1F4}">
      <dgm:prSet/>
      <dgm:spPr/>
      <dgm:t>
        <a:bodyPr/>
        <a:lstStyle/>
        <a:p>
          <a:endParaRPr lang="en-US"/>
        </a:p>
      </dgm:t>
    </dgm:pt>
    <dgm:pt modelId="{93954379-E09C-465E-9A36-C5056212162D}" type="sibTrans" cxnId="{4E179609-B44C-448F-8674-0FABEA58A1F4}">
      <dgm:prSet/>
      <dgm:spPr/>
      <dgm:t>
        <a:bodyPr/>
        <a:lstStyle/>
        <a:p>
          <a:endParaRPr lang="en-US"/>
        </a:p>
      </dgm:t>
    </dgm:pt>
    <dgm:pt modelId="{561ED4A0-5A74-4895-8F7D-7627A8B7AAC1}" type="pres">
      <dgm:prSet presAssocID="{9D2A3DF3-BDEA-4558-ACA8-2E7B81CCA6A8}" presName="Name0" presStyleCnt="0">
        <dgm:presLayoutVars>
          <dgm:dir/>
          <dgm:animLvl val="lvl"/>
          <dgm:resizeHandles val="exact"/>
        </dgm:presLayoutVars>
      </dgm:prSet>
      <dgm:spPr/>
    </dgm:pt>
    <dgm:pt modelId="{B7932027-CD55-4FF0-B5B6-30CE417E98DA}" type="pres">
      <dgm:prSet presAssocID="{16056DA7-0018-4E8A-A7A4-91997FA56234}" presName="linNode" presStyleCnt="0"/>
      <dgm:spPr/>
    </dgm:pt>
    <dgm:pt modelId="{DF798105-880A-4E8B-8893-A8301DE59842}" type="pres">
      <dgm:prSet presAssocID="{16056DA7-0018-4E8A-A7A4-91997FA56234}" presName="parentText" presStyleLbl="node1" presStyleIdx="0" presStyleCnt="5">
        <dgm:presLayoutVars>
          <dgm:chMax val="1"/>
          <dgm:bulletEnabled val="1"/>
        </dgm:presLayoutVars>
      </dgm:prSet>
      <dgm:spPr/>
    </dgm:pt>
    <dgm:pt modelId="{79B8A436-F043-4C56-B5A4-F54FE034E768}" type="pres">
      <dgm:prSet presAssocID="{16056DA7-0018-4E8A-A7A4-91997FA56234}" presName="descendantText" presStyleLbl="alignAccFollowNode1" presStyleIdx="0" presStyleCnt="5">
        <dgm:presLayoutVars>
          <dgm:bulletEnabled val="1"/>
        </dgm:presLayoutVars>
      </dgm:prSet>
      <dgm:spPr/>
    </dgm:pt>
    <dgm:pt modelId="{45E10B31-2B83-4231-A7E2-6927DE585437}" type="pres">
      <dgm:prSet presAssocID="{3F18DDC6-3E50-4630-90D0-7668647CC800}" presName="sp" presStyleCnt="0"/>
      <dgm:spPr/>
    </dgm:pt>
    <dgm:pt modelId="{9D20DF69-D37F-4037-9F2C-FE7CB42D0D7F}" type="pres">
      <dgm:prSet presAssocID="{EDBC1040-667D-4AF9-B708-72850011E9A5}" presName="linNode" presStyleCnt="0"/>
      <dgm:spPr/>
    </dgm:pt>
    <dgm:pt modelId="{B6DEC781-9095-4517-A7B8-698A7F9A65FE}" type="pres">
      <dgm:prSet presAssocID="{EDBC1040-667D-4AF9-B708-72850011E9A5}" presName="parentText" presStyleLbl="node1" presStyleIdx="1" presStyleCnt="5">
        <dgm:presLayoutVars>
          <dgm:chMax val="1"/>
          <dgm:bulletEnabled val="1"/>
        </dgm:presLayoutVars>
      </dgm:prSet>
      <dgm:spPr/>
    </dgm:pt>
    <dgm:pt modelId="{6D7BDD01-92B9-4EF2-BA01-EF31AA1441F7}" type="pres">
      <dgm:prSet presAssocID="{EDBC1040-667D-4AF9-B708-72850011E9A5}" presName="descendantText" presStyleLbl="alignAccFollowNode1" presStyleIdx="1" presStyleCnt="5">
        <dgm:presLayoutVars>
          <dgm:bulletEnabled val="1"/>
        </dgm:presLayoutVars>
      </dgm:prSet>
      <dgm:spPr/>
    </dgm:pt>
    <dgm:pt modelId="{25887230-886E-4538-831C-175C6248EB57}" type="pres">
      <dgm:prSet presAssocID="{3631863C-B90C-40F0-9FC5-9708E4ABB037}" presName="sp" presStyleCnt="0"/>
      <dgm:spPr/>
    </dgm:pt>
    <dgm:pt modelId="{A7243D4F-141A-4BAA-8219-BE07FA302AEF}" type="pres">
      <dgm:prSet presAssocID="{FF99BC7D-866B-4084-8672-ABB2644E86AD}" presName="linNode" presStyleCnt="0"/>
      <dgm:spPr/>
    </dgm:pt>
    <dgm:pt modelId="{7815F9C9-83B4-42E7-8A0A-F505C77F391C}" type="pres">
      <dgm:prSet presAssocID="{FF99BC7D-866B-4084-8672-ABB2644E86AD}" presName="parentText" presStyleLbl="node1" presStyleIdx="2" presStyleCnt="5">
        <dgm:presLayoutVars>
          <dgm:chMax val="1"/>
          <dgm:bulletEnabled val="1"/>
        </dgm:presLayoutVars>
      </dgm:prSet>
      <dgm:spPr/>
    </dgm:pt>
    <dgm:pt modelId="{BA4DEA1D-620D-46D8-A5DD-BEEC1E6AA795}" type="pres">
      <dgm:prSet presAssocID="{FF99BC7D-866B-4084-8672-ABB2644E86AD}" presName="descendantText" presStyleLbl="alignAccFollowNode1" presStyleIdx="2" presStyleCnt="5">
        <dgm:presLayoutVars>
          <dgm:bulletEnabled val="1"/>
        </dgm:presLayoutVars>
      </dgm:prSet>
      <dgm:spPr/>
    </dgm:pt>
    <dgm:pt modelId="{95A29687-FBF1-403B-8661-427A4BD33209}" type="pres">
      <dgm:prSet presAssocID="{84069AAF-F7FC-412E-BBE7-0543090A506F}" presName="sp" presStyleCnt="0"/>
      <dgm:spPr/>
    </dgm:pt>
    <dgm:pt modelId="{AE4EE76C-B2C5-4083-8E48-B70B54CBCFB6}" type="pres">
      <dgm:prSet presAssocID="{E5072DCE-C3AE-43A8-8E2B-83125EF2B546}" presName="linNode" presStyleCnt="0"/>
      <dgm:spPr/>
    </dgm:pt>
    <dgm:pt modelId="{50B47B4C-F7E2-46B9-AF81-BD546B9261F5}" type="pres">
      <dgm:prSet presAssocID="{E5072DCE-C3AE-43A8-8E2B-83125EF2B546}" presName="parentText" presStyleLbl="node1" presStyleIdx="3" presStyleCnt="5">
        <dgm:presLayoutVars>
          <dgm:chMax val="1"/>
          <dgm:bulletEnabled val="1"/>
        </dgm:presLayoutVars>
      </dgm:prSet>
      <dgm:spPr/>
    </dgm:pt>
    <dgm:pt modelId="{F95164B1-26D2-43F1-BF60-D4630B03E820}" type="pres">
      <dgm:prSet presAssocID="{E5072DCE-C3AE-43A8-8E2B-83125EF2B546}" presName="descendantText" presStyleLbl="alignAccFollowNode1" presStyleIdx="3" presStyleCnt="5">
        <dgm:presLayoutVars>
          <dgm:bulletEnabled val="1"/>
        </dgm:presLayoutVars>
      </dgm:prSet>
      <dgm:spPr/>
    </dgm:pt>
    <dgm:pt modelId="{1FE55F91-45EA-4CA5-954B-021B6E4D77A5}" type="pres">
      <dgm:prSet presAssocID="{3023A975-9C67-4017-9EAC-61AD8D640F8F}" presName="sp" presStyleCnt="0"/>
      <dgm:spPr/>
    </dgm:pt>
    <dgm:pt modelId="{5C55854F-4D2E-456E-8E1A-9794BDDCE78F}" type="pres">
      <dgm:prSet presAssocID="{7DF620F5-3BF7-4BFF-ACA4-43840C27C4F4}" presName="linNode" presStyleCnt="0"/>
      <dgm:spPr/>
    </dgm:pt>
    <dgm:pt modelId="{1B690EE8-AD77-4CC7-BDB5-2CF2419021FD}" type="pres">
      <dgm:prSet presAssocID="{7DF620F5-3BF7-4BFF-ACA4-43840C27C4F4}" presName="parentText" presStyleLbl="node1" presStyleIdx="4" presStyleCnt="5">
        <dgm:presLayoutVars>
          <dgm:chMax val="1"/>
          <dgm:bulletEnabled val="1"/>
        </dgm:presLayoutVars>
      </dgm:prSet>
      <dgm:spPr/>
    </dgm:pt>
    <dgm:pt modelId="{C3BC2610-0A52-4F8C-8744-4FC8A9BC4BCB}" type="pres">
      <dgm:prSet presAssocID="{7DF620F5-3BF7-4BFF-ACA4-43840C27C4F4}" presName="descendantText" presStyleLbl="alignAccFollowNode1" presStyleIdx="4" presStyleCnt="5">
        <dgm:presLayoutVars>
          <dgm:bulletEnabled val="1"/>
        </dgm:presLayoutVars>
      </dgm:prSet>
      <dgm:spPr/>
    </dgm:pt>
  </dgm:ptLst>
  <dgm:cxnLst>
    <dgm:cxn modelId="{4E179609-B44C-448F-8674-0FABEA58A1F4}" srcId="{7DF620F5-3BF7-4BFF-ACA4-43840C27C4F4}" destId="{8D01B693-9088-406D-8316-62A3DE4C16CA}" srcOrd="0" destOrd="0" parTransId="{47AEB309-EFC6-4BB8-954A-6A50B1F67BEE}" sibTransId="{93954379-E09C-465E-9A36-C5056212162D}"/>
    <dgm:cxn modelId="{2BDAF419-F86E-4C50-B4E6-E6632954E0F9}" type="presOf" srcId="{E5072DCE-C3AE-43A8-8E2B-83125EF2B546}" destId="{50B47B4C-F7E2-46B9-AF81-BD546B9261F5}" srcOrd="0" destOrd="0" presId="urn:microsoft.com/office/officeart/2005/8/layout/vList5"/>
    <dgm:cxn modelId="{69351B2D-09D3-4354-BFB0-8369FB87A932}" type="presOf" srcId="{FF99BC7D-866B-4084-8672-ABB2644E86AD}" destId="{7815F9C9-83B4-42E7-8A0A-F505C77F391C}" srcOrd="0" destOrd="0" presId="urn:microsoft.com/office/officeart/2005/8/layout/vList5"/>
    <dgm:cxn modelId="{CC13F43C-D134-47EF-BCBF-0CC4FB67E70C}" srcId="{E5072DCE-C3AE-43A8-8E2B-83125EF2B546}" destId="{C773A45B-21ED-45C5-9E90-0F831186F707}" srcOrd="0" destOrd="0" parTransId="{6F385947-0C24-4EB2-9396-1C2080AAEC3D}" sibTransId="{764E370A-872F-4ABB-94EC-68662FA561B1}"/>
    <dgm:cxn modelId="{195F183D-02CC-4E41-8355-227A72B483FE}" srcId="{9D2A3DF3-BDEA-4558-ACA8-2E7B81CCA6A8}" destId="{EDBC1040-667D-4AF9-B708-72850011E9A5}" srcOrd="1" destOrd="0" parTransId="{4E175EFF-B103-43F6-8B73-531976F7D885}" sibTransId="{3631863C-B90C-40F0-9FC5-9708E4ABB037}"/>
    <dgm:cxn modelId="{09BF5063-02B5-4F45-8865-7BD08E14BB8E}" type="presOf" srcId="{16056DA7-0018-4E8A-A7A4-91997FA56234}" destId="{DF798105-880A-4E8B-8893-A8301DE59842}" srcOrd="0" destOrd="0" presId="urn:microsoft.com/office/officeart/2005/8/layout/vList5"/>
    <dgm:cxn modelId="{03BD2245-0430-4E64-B2F9-52D7B047E260}" srcId="{EDBC1040-667D-4AF9-B708-72850011E9A5}" destId="{5D43371C-9309-4F5D-8C0A-3381218EC4F9}" srcOrd="0" destOrd="0" parTransId="{30323072-E7B5-4169-8261-6809C6E3CAAC}" sibTransId="{3F8CFF2A-554D-42DE-8969-F1988C8679FE}"/>
    <dgm:cxn modelId="{E111556F-2099-4F24-84B3-E69FB87B8DB5}" type="presOf" srcId="{7DF620F5-3BF7-4BFF-ACA4-43840C27C4F4}" destId="{1B690EE8-AD77-4CC7-BDB5-2CF2419021FD}" srcOrd="0" destOrd="0" presId="urn:microsoft.com/office/officeart/2005/8/layout/vList5"/>
    <dgm:cxn modelId="{82F72A50-D286-47DE-B67B-7D31DBCCB9FA}" srcId="{9D2A3DF3-BDEA-4558-ACA8-2E7B81CCA6A8}" destId="{16056DA7-0018-4E8A-A7A4-91997FA56234}" srcOrd="0" destOrd="0" parTransId="{40C8DB3B-F729-4949-AC92-1183F3925931}" sibTransId="{3F18DDC6-3E50-4630-90D0-7668647CC800}"/>
    <dgm:cxn modelId="{421E8071-9587-4BA7-B71F-2B140E6CE3EF}" type="presOf" srcId="{DD1FDFE6-6590-4614-8D45-4F6F931D3044}" destId="{79B8A436-F043-4C56-B5A4-F54FE034E768}" srcOrd="0" destOrd="0" presId="urn:microsoft.com/office/officeart/2005/8/layout/vList5"/>
    <dgm:cxn modelId="{D6B10C82-B987-4BDC-A8EE-7D04E7821B60}" type="presOf" srcId="{8D01B693-9088-406D-8316-62A3DE4C16CA}" destId="{C3BC2610-0A52-4F8C-8744-4FC8A9BC4BCB}" srcOrd="0" destOrd="0" presId="urn:microsoft.com/office/officeart/2005/8/layout/vList5"/>
    <dgm:cxn modelId="{8203B79A-6750-4D25-96E2-47788E4E5BAE}" srcId="{9D2A3DF3-BDEA-4558-ACA8-2E7B81CCA6A8}" destId="{E5072DCE-C3AE-43A8-8E2B-83125EF2B546}" srcOrd="3" destOrd="0" parTransId="{B35B57E2-19DA-4324-A3EA-45C18FC9F999}" sibTransId="{3023A975-9C67-4017-9EAC-61AD8D640F8F}"/>
    <dgm:cxn modelId="{3C0636A4-03CC-4EF3-BC65-F4DE18F4A47C}" srcId="{16056DA7-0018-4E8A-A7A4-91997FA56234}" destId="{DD1FDFE6-6590-4614-8D45-4F6F931D3044}" srcOrd="0" destOrd="0" parTransId="{14E54E35-9367-459D-80EB-9CCC8AB8E674}" sibTransId="{EBA6EC93-D9E1-4625-958E-6A6D98AE7A5E}"/>
    <dgm:cxn modelId="{4E9DC1AC-D4B6-47D0-AB9B-1425DCD2A72F}" srcId="{FF99BC7D-866B-4084-8672-ABB2644E86AD}" destId="{3E887195-8269-461F-9D7E-55AC2D7E7115}" srcOrd="0" destOrd="0" parTransId="{C1EE7BEB-4403-444D-8A69-040F4A3D60F4}" sibTransId="{CC7E03EC-582A-42B1-A716-3A7816E6141C}"/>
    <dgm:cxn modelId="{55E133BA-84F3-4F72-96A2-5F5275355F6B}" type="presOf" srcId="{EDBC1040-667D-4AF9-B708-72850011E9A5}" destId="{B6DEC781-9095-4517-A7B8-698A7F9A65FE}" srcOrd="0" destOrd="0" presId="urn:microsoft.com/office/officeart/2005/8/layout/vList5"/>
    <dgm:cxn modelId="{884533C0-3635-45DD-B858-E5A2891DFC0B}" srcId="{9D2A3DF3-BDEA-4558-ACA8-2E7B81CCA6A8}" destId="{FF99BC7D-866B-4084-8672-ABB2644E86AD}" srcOrd="2" destOrd="0" parTransId="{946BE2BD-95CB-48DB-BA57-997D62D51869}" sibTransId="{84069AAF-F7FC-412E-BBE7-0543090A506F}"/>
    <dgm:cxn modelId="{547FE5C1-9583-4115-8F4F-6FBB93E88E2D}" type="presOf" srcId="{C773A45B-21ED-45C5-9E90-0F831186F707}" destId="{F95164B1-26D2-43F1-BF60-D4630B03E820}" srcOrd="0" destOrd="0" presId="urn:microsoft.com/office/officeart/2005/8/layout/vList5"/>
    <dgm:cxn modelId="{3C7B1BC5-042D-4FD4-9ED9-E0C8BFA69329}" type="presOf" srcId="{3E887195-8269-461F-9D7E-55AC2D7E7115}" destId="{BA4DEA1D-620D-46D8-A5DD-BEEC1E6AA795}" srcOrd="0" destOrd="0" presId="urn:microsoft.com/office/officeart/2005/8/layout/vList5"/>
    <dgm:cxn modelId="{638ACEC7-0507-4C57-A476-431526A480B2}" srcId="{9D2A3DF3-BDEA-4558-ACA8-2E7B81CCA6A8}" destId="{7DF620F5-3BF7-4BFF-ACA4-43840C27C4F4}" srcOrd="4" destOrd="0" parTransId="{2F6E41B2-F543-4946-88AA-2FF35BBD25C3}" sibTransId="{61C0B387-3199-4398-B030-21B0EA69ECC2}"/>
    <dgm:cxn modelId="{A92CDCF1-B6B2-4C6D-ACB1-F194DD456C02}" type="presOf" srcId="{9D2A3DF3-BDEA-4558-ACA8-2E7B81CCA6A8}" destId="{561ED4A0-5A74-4895-8F7D-7627A8B7AAC1}" srcOrd="0" destOrd="0" presId="urn:microsoft.com/office/officeart/2005/8/layout/vList5"/>
    <dgm:cxn modelId="{C1B9BDFA-5E09-4B23-B8C5-2C9A454DE460}" type="presOf" srcId="{5D43371C-9309-4F5D-8C0A-3381218EC4F9}" destId="{6D7BDD01-92B9-4EF2-BA01-EF31AA1441F7}" srcOrd="0" destOrd="0" presId="urn:microsoft.com/office/officeart/2005/8/layout/vList5"/>
    <dgm:cxn modelId="{59A4A36F-EE1F-4663-81B7-F314043443D0}" type="presParOf" srcId="{561ED4A0-5A74-4895-8F7D-7627A8B7AAC1}" destId="{B7932027-CD55-4FF0-B5B6-30CE417E98DA}" srcOrd="0" destOrd="0" presId="urn:microsoft.com/office/officeart/2005/8/layout/vList5"/>
    <dgm:cxn modelId="{813350B1-71E1-4B46-AC09-51FC229D492C}" type="presParOf" srcId="{B7932027-CD55-4FF0-B5B6-30CE417E98DA}" destId="{DF798105-880A-4E8B-8893-A8301DE59842}" srcOrd="0" destOrd="0" presId="urn:microsoft.com/office/officeart/2005/8/layout/vList5"/>
    <dgm:cxn modelId="{08C70987-C8F4-4D43-B6E1-3856BB102A24}" type="presParOf" srcId="{B7932027-CD55-4FF0-B5B6-30CE417E98DA}" destId="{79B8A436-F043-4C56-B5A4-F54FE034E768}" srcOrd="1" destOrd="0" presId="urn:microsoft.com/office/officeart/2005/8/layout/vList5"/>
    <dgm:cxn modelId="{361EC8CB-F32B-4EC5-970C-F6D786FEFCBE}" type="presParOf" srcId="{561ED4A0-5A74-4895-8F7D-7627A8B7AAC1}" destId="{45E10B31-2B83-4231-A7E2-6927DE585437}" srcOrd="1" destOrd="0" presId="urn:microsoft.com/office/officeart/2005/8/layout/vList5"/>
    <dgm:cxn modelId="{9CA9296B-4AA3-4E3A-83C1-6B5F34CBCED7}" type="presParOf" srcId="{561ED4A0-5A74-4895-8F7D-7627A8B7AAC1}" destId="{9D20DF69-D37F-4037-9F2C-FE7CB42D0D7F}" srcOrd="2" destOrd="0" presId="urn:microsoft.com/office/officeart/2005/8/layout/vList5"/>
    <dgm:cxn modelId="{8A3A4D7E-2A8A-48CB-B894-36F2B7189A6A}" type="presParOf" srcId="{9D20DF69-D37F-4037-9F2C-FE7CB42D0D7F}" destId="{B6DEC781-9095-4517-A7B8-698A7F9A65FE}" srcOrd="0" destOrd="0" presId="urn:microsoft.com/office/officeart/2005/8/layout/vList5"/>
    <dgm:cxn modelId="{FB245853-CCD3-4836-975D-34B99E1CF955}" type="presParOf" srcId="{9D20DF69-D37F-4037-9F2C-FE7CB42D0D7F}" destId="{6D7BDD01-92B9-4EF2-BA01-EF31AA1441F7}" srcOrd="1" destOrd="0" presId="urn:microsoft.com/office/officeart/2005/8/layout/vList5"/>
    <dgm:cxn modelId="{A8B42EB8-4F60-472E-95D1-94A4CD02E7C2}" type="presParOf" srcId="{561ED4A0-5A74-4895-8F7D-7627A8B7AAC1}" destId="{25887230-886E-4538-831C-175C6248EB57}" srcOrd="3" destOrd="0" presId="urn:microsoft.com/office/officeart/2005/8/layout/vList5"/>
    <dgm:cxn modelId="{CDC4468D-91F1-4128-8160-306FE5E35D34}" type="presParOf" srcId="{561ED4A0-5A74-4895-8F7D-7627A8B7AAC1}" destId="{A7243D4F-141A-4BAA-8219-BE07FA302AEF}" srcOrd="4" destOrd="0" presId="urn:microsoft.com/office/officeart/2005/8/layout/vList5"/>
    <dgm:cxn modelId="{FC883458-F9D4-45EE-84C5-7E1BF747A270}" type="presParOf" srcId="{A7243D4F-141A-4BAA-8219-BE07FA302AEF}" destId="{7815F9C9-83B4-42E7-8A0A-F505C77F391C}" srcOrd="0" destOrd="0" presId="urn:microsoft.com/office/officeart/2005/8/layout/vList5"/>
    <dgm:cxn modelId="{4C7FA365-177A-429E-8DF2-35C18D00F300}" type="presParOf" srcId="{A7243D4F-141A-4BAA-8219-BE07FA302AEF}" destId="{BA4DEA1D-620D-46D8-A5DD-BEEC1E6AA795}" srcOrd="1" destOrd="0" presId="urn:microsoft.com/office/officeart/2005/8/layout/vList5"/>
    <dgm:cxn modelId="{2476B292-B6AC-4412-B222-CEDA91E36CEF}" type="presParOf" srcId="{561ED4A0-5A74-4895-8F7D-7627A8B7AAC1}" destId="{95A29687-FBF1-403B-8661-427A4BD33209}" srcOrd="5" destOrd="0" presId="urn:microsoft.com/office/officeart/2005/8/layout/vList5"/>
    <dgm:cxn modelId="{C3AC10A2-EB03-4631-8FA6-C80696545012}" type="presParOf" srcId="{561ED4A0-5A74-4895-8F7D-7627A8B7AAC1}" destId="{AE4EE76C-B2C5-4083-8E48-B70B54CBCFB6}" srcOrd="6" destOrd="0" presId="urn:microsoft.com/office/officeart/2005/8/layout/vList5"/>
    <dgm:cxn modelId="{C49A7B3A-A646-4A85-94D7-20D7D28D3FA0}" type="presParOf" srcId="{AE4EE76C-B2C5-4083-8E48-B70B54CBCFB6}" destId="{50B47B4C-F7E2-46B9-AF81-BD546B9261F5}" srcOrd="0" destOrd="0" presId="urn:microsoft.com/office/officeart/2005/8/layout/vList5"/>
    <dgm:cxn modelId="{7D571998-B151-472A-A2D9-DCDC7803C6B7}" type="presParOf" srcId="{AE4EE76C-B2C5-4083-8E48-B70B54CBCFB6}" destId="{F95164B1-26D2-43F1-BF60-D4630B03E820}" srcOrd="1" destOrd="0" presId="urn:microsoft.com/office/officeart/2005/8/layout/vList5"/>
    <dgm:cxn modelId="{4CA4C79B-3461-4AA1-9FDB-A26648A8B22E}" type="presParOf" srcId="{561ED4A0-5A74-4895-8F7D-7627A8B7AAC1}" destId="{1FE55F91-45EA-4CA5-954B-021B6E4D77A5}" srcOrd="7" destOrd="0" presId="urn:microsoft.com/office/officeart/2005/8/layout/vList5"/>
    <dgm:cxn modelId="{53208515-4AA9-43FF-B810-595A0C6729D3}" type="presParOf" srcId="{561ED4A0-5A74-4895-8F7D-7627A8B7AAC1}" destId="{5C55854F-4D2E-456E-8E1A-9794BDDCE78F}" srcOrd="8" destOrd="0" presId="urn:microsoft.com/office/officeart/2005/8/layout/vList5"/>
    <dgm:cxn modelId="{C4B6F09D-B105-48D9-9F52-7C5D67E4990A}" type="presParOf" srcId="{5C55854F-4D2E-456E-8E1A-9794BDDCE78F}" destId="{1B690EE8-AD77-4CC7-BDB5-2CF2419021FD}" srcOrd="0" destOrd="0" presId="urn:microsoft.com/office/officeart/2005/8/layout/vList5"/>
    <dgm:cxn modelId="{2B11A220-98A8-4C69-80AC-513CD388F9B9}" type="presParOf" srcId="{5C55854F-4D2E-456E-8E1A-9794BDDCE78F}" destId="{C3BC2610-0A52-4F8C-8744-4FC8A9BC4BC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803E46-6D19-4C55-968B-F4D74D6443FD}">
      <dsp:nvSpPr>
        <dsp:cNvPr id="0" name=""/>
        <dsp:cNvSpPr/>
      </dsp:nvSpPr>
      <dsp:spPr>
        <a:xfrm>
          <a:off x="1125" y="64239"/>
          <a:ext cx="2634282" cy="1317141"/>
        </a:xfrm>
        <a:prstGeom prst="roundRect">
          <a:avLst>
            <a:gd name="adj" fmla="val 10000"/>
          </a:avLst>
        </a:prstGeom>
        <a:solidFill>
          <a:schemeClr val="bg2">
            <a:lumMod val="50000"/>
          </a:schemeClr>
        </a:soli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bg1"/>
              </a:solidFill>
            </a:rPr>
            <a:t>Strict guidelines</a:t>
          </a:r>
        </a:p>
      </dsp:txBody>
      <dsp:txXfrm>
        <a:off x="39703" y="102817"/>
        <a:ext cx="2557126" cy="1239985"/>
      </dsp:txXfrm>
    </dsp:sp>
    <dsp:sp modelId="{E5A9FD06-B8CA-4868-9CA9-D7D78D81FC5C}">
      <dsp:nvSpPr>
        <dsp:cNvPr id="0" name=""/>
        <dsp:cNvSpPr/>
      </dsp:nvSpPr>
      <dsp:spPr>
        <a:xfrm>
          <a:off x="3293979" y="64239"/>
          <a:ext cx="2634282" cy="1317141"/>
        </a:xfrm>
        <a:prstGeom prst="roundRect">
          <a:avLst>
            <a:gd name="adj" fmla="val 10000"/>
          </a:avLst>
        </a:prstGeom>
        <a:solidFill>
          <a:schemeClr val="bg2">
            <a:lumMod val="50000"/>
          </a:schemeClr>
        </a:soli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bg1"/>
              </a:solidFill>
            </a:rPr>
            <a:t>No harm</a:t>
          </a:r>
        </a:p>
      </dsp:txBody>
      <dsp:txXfrm>
        <a:off x="3332557" y="102817"/>
        <a:ext cx="2557126" cy="1239985"/>
      </dsp:txXfrm>
    </dsp:sp>
    <dsp:sp modelId="{F32ED435-FE58-44FB-A05A-57B041C8D589}">
      <dsp:nvSpPr>
        <dsp:cNvPr id="0" name=""/>
        <dsp:cNvSpPr/>
      </dsp:nvSpPr>
      <dsp:spPr>
        <a:xfrm>
          <a:off x="6586832" y="64239"/>
          <a:ext cx="2634282" cy="1317141"/>
        </a:xfrm>
        <a:prstGeom prst="roundRect">
          <a:avLst>
            <a:gd name="adj" fmla="val 10000"/>
          </a:avLst>
        </a:prstGeom>
        <a:solidFill>
          <a:schemeClr val="bg2">
            <a:lumMod val="50000"/>
          </a:schemeClr>
        </a:soli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51435" tIns="34290" rIns="51435" bIns="34290" numCol="1" spcCol="1270" anchor="ctr" anchorCtr="0">
          <a:noAutofit/>
        </a:bodyPr>
        <a:lstStyle/>
        <a:p>
          <a:pPr marL="0" lvl="0" indent="0" algn="ctr" defTabSz="1200150">
            <a:lnSpc>
              <a:spcPct val="90000"/>
            </a:lnSpc>
            <a:spcBef>
              <a:spcPct val="0"/>
            </a:spcBef>
            <a:spcAft>
              <a:spcPct val="35000"/>
            </a:spcAft>
            <a:buNone/>
          </a:pPr>
          <a:r>
            <a:rPr lang="en-US" sz="2700" b="1" kern="1200" dirty="0">
              <a:solidFill>
                <a:schemeClr val="bg1"/>
              </a:solidFill>
            </a:rPr>
            <a:t>Institutional Review Board (IRB)</a:t>
          </a:r>
        </a:p>
      </dsp:txBody>
      <dsp:txXfrm>
        <a:off x="6625410" y="102817"/>
        <a:ext cx="2557126" cy="12399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9ADA4A-1D7D-42F2-9447-E48A1C079316}">
      <dsp:nvSpPr>
        <dsp:cNvPr id="0" name=""/>
        <dsp:cNvSpPr/>
      </dsp:nvSpPr>
      <dsp:spPr>
        <a:xfrm>
          <a:off x="0" y="4684"/>
          <a:ext cx="8429625" cy="503685"/>
        </a:xfrm>
        <a:prstGeom prst="roundRect">
          <a:avLst/>
        </a:prstGeom>
        <a:solidFill>
          <a:schemeClr val="bg2">
            <a:lumMod val="50000"/>
          </a:schemeClr>
        </a:solidFill>
        <a:ln w="6350" cap="flat" cmpd="sng" algn="ctr">
          <a:solidFill>
            <a:schemeClr val="accent6"/>
          </a:solidFill>
          <a:prstDash val="solid"/>
          <a:miter lim="800000"/>
        </a:ln>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bg1"/>
              </a:solidFill>
            </a:rPr>
            <a:t>Involves human participants</a:t>
          </a:r>
        </a:p>
      </dsp:txBody>
      <dsp:txXfrm>
        <a:off x="24588" y="29272"/>
        <a:ext cx="8380449" cy="454509"/>
      </dsp:txXfrm>
    </dsp:sp>
    <dsp:sp modelId="{E3BE3298-8DE3-4777-9C36-36AE2602F909}">
      <dsp:nvSpPr>
        <dsp:cNvPr id="0" name=""/>
        <dsp:cNvSpPr/>
      </dsp:nvSpPr>
      <dsp:spPr>
        <a:xfrm>
          <a:off x="0" y="568849"/>
          <a:ext cx="8429625" cy="503685"/>
        </a:xfrm>
        <a:prstGeom prst="roundRect">
          <a:avLst/>
        </a:prstGeom>
        <a:solidFill>
          <a:schemeClr val="bg2">
            <a:lumMod val="50000"/>
          </a:schemeClr>
        </a:solidFill>
        <a:ln w="6350" cap="flat" cmpd="sng" algn="ctr">
          <a:solidFill>
            <a:schemeClr val="accent6"/>
          </a:solidFill>
          <a:prstDash val="solid"/>
          <a:miter lim="800000"/>
        </a:ln>
        <a:effectLst/>
        <a:scene3d>
          <a:camera prst="orthographicFront"/>
          <a:lightRig rig="flat" dir="t"/>
        </a:scene3d>
        <a:sp3d/>
      </dsp:spPr>
      <dsp:style>
        <a:lnRef idx="1">
          <a:schemeClr val="accent6"/>
        </a:lnRef>
        <a:fillRef idx="2">
          <a:schemeClr val="accent6"/>
        </a:fillRef>
        <a:effectRef idx="1">
          <a:schemeClr val="accent6"/>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US" sz="2100" kern="1200" dirty="0">
              <a:solidFill>
                <a:schemeClr val="bg1"/>
              </a:solidFill>
            </a:rPr>
            <a:t>Receives federal funding</a:t>
          </a:r>
        </a:p>
      </dsp:txBody>
      <dsp:txXfrm>
        <a:off x="24588" y="593437"/>
        <a:ext cx="8380449" cy="45450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14AB00-650A-485B-BA3D-CE1DDB2E751D}">
      <dsp:nvSpPr>
        <dsp:cNvPr id="0" name=""/>
        <dsp:cNvSpPr/>
      </dsp:nvSpPr>
      <dsp:spPr>
        <a:xfrm>
          <a:off x="0" y="2975"/>
          <a:ext cx="8429625" cy="455715"/>
        </a:xfrm>
        <a:prstGeom prst="roundRect">
          <a:avLst/>
        </a:prstGeom>
        <a:solidFill>
          <a:schemeClr val="bg1">
            <a:lumMod val="50000"/>
          </a:schemeClr>
        </a:soli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solidFill>
                <a:schemeClr val="bg1"/>
              </a:solidFill>
            </a:rPr>
            <a:t>Must be signed before participants can be included</a:t>
          </a:r>
        </a:p>
      </dsp:txBody>
      <dsp:txXfrm>
        <a:off x="22246" y="25221"/>
        <a:ext cx="8385133" cy="4112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B8A436-F043-4C56-B5A4-F54FE034E768}">
      <dsp:nvSpPr>
        <dsp:cNvPr id="0" name=""/>
        <dsp:cNvSpPr/>
      </dsp:nvSpPr>
      <dsp:spPr>
        <a:xfrm rot="5400000">
          <a:off x="5469582" y="-2367775"/>
          <a:ext cx="525125" cy="5394960"/>
        </a:xfrm>
        <a:prstGeom prst="round2SameRect">
          <a:avLst/>
        </a:prstGeom>
        <a:solidFill>
          <a:schemeClr val="accent6">
            <a:lumMod val="20000"/>
            <a:lumOff val="80000"/>
          </a:schemeClr>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The potential risks and implications of the research are known.</a:t>
          </a:r>
        </a:p>
      </dsp:txBody>
      <dsp:txXfrm rot="-5400000">
        <a:off x="3034665" y="92776"/>
        <a:ext cx="5369326" cy="473857"/>
      </dsp:txXfrm>
    </dsp:sp>
    <dsp:sp modelId="{DF798105-880A-4E8B-8893-A8301DE59842}">
      <dsp:nvSpPr>
        <dsp:cNvPr id="0" name=""/>
        <dsp:cNvSpPr/>
      </dsp:nvSpPr>
      <dsp:spPr>
        <a:xfrm>
          <a:off x="0" y="1501"/>
          <a:ext cx="3034665" cy="656407"/>
        </a:xfrm>
        <a:prstGeom prst="roundRect">
          <a:avLst/>
        </a:prstGeom>
        <a:solidFill>
          <a:schemeClr val="accent6">
            <a:lumMod val="50000"/>
          </a:schemeClr>
        </a:soli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solidFill>
                <a:schemeClr val="bg1"/>
              </a:solidFill>
            </a:rPr>
            <a:t>Component #1</a:t>
          </a:r>
        </a:p>
      </dsp:txBody>
      <dsp:txXfrm>
        <a:off x="32043" y="33544"/>
        <a:ext cx="2970579" cy="592321"/>
      </dsp:txXfrm>
    </dsp:sp>
    <dsp:sp modelId="{6D7BDD01-92B9-4EF2-BA01-EF31AA1441F7}">
      <dsp:nvSpPr>
        <dsp:cNvPr id="0" name=""/>
        <dsp:cNvSpPr/>
      </dsp:nvSpPr>
      <dsp:spPr>
        <a:xfrm rot="5400000">
          <a:off x="5469582" y="-1678547"/>
          <a:ext cx="525125" cy="5394960"/>
        </a:xfrm>
        <a:prstGeom prst="round2SameRect">
          <a:avLst/>
        </a:prstGeom>
        <a:solidFill>
          <a:schemeClr val="accent6">
            <a:lumMod val="20000"/>
            <a:lumOff val="80000"/>
          </a:schemeClr>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Participation in the study is voluntary.</a:t>
          </a:r>
        </a:p>
      </dsp:txBody>
      <dsp:txXfrm rot="-5400000">
        <a:off x="3034665" y="782004"/>
        <a:ext cx="5369326" cy="473857"/>
      </dsp:txXfrm>
    </dsp:sp>
    <dsp:sp modelId="{B6DEC781-9095-4517-A7B8-698A7F9A65FE}">
      <dsp:nvSpPr>
        <dsp:cNvPr id="0" name=""/>
        <dsp:cNvSpPr/>
      </dsp:nvSpPr>
      <dsp:spPr>
        <a:xfrm>
          <a:off x="0" y="690728"/>
          <a:ext cx="3034665" cy="656407"/>
        </a:xfrm>
        <a:prstGeom prst="roundRect">
          <a:avLst/>
        </a:prstGeom>
        <a:solidFill>
          <a:schemeClr val="accent6">
            <a:lumMod val="50000"/>
          </a:schemeClr>
        </a:soli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solidFill>
                <a:schemeClr val="bg1"/>
              </a:solidFill>
            </a:rPr>
            <a:t>Component #2</a:t>
          </a:r>
        </a:p>
      </dsp:txBody>
      <dsp:txXfrm>
        <a:off x="32043" y="722771"/>
        <a:ext cx="2970579" cy="592321"/>
      </dsp:txXfrm>
    </dsp:sp>
    <dsp:sp modelId="{BA4DEA1D-620D-46D8-A5DD-BEEC1E6AA795}">
      <dsp:nvSpPr>
        <dsp:cNvPr id="0" name=""/>
        <dsp:cNvSpPr/>
      </dsp:nvSpPr>
      <dsp:spPr>
        <a:xfrm rot="5400000">
          <a:off x="5469582" y="-989320"/>
          <a:ext cx="525125" cy="5394960"/>
        </a:xfrm>
        <a:prstGeom prst="round2SameRect">
          <a:avLst/>
        </a:prstGeom>
        <a:solidFill>
          <a:schemeClr val="accent6">
            <a:lumMod val="20000"/>
            <a:lumOff val="80000"/>
          </a:schemeClr>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Participant can discontinue the study at any time without penalty.</a:t>
          </a:r>
        </a:p>
      </dsp:txBody>
      <dsp:txXfrm rot="-5400000">
        <a:off x="3034665" y="1471231"/>
        <a:ext cx="5369326" cy="473857"/>
      </dsp:txXfrm>
    </dsp:sp>
    <dsp:sp modelId="{7815F9C9-83B4-42E7-8A0A-F505C77F391C}">
      <dsp:nvSpPr>
        <dsp:cNvPr id="0" name=""/>
        <dsp:cNvSpPr/>
      </dsp:nvSpPr>
      <dsp:spPr>
        <a:xfrm>
          <a:off x="0" y="1379956"/>
          <a:ext cx="3034665" cy="656407"/>
        </a:xfrm>
        <a:prstGeom prst="roundRect">
          <a:avLst/>
        </a:prstGeom>
        <a:solidFill>
          <a:schemeClr val="accent6">
            <a:lumMod val="50000"/>
          </a:schemeClr>
        </a:soli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solidFill>
                <a:schemeClr val="bg1"/>
              </a:solidFill>
            </a:rPr>
            <a:t>Component #3</a:t>
          </a:r>
        </a:p>
      </dsp:txBody>
      <dsp:txXfrm>
        <a:off x="32043" y="1411999"/>
        <a:ext cx="2970579" cy="592321"/>
      </dsp:txXfrm>
    </dsp:sp>
    <dsp:sp modelId="{F95164B1-26D2-43F1-BF60-D4630B03E820}">
      <dsp:nvSpPr>
        <dsp:cNvPr id="0" name=""/>
        <dsp:cNvSpPr/>
      </dsp:nvSpPr>
      <dsp:spPr>
        <a:xfrm rot="5400000">
          <a:off x="5469582" y="-300092"/>
          <a:ext cx="525125" cy="5394960"/>
        </a:xfrm>
        <a:prstGeom prst="round2SameRect">
          <a:avLst/>
        </a:prstGeom>
        <a:solidFill>
          <a:schemeClr val="accent6">
            <a:lumMod val="20000"/>
            <a:lumOff val="80000"/>
          </a:schemeClr>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Informed consent guarantees that any data collected in the experiment will remain completely confidential.</a:t>
          </a:r>
        </a:p>
      </dsp:txBody>
      <dsp:txXfrm rot="-5400000">
        <a:off x="3034665" y="2160459"/>
        <a:ext cx="5369326" cy="473857"/>
      </dsp:txXfrm>
    </dsp:sp>
    <dsp:sp modelId="{50B47B4C-F7E2-46B9-AF81-BD546B9261F5}">
      <dsp:nvSpPr>
        <dsp:cNvPr id="0" name=""/>
        <dsp:cNvSpPr/>
      </dsp:nvSpPr>
      <dsp:spPr>
        <a:xfrm>
          <a:off x="0" y="2069183"/>
          <a:ext cx="3034665" cy="656407"/>
        </a:xfrm>
        <a:prstGeom prst="roundRect">
          <a:avLst/>
        </a:prstGeom>
        <a:solidFill>
          <a:schemeClr val="accent6">
            <a:lumMod val="50000"/>
          </a:schemeClr>
        </a:soli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solidFill>
                <a:schemeClr val="bg1"/>
              </a:solidFill>
            </a:rPr>
            <a:t>Component #4</a:t>
          </a:r>
        </a:p>
      </dsp:txBody>
      <dsp:txXfrm>
        <a:off x="32043" y="2101226"/>
        <a:ext cx="2970579" cy="592321"/>
      </dsp:txXfrm>
    </dsp:sp>
    <dsp:sp modelId="{C3BC2610-0A52-4F8C-8744-4FC8A9BC4BCB}">
      <dsp:nvSpPr>
        <dsp:cNvPr id="0" name=""/>
        <dsp:cNvSpPr/>
      </dsp:nvSpPr>
      <dsp:spPr>
        <a:xfrm rot="5400000">
          <a:off x="5469582" y="389135"/>
          <a:ext cx="525125" cy="5394960"/>
        </a:xfrm>
        <a:prstGeom prst="round2SameRect">
          <a:avLst/>
        </a:prstGeom>
        <a:solidFill>
          <a:schemeClr val="accent6">
            <a:lumMod val="20000"/>
            <a:lumOff val="80000"/>
          </a:schemeClr>
        </a:solidFill>
        <a:ln w="12700" cap="flat" cmpd="sng" algn="ctr">
          <a:solidFill>
            <a:schemeClr val="accent2"/>
          </a:solidFill>
          <a:prstDash val="solid"/>
          <a:miter lim="800000"/>
        </a:ln>
        <a:effectLst/>
      </dsp:spPr>
      <dsp:style>
        <a:lnRef idx="2">
          <a:schemeClr val="accent2"/>
        </a:lnRef>
        <a:fillRef idx="1">
          <a:schemeClr val="lt1"/>
        </a:fillRef>
        <a:effectRef idx="0">
          <a:schemeClr val="accent2"/>
        </a:effectRef>
        <a:fontRef idx="minor">
          <a:schemeClr val="dk1"/>
        </a:fontRef>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Parents or legal guardians must sign the consent form for children under the age of 18.</a:t>
          </a:r>
        </a:p>
      </dsp:txBody>
      <dsp:txXfrm rot="-5400000">
        <a:off x="3034665" y="2849686"/>
        <a:ext cx="5369326" cy="473857"/>
      </dsp:txXfrm>
    </dsp:sp>
    <dsp:sp modelId="{1B690EE8-AD77-4CC7-BDB5-2CF2419021FD}">
      <dsp:nvSpPr>
        <dsp:cNvPr id="0" name=""/>
        <dsp:cNvSpPr/>
      </dsp:nvSpPr>
      <dsp:spPr>
        <a:xfrm>
          <a:off x="0" y="2758411"/>
          <a:ext cx="3034665" cy="656407"/>
        </a:xfrm>
        <a:prstGeom prst="roundRect">
          <a:avLst/>
        </a:prstGeom>
        <a:solidFill>
          <a:schemeClr val="accent6">
            <a:lumMod val="50000"/>
          </a:schemeClr>
        </a:solidFill>
        <a:ln w="6350" cap="flat" cmpd="sng" algn="ctr">
          <a:solidFill>
            <a:schemeClr val="accent2"/>
          </a:solidFill>
          <a:prstDash val="solid"/>
          <a:miter lim="800000"/>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25730" tIns="62865" rIns="125730" bIns="62865" numCol="1" spcCol="1270" anchor="ctr" anchorCtr="0">
          <a:noAutofit/>
        </a:bodyPr>
        <a:lstStyle/>
        <a:p>
          <a:pPr marL="0" lvl="0" indent="0" algn="ctr" defTabSz="1466850">
            <a:lnSpc>
              <a:spcPct val="90000"/>
            </a:lnSpc>
            <a:spcBef>
              <a:spcPct val="0"/>
            </a:spcBef>
            <a:spcAft>
              <a:spcPct val="35000"/>
            </a:spcAft>
            <a:buNone/>
          </a:pPr>
          <a:r>
            <a:rPr lang="en-US" sz="3300" kern="1200" dirty="0">
              <a:solidFill>
                <a:schemeClr val="bg1"/>
              </a:solidFill>
            </a:rPr>
            <a:t>Component #5</a:t>
          </a:r>
        </a:p>
      </dsp:txBody>
      <dsp:txXfrm>
        <a:off x="32043" y="2790454"/>
        <a:ext cx="2970579" cy="59232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this example: you are interested in how someone’s opinion is affected by their attire. So, you wouldn’t want to tell participants that that is the purpose of your study. If you did, then it would likely affect the results.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16</a:t>
            </a:fld>
            <a:endParaRPr lang="en-US" dirty="0"/>
          </a:p>
        </p:txBody>
      </p:sp>
    </p:spTree>
    <p:extLst>
      <p:ext uri="{BB962C8B-B14F-4D97-AF65-F5344CB8AC3E}">
        <p14:creationId xmlns:p14="http://schemas.microsoft.com/office/powerpoint/2010/main" val="12372123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deception is involved, participants must receive a full debriefing after the study is finalized. This includes complete, honest information about the purpose of the experiment, how the data collected will be used, the reasons why deception was necessary, and information about how to obtain additional information about the study.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17</a:t>
            </a:fld>
            <a:endParaRPr lang="en-US" dirty="0"/>
          </a:p>
        </p:txBody>
      </p:sp>
    </p:spTree>
    <p:extLst>
      <p:ext uri="{BB962C8B-B14F-4D97-AF65-F5344CB8AC3E}">
        <p14:creationId xmlns:p14="http://schemas.microsoft.com/office/powerpoint/2010/main" val="2470536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it’s important to provide humans with ethical information about it studying, it’s also crucial to treat animals with respect during experiments.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18</a:t>
            </a:fld>
            <a:endParaRPr lang="en-US" dirty="0"/>
          </a:p>
        </p:txBody>
      </p:sp>
    </p:spTree>
    <p:extLst>
      <p:ext uri="{BB962C8B-B14F-4D97-AF65-F5344CB8AC3E}">
        <p14:creationId xmlns:p14="http://schemas.microsoft.com/office/powerpoint/2010/main" val="20626279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most common animals used in lab research are rodents and birds. In fact, the American Psychological Association estimates that these animals make up 90% of the animals used in research.</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19</a:t>
            </a:fld>
            <a:endParaRPr lang="en-US" dirty="0"/>
          </a:p>
        </p:txBody>
      </p:sp>
    </p:spTree>
    <p:extLst>
      <p:ext uri="{BB962C8B-B14F-4D97-AF65-F5344CB8AC3E}">
        <p14:creationId xmlns:p14="http://schemas.microsoft.com/office/powerpoint/2010/main" val="42412836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animals are strong substitutes for research that would be considered unethical in human participants because many basic processes in animals are sufficiently similar to ours.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20</a:t>
            </a:fld>
            <a:endParaRPr lang="en-US" dirty="0"/>
          </a:p>
        </p:txBody>
      </p:sp>
    </p:spTree>
    <p:extLst>
      <p:ext uri="{BB962C8B-B14F-4D97-AF65-F5344CB8AC3E}">
        <p14:creationId xmlns:p14="http://schemas.microsoft.com/office/powerpoint/2010/main" val="2379769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the humane and ethical treatment of animal research subjects is a critical aspect of this type of research. Researchers must design their experiments to minimize any pain experienced by animals serving as research subjects.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21</a:t>
            </a:fld>
            <a:endParaRPr lang="en-US" dirty="0"/>
          </a:p>
        </p:txBody>
      </p:sp>
    </p:spTree>
    <p:extLst>
      <p:ext uri="{BB962C8B-B14F-4D97-AF65-F5344CB8AC3E}">
        <p14:creationId xmlns:p14="http://schemas.microsoft.com/office/powerpoint/2010/main" val="483679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Animal experimental proposals are reviewed by an Institutional Animal Care and Use Committee, otherwise known as the IACUC.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22</a:t>
            </a:fld>
            <a:endParaRPr lang="en-US" dirty="0"/>
          </a:p>
        </p:txBody>
      </p:sp>
    </p:spTree>
    <p:extLst>
      <p:ext uri="{BB962C8B-B14F-4D97-AF65-F5344CB8AC3E}">
        <p14:creationId xmlns:p14="http://schemas.microsoft.com/office/powerpoint/2010/main" val="66224290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committee consists of administrators, scientists, veterinarians, and community members who ensure that all experimental proposals require the humane treatment of animal research subjects.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23</a:t>
            </a:fld>
            <a:endParaRPr lang="en-US" dirty="0"/>
          </a:p>
        </p:txBody>
      </p:sp>
    </p:spTree>
    <p:extLst>
      <p:ext uri="{BB962C8B-B14F-4D97-AF65-F5344CB8AC3E}">
        <p14:creationId xmlns:p14="http://schemas.microsoft.com/office/powerpoint/2010/main" val="40870221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They also conduct semi-annual inspections of all animal facilities to be sure that research protocols are followed. No animal research project can proceed without the committee’s approval.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24</a:t>
            </a:fld>
            <a:endParaRPr lang="en-US" dirty="0"/>
          </a:p>
        </p:txBody>
      </p:sp>
    </p:spTree>
    <p:extLst>
      <p:ext uri="{BB962C8B-B14F-4D97-AF65-F5344CB8AC3E}">
        <p14:creationId xmlns:p14="http://schemas.microsoft.com/office/powerpoint/2010/main" val="31732820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Luckily, ethical research for both humans and animals has come a long way. Practices that were once tolerated are now questioned or disapproved. Researchers must adhere to strict guidelines put forth by the IRB or the IACUC, depending on their research subjects. These committees have helped pave the way for fair treatment and groundbreaking psychological findings.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25</a:t>
            </a:fld>
            <a:endParaRPr lang="en-US" dirty="0"/>
          </a:p>
        </p:txBody>
      </p:sp>
    </p:spTree>
    <p:extLst>
      <p:ext uri="{BB962C8B-B14F-4D97-AF65-F5344CB8AC3E}">
        <p14:creationId xmlns:p14="http://schemas.microsoft.com/office/powerpoint/2010/main" val="1577047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Though it’s not always been the case, modern researchers must demonstrate that the research they perform is ethically sound.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15662391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true both for research involving human subjects and animal subjects.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865112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it comes to research involving human subjects, there are very strict guidelines to follow to ensure that humans do not encounter any harm.</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565420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Have you ever heard of the Institutional Review Board, also known as the IRB? This committee reviews proposals for research that involves human participants and that receives federal funding. In order for an experiment like this to move forward, it must have the IRB’s approval.</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26171756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order to gain this approval, each participant must sign a consent form before they can participate in the experiment.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2139645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 informed consent form includes a written description of what participants can expect during the experiment. This includes:  </a:t>
            </a:r>
          </a:p>
          <a:p>
            <a:pPr marL="228600" lvl="0" indent="-228600">
              <a:buFont typeface="+mj-lt"/>
              <a:buAutoNum type="arabicPeriod"/>
            </a:pPr>
            <a:r>
              <a:rPr lang="en-US" sz="1200" kern="1200" dirty="0">
                <a:solidFill>
                  <a:schemeClr val="tx1"/>
                </a:solidFill>
                <a:effectLst/>
                <a:latin typeface="+mn-lt"/>
                <a:ea typeface="+mn-ea"/>
                <a:cs typeface="+mn-cs"/>
              </a:rPr>
              <a:t>The potential risks and implications of the research. </a:t>
            </a:r>
          </a:p>
          <a:p>
            <a:pPr marL="228600" lvl="0" indent="-228600">
              <a:buFont typeface="+mj-lt"/>
              <a:buAutoNum type="arabicPeriod"/>
            </a:pPr>
            <a:r>
              <a:rPr lang="en-US" sz="1200" kern="1200" dirty="0">
                <a:solidFill>
                  <a:schemeClr val="tx1"/>
                </a:solidFill>
                <a:effectLst/>
                <a:latin typeface="+mn-lt"/>
                <a:ea typeface="+mn-ea"/>
                <a:cs typeface="+mn-cs"/>
              </a:rPr>
              <a:t>Participation in the study is described as voluntary. </a:t>
            </a:r>
          </a:p>
          <a:p>
            <a:pPr marL="228600" lvl="0" indent="-228600">
              <a:buFont typeface="+mj-lt"/>
              <a:buAutoNum type="arabicPeriod"/>
            </a:pPr>
            <a:r>
              <a:rPr lang="en-US" sz="1200" kern="1200" dirty="0">
                <a:solidFill>
                  <a:schemeClr val="tx1"/>
                </a:solidFill>
                <a:effectLst/>
                <a:latin typeface="+mn-lt"/>
                <a:ea typeface="+mn-ea"/>
                <a:cs typeface="+mn-cs"/>
              </a:rPr>
              <a:t>Participant can discontinue the study at any time without penalty. </a:t>
            </a:r>
          </a:p>
          <a:p>
            <a:pPr marL="228600" lvl="0" indent="-228600">
              <a:buFont typeface="+mj-lt"/>
              <a:buAutoNum type="arabicPeriod"/>
            </a:pPr>
            <a:r>
              <a:rPr lang="en-US" sz="1200" kern="1200" dirty="0">
                <a:solidFill>
                  <a:schemeClr val="tx1"/>
                </a:solidFill>
                <a:effectLst/>
                <a:latin typeface="+mn-lt"/>
                <a:ea typeface="+mn-ea"/>
                <a:cs typeface="+mn-cs"/>
              </a:rPr>
              <a:t>Informed consent guarantees that any data collected in the experiment will remain completely confidential.</a:t>
            </a:r>
          </a:p>
          <a:p>
            <a:pPr marL="228600" lvl="0" indent="-228600">
              <a:buFont typeface="+mj-lt"/>
              <a:buAutoNum type="arabicPeriod"/>
            </a:pPr>
            <a:r>
              <a:rPr lang="en-US" sz="1200" kern="1200" dirty="0">
                <a:solidFill>
                  <a:schemeClr val="tx1"/>
                </a:solidFill>
                <a:effectLst/>
                <a:latin typeface="+mn-lt"/>
                <a:ea typeface="+mn-ea"/>
                <a:cs typeface="+mn-cs"/>
              </a:rPr>
              <a:t>Parents or legal guardians must sign the consent form for children under the age of 18.</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36782549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this form should be honest in describing what participants will be doing, sometimes deception is necessary to prevent participants’ knowledge of the </a:t>
            </a:r>
            <a:r>
              <a:rPr lang="en-US" sz="1200" i="1" kern="1200" dirty="0">
                <a:solidFill>
                  <a:schemeClr val="tx1"/>
                </a:solidFill>
                <a:effectLst/>
                <a:latin typeface="+mn-lt"/>
                <a:ea typeface="+mn-ea"/>
                <a:cs typeface="+mn-cs"/>
              </a:rPr>
              <a:t>exact</a:t>
            </a:r>
            <a:r>
              <a:rPr lang="en-US" sz="1200" kern="1200" dirty="0">
                <a:solidFill>
                  <a:schemeClr val="tx1"/>
                </a:solidFill>
                <a:effectLst/>
                <a:latin typeface="+mn-lt"/>
                <a:ea typeface="+mn-ea"/>
                <a:cs typeface="+mn-cs"/>
              </a:rPr>
              <a:t> research question from affecting the results of the study.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14</a:t>
            </a:fld>
            <a:endParaRPr lang="en-US" dirty="0"/>
          </a:p>
        </p:txBody>
      </p:sp>
    </p:spTree>
    <p:extLst>
      <p:ext uri="{BB962C8B-B14F-4D97-AF65-F5344CB8AC3E}">
        <p14:creationId xmlns:p14="http://schemas.microsoft.com/office/powerpoint/2010/main" val="2653288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Deception involves purposely misleading participants to maintain the integrity of the experiment, but not to the point where the deception could be considered harmful.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15</a:t>
            </a:fld>
            <a:endParaRPr lang="en-US" dirty="0"/>
          </a:p>
        </p:txBody>
      </p:sp>
    </p:spTree>
    <p:extLst>
      <p:ext uri="{BB962C8B-B14F-4D97-AF65-F5344CB8AC3E}">
        <p14:creationId xmlns:p14="http://schemas.microsoft.com/office/powerpoint/2010/main" val="3403600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30.svg"/><Relationship Id="rId5" Type="http://schemas.openxmlformats.org/officeDocument/2006/relationships/image" Target="../media/image29.png"/><Relationship Id="rId4" Type="http://schemas.openxmlformats.org/officeDocument/2006/relationships/image" Target="../media/image28.svg"/></Relationships>
</file>

<file path=ppt/slides/_rels/slide15.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2.svg"/></Relationships>
</file>

<file path=ppt/slides/_rels/slide16.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png"/><Relationship Id="rId4" Type="http://schemas.openxmlformats.org/officeDocument/2006/relationships/image" Target="../media/image34.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39.jp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hyperlink" Target="https://creativecommons.org/licenses/by/3.0/" TargetMode="External"/><Relationship Id="rId4" Type="http://schemas.openxmlformats.org/officeDocument/2006/relationships/hyperlink" Target="http://gnulinuxvagos.es/topic/4270-como-instalar-firefox-os-20-o-21-en-alcatel-one-touch-fire-c/"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3.svg"/><Relationship Id="rId5" Type="http://schemas.openxmlformats.org/officeDocument/2006/relationships/image" Target="../media/image42.png"/><Relationship Id="rId4" Type="http://schemas.openxmlformats.org/officeDocument/2006/relationships/image" Target="../media/image41.sv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8" Type="http://schemas.openxmlformats.org/officeDocument/2006/relationships/image" Target="../media/image49.sv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7.svg"/><Relationship Id="rId5" Type="http://schemas.openxmlformats.org/officeDocument/2006/relationships/image" Target="../media/image46.png"/><Relationship Id="rId10" Type="http://schemas.openxmlformats.org/officeDocument/2006/relationships/image" Target="../media/image51.svg"/><Relationship Id="rId4" Type="http://schemas.openxmlformats.org/officeDocument/2006/relationships/image" Target="../media/image45.svg"/><Relationship Id="rId9" Type="http://schemas.openxmlformats.org/officeDocument/2006/relationships/image" Target="../media/image50.png"/></Relationships>
</file>

<file path=ppt/slides/_rels/slide21.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53.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png"/><Relationship Id="rId1" Type="http://schemas.openxmlformats.org/officeDocument/2006/relationships/slideLayout" Target="../slideLayouts/slideLayout12.xml"/><Relationship Id="rId5" Type="http://schemas.openxmlformats.org/officeDocument/2006/relationships/image" Target="../media/image57.png"/><Relationship Id="rId4" Type="http://schemas.openxmlformats.org/officeDocument/2006/relationships/image" Target="../media/image56.pn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7.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4.svg"/><Relationship Id="rId7" Type="http://schemas.openxmlformats.org/officeDocument/2006/relationships/diagramColors" Target="../diagrams/colors3.xml"/><Relationship Id="rId2"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10" Type="http://schemas.openxmlformats.org/officeDocument/2006/relationships/image" Target="../media/image16.svg"/><Relationship Id="rId4" Type="http://schemas.openxmlformats.org/officeDocument/2006/relationships/diagramData" Target="../diagrams/data3.xml"/><Relationship Id="rId9"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Ethics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Component #2</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A164B651-66B5-4DC1-9C17-D4F742585152}"/>
              </a:ext>
            </a:extLst>
          </p:cNvPr>
          <p:cNvSpPr txBox="1"/>
          <p:nvPr/>
        </p:nvSpPr>
        <p:spPr>
          <a:xfrm>
            <a:off x="1972449" y="1892203"/>
            <a:ext cx="8247101" cy="400110"/>
          </a:xfrm>
          <a:prstGeom prst="rect">
            <a:avLst/>
          </a:prstGeom>
          <a:solidFill>
            <a:srgbClr val="386546"/>
          </a:solidFill>
        </p:spPr>
        <p:txBody>
          <a:bodyPr wrap="square" rtlCol="0">
            <a:spAutoFit/>
          </a:bodyPr>
          <a:lstStyle/>
          <a:p>
            <a:pPr algn="ctr"/>
            <a:r>
              <a:rPr lang="en-US" sz="2000" dirty="0">
                <a:solidFill>
                  <a:schemeClr val="bg1"/>
                </a:solidFill>
              </a:rPr>
              <a:t>Participation in the study is voluntary.</a:t>
            </a:r>
          </a:p>
        </p:txBody>
      </p:sp>
      <p:pic>
        <p:nvPicPr>
          <p:cNvPr id="9" name="Graphic 8" descr="Handshake">
            <a:extLst>
              <a:ext uri="{FF2B5EF4-FFF2-40B4-BE49-F238E27FC236}">
                <a16:creationId xmlns:a16="http://schemas.microsoft.com/office/drawing/2014/main" id="{DCEAF531-4804-4665-9B40-04CFE55069E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17570" y="2987259"/>
            <a:ext cx="3156858" cy="3156858"/>
          </a:xfrm>
          <a:prstGeom prst="rect">
            <a:avLst/>
          </a:prstGeom>
        </p:spPr>
      </p:pic>
    </p:spTree>
    <p:extLst>
      <p:ext uri="{BB962C8B-B14F-4D97-AF65-F5344CB8AC3E}">
        <p14:creationId xmlns:p14="http://schemas.microsoft.com/office/powerpoint/2010/main" val="18164862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Component #3</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A164B651-66B5-4DC1-9C17-D4F742585152}"/>
              </a:ext>
            </a:extLst>
          </p:cNvPr>
          <p:cNvSpPr txBox="1"/>
          <p:nvPr/>
        </p:nvSpPr>
        <p:spPr>
          <a:xfrm>
            <a:off x="1972449" y="1892203"/>
            <a:ext cx="8247101" cy="400110"/>
          </a:xfrm>
          <a:prstGeom prst="rect">
            <a:avLst/>
          </a:prstGeom>
          <a:solidFill>
            <a:srgbClr val="386546"/>
          </a:solidFill>
        </p:spPr>
        <p:txBody>
          <a:bodyPr wrap="square" rtlCol="0">
            <a:spAutoFit/>
          </a:bodyPr>
          <a:lstStyle/>
          <a:p>
            <a:pPr algn="ctr"/>
            <a:r>
              <a:rPr lang="en-US" sz="2000" dirty="0">
                <a:solidFill>
                  <a:schemeClr val="bg1"/>
                </a:solidFill>
              </a:rPr>
              <a:t>Participant can discontinue the study at any time without penalty.</a:t>
            </a:r>
          </a:p>
        </p:txBody>
      </p:sp>
      <p:pic>
        <p:nvPicPr>
          <p:cNvPr id="9" name="Graphic 8" descr="Group brainstorm">
            <a:extLst>
              <a:ext uri="{FF2B5EF4-FFF2-40B4-BE49-F238E27FC236}">
                <a16:creationId xmlns:a16="http://schemas.microsoft.com/office/drawing/2014/main" id="{AB19B59F-C144-4B9D-82C7-ACCED8E33FD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17570" y="2714751"/>
            <a:ext cx="3156858" cy="3156858"/>
          </a:xfrm>
          <a:prstGeom prst="rect">
            <a:avLst/>
          </a:prstGeom>
        </p:spPr>
      </p:pic>
    </p:spTree>
    <p:extLst>
      <p:ext uri="{BB962C8B-B14F-4D97-AF65-F5344CB8AC3E}">
        <p14:creationId xmlns:p14="http://schemas.microsoft.com/office/powerpoint/2010/main" val="3412446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Component #4</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A164B651-66B5-4DC1-9C17-D4F742585152}"/>
              </a:ext>
            </a:extLst>
          </p:cNvPr>
          <p:cNvSpPr txBox="1"/>
          <p:nvPr/>
        </p:nvSpPr>
        <p:spPr>
          <a:xfrm>
            <a:off x="1972449" y="1892203"/>
            <a:ext cx="8247101" cy="707886"/>
          </a:xfrm>
          <a:prstGeom prst="rect">
            <a:avLst/>
          </a:prstGeom>
          <a:solidFill>
            <a:srgbClr val="386546"/>
          </a:solidFill>
        </p:spPr>
        <p:txBody>
          <a:bodyPr wrap="square" rtlCol="0">
            <a:spAutoFit/>
          </a:bodyPr>
          <a:lstStyle/>
          <a:p>
            <a:pPr algn="ctr"/>
            <a:r>
              <a:rPr lang="en-US" sz="2000" dirty="0">
                <a:solidFill>
                  <a:schemeClr val="bg1"/>
                </a:solidFill>
              </a:rPr>
              <a:t>Informed consent guarantees that any data collected in the experiment will remain completely confidential.</a:t>
            </a:r>
          </a:p>
        </p:txBody>
      </p:sp>
      <p:pic>
        <p:nvPicPr>
          <p:cNvPr id="9" name="Graphic 8" descr="Mute speaker">
            <a:extLst>
              <a:ext uri="{FF2B5EF4-FFF2-40B4-BE49-F238E27FC236}">
                <a16:creationId xmlns:a16="http://schemas.microsoft.com/office/drawing/2014/main" id="{749D3637-ED4C-4E5E-BD4F-B3F3C21362E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17570" y="2960217"/>
            <a:ext cx="3156858" cy="3156858"/>
          </a:xfrm>
          <a:prstGeom prst="rect">
            <a:avLst/>
          </a:prstGeom>
        </p:spPr>
      </p:pic>
    </p:spTree>
    <p:extLst>
      <p:ext uri="{BB962C8B-B14F-4D97-AF65-F5344CB8AC3E}">
        <p14:creationId xmlns:p14="http://schemas.microsoft.com/office/powerpoint/2010/main" val="1842753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Component #5</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A164B651-66B5-4DC1-9C17-D4F742585152}"/>
              </a:ext>
            </a:extLst>
          </p:cNvPr>
          <p:cNvSpPr txBox="1"/>
          <p:nvPr/>
        </p:nvSpPr>
        <p:spPr>
          <a:xfrm>
            <a:off x="1972449" y="1892203"/>
            <a:ext cx="8247101" cy="707886"/>
          </a:xfrm>
          <a:prstGeom prst="rect">
            <a:avLst/>
          </a:prstGeom>
          <a:solidFill>
            <a:srgbClr val="386546"/>
          </a:solidFill>
        </p:spPr>
        <p:txBody>
          <a:bodyPr wrap="square" rtlCol="0">
            <a:spAutoFit/>
          </a:bodyPr>
          <a:lstStyle/>
          <a:p>
            <a:pPr algn="ctr"/>
            <a:r>
              <a:rPr lang="en-US" sz="2000" dirty="0">
                <a:solidFill>
                  <a:schemeClr val="bg1"/>
                </a:solidFill>
              </a:rPr>
              <a:t>Parents or legal guardians must sign the consent form for children under the age of 18.</a:t>
            </a:r>
          </a:p>
        </p:txBody>
      </p:sp>
      <p:pic>
        <p:nvPicPr>
          <p:cNvPr id="9" name="Graphic 8" descr="Family with two children">
            <a:extLst>
              <a:ext uri="{FF2B5EF4-FFF2-40B4-BE49-F238E27FC236}">
                <a16:creationId xmlns:a16="http://schemas.microsoft.com/office/drawing/2014/main" id="{44726A2E-8E79-4899-825B-B5AC3C8F37E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17570" y="3143097"/>
            <a:ext cx="3156858" cy="3156858"/>
          </a:xfrm>
          <a:prstGeom prst="rect">
            <a:avLst/>
          </a:prstGeom>
        </p:spPr>
      </p:pic>
    </p:spTree>
    <p:extLst>
      <p:ext uri="{BB962C8B-B14F-4D97-AF65-F5344CB8AC3E}">
        <p14:creationId xmlns:p14="http://schemas.microsoft.com/office/powerpoint/2010/main" val="223314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Deception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9CA44D7-D4A4-4565-900B-64FED288C11A}"/>
              </a:ext>
            </a:extLst>
          </p:cNvPr>
          <p:cNvSpPr txBox="1"/>
          <p:nvPr/>
        </p:nvSpPr>
        <p:spPr>
          <a:xfrm>
            <a:off x="1881188" y="2046514"/>
            <a:ext cx="8429625" cy="1600438"/>
          </a:xfrm>
          <a:prstGeom prst="rect">
            <a:avLst/>
          </a:prstGeom>
          <a:noFill/>
        </p:spPr>
        <p:txBody>
          <a:bodyPr wrap="square" rtlCol="0">
            <a:spAutoFit/>
          </a:bodyPr>
          <a:lstStyle/>
          <a:p>
            <a:r>
              <a:rPr lang="en-US" sz="3200" dirty="0">
                <a:solidFill>
                  <a:schemeClr val="bg1"/>
                </a:solidFill>
                <a:highlight>
                  <a:srgbClr val="008000"/>
                </a:highlight>
              </a:rPr>
              <a:t>Be honest!</a:t>
            </a:r>
          </a:p>
          <a:p>
            <a:endParaRPr lang="en-US" dirty="0"/>
          </a:p>
          <a:p>
            <a:r>
              <a:rPr lang="en-US" sz="2400" dirty="0"/>
              <a:t>Sometimes deception is necessary to prevent participants’ knowledge of the exact research question</a:t>
            </a:r>
          </a:p>
        </p:txBody>
      </p:sp>
      <p:pic>
        <p:nvPicPr>
          <p:cNvPr id="8" name="Graphic 7" descr="Office worker">
            <a:extLst>
              <a:ext uri="{FF2B5EF4-FFF2-40B4-BE49-F238E27FC236}">
                <a16:creationId xmlns:a16="http://schemas.microsoft.com/office/drawing/2014/main" id="{35E86CAC-6D9B-463F-81D2-3EDA4737E10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43336" y="4249783"/>
            <a:ext cx="2035183" cy="2035183"/>
          </a:xfrm>
          <a:prstGeom prst="rect">
            <a:avLst/>
          </a:prstGeom>
        </p:spPr>
      </p:pic>
      <p:pic>
        <p:nvPicPr>
          <p:cNvPr id="10" name="Graphic 9" descr="Workflow">
            <a:extLst>
              <a:ext uri="{FF2B5EF4-FFF2-40B4-BE49-F238E27FC236}">
                <a16:creationId xmlns:a16="http://schemas.microsoft.com/office/drawing/2014/main" id="{FAE15135-9E97-4C05-A32A-1577164E2A3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13483" y="4249782"/>
            <a:ext cx="2035183" cy="2035183"/>
          </a:xfrm>
          <a:prstGeom prst="rect">
            <a:avLst/>
          </a:prstGeom>
        </p:spPr>
      </p:pic>
    </p:spTree>
    <p:extLst>
      <p:ext uri="{BB962C8B-B14F-4D97-AF65-F5344CB8AC3E}">
        <p14:creationId xmlns:p14="http://schemas.microsoft.com/office/powerpoint/2010/main" val="23625036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Qualities of Deception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7C98BDF-C4FA-4FB5-9E16-959EA5D83222}"/>
              </a:ext>
            </a:extLst>
          </p:cNvPr>
          <p:cNvSpPr txBox="1"/>
          <p:nvPr/>
        </p:nvSpPr>
        <p:spPr>
          <a:xfrm>
            <a:off x="1881188" y="1828800"/>
            <a:ext cx="8429625" cy="923330"/>
          </a:xfrm>
          <a:prstGeom prst="rect">
            <a:avLst/>
          </a:prstGeom>
          <a:noFill/>
        </p:spPr>
        <p:txBody>
          <a:bodyPr wrap="square" rtlCol="0">
            <a:spAutoFit/>
          </a:bodyPr>
          <a:lstStyle/>
          <a:p>
            <a:pPr algn="ctr"/>
            <a:r>
              <a:rPr lang="en-US" dirty="0">
                <a:solidFill>
                  <a:schemeClr val="bg1"/>
                </a:solidFill>
                <a:highlight>
                  <a:srgbClr val="008000"/>
                </a:highlight>
              </a:rPr>
              <a:t>Purposely misleading participants to maintain the integrity of the experiment</a:t>
            </a:r>
          </a:p>
          <a:p>
            <a:pPr algn="ctr"/>
            <a:endParaRPr lang="en-US" dirty="0">
              <a:solidFill>
                <a:schemeClr val="bg1"/>
              </a:solidFill>
              <a:highlight>
                <a:srgbClr val="008000"/>
              </a:highlight>
            </a:endParaRPr>
          </a:p>
          <a:p>
            <a:pPr algn="ctr"/>
            <a:r>
              <a:rPr lang="en-US" dirty="0">
                <a:solidFill>
                  <a:schemeClr val="bg1"/>
                </a:solidFill>
                <a:highlight>
                  <a:srgbClr val="008000"/>
                </a:highlight>
              </a:rPr>
              <a:t>Not to the point where the deception could be considered harmful</a:t>
            </a:r>
          </a:p>
        </p:txBody>
      </p:sp>
      <p:pic>
        <p:nvPicPr>
          <p:cNvPr id="7" name="Graphic 6" descr="Classroom">
            <a:extLst>
              <a:ext uri="{FF2B5EF4-FFF2-40B4-BE49-F238E27FC236}">
                <a16:creationId xmlns:a16="http://schemas.microsoft.com/office/drawing/2014/main" id="{6BC004CC-51ED-4A08-AEEF-2B93A311373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13040" y="3459335"/>
            <a:ext cx="2965919" cy="2965919"/>
          </a:xfrm>
          <a:prstGeom prst="rect">
            <a:avLst/>
          </a:prstGeom>
        </p:spPr>
      </p:pic>
    </p:spTree>
    <p:extLst>
      <p:ext uri="{BB962C8B-B14F-4D97-AF65-F5344CB8AC3E}">
        <p14:creationId xmlns:p14="http://schemas.microsoft.com/office/powerpoint/2010/main" val="2777089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7210662-9D69-48D6-8EEA-779176D6B8D9}"/>
              </a:ext>
            </a:extLst>
          </p:cNvPr>
          <p:cNvSpPr txBox="1"/>
          <p:nvPr/>
        </p:nvSpPr>
        <p:spPr>
          <a:xfrm>
            <a:off x="1541545" y="3853792"/>
            <a:ext cx="8429625" cy="461665"/>
          </a:xfrm>
          <a:prstGeom prst="rect">
            <a:avLst/>
          </a:prstGeom>
          <a:noFill/>
        </p:spPr>
        <p:txBody>
          <a:bodyPr wrap="square" rtlCol="0">
            <a:spAutoFit/>
          </a:bodyPr>
          <a:lstStyle/>
          <a:p>
            <a:r>
              <a:rPr lang="en-US" sz="2400" dirty="0">
                <a:highlight>
                  <a:srgbClr val="FFFF00"/>
                </a:highlight>
              </a:rPr>
              <a:t>It would likely affect the results.</a:t>
            </a:r>
          </a:p>
        </p:txBody>
      </p:sp>
      <p:pic>
        <p:nvPicPr>
          <p:cNvPr id="6" name="Graphic 5" descr="Office worker">
            <a:extLst>
              <a:ext uri="{FF2B5EF4-FFF2-40B4-BE49-F238E27FC236}">
                <a16:creationId xmlns:a16="http://schemas.microsoft.com/office/drawing/2014/main" id="{8C3415AA-C426-4081-AC68-5A5868D9164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32589" y="4986476"/>
            <a:ext cx="1241296" cy="1241296"/>
          </a:xfrm>
          <a:prstGeom prst="rect">
            <a:avLst/>
          </a:prstGeom>
        </p:spPr>
      </p:pic>
      <p:pic>
        <p:nvPicPr>
          <p:cNvPr id="13" name="Graphic 12" descr="User">
            <a:extLst>
              <a:ext uri="{FF2B5EF4-FFF2-40B4-BE49-F238E27FC236}">
                <a16:creationId xmlns:a16="http://schemas.microsoft.com/office/drawing/2014/main" id="{41EB9D02-1142-4F5B-AD1B-5F9F48E0587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18829" y="4986476"/>
            <a:ext cx="1241296" cy="1241296"/>
          </a:xfrm>
          <a:prstGeom prst="rect">
            <a:avLst/>
          </a:prstGeom>
        </p:spPr>
      </p:pic>
      <p:pic>
        <p:nvPicPr>
          <p:cNvPr id="15" name="Graphic 14" descr="Transfer">
            <a:extLst>
              <a:ext uri="{FF2B5EF4-FFF2-40B4-BE49-F238E27FC236}">
                <a16:creationId xmlns:a16="http://schemas.microsoft.com/office/drawing/2014/main" id="{8B16F06D-2003-43BC-980A-B9C819631D6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75709" y="4986476"/>
            <a:ext cx="1241296" cy="1241296"/>
          </a:xfrm>
          <a:prstGeom prst="rect">
            <a:avLst/>
          </a:prstGeom>
        </p:spPr>
      </p:pic>
      <p:sp>
        <p:nvSpPr>
          <p:cNvPr id="16" name="TextBox 15">
            <a:extLst>
              <a:ext uri="{FF2B5EF4-FFF2-40B4-BE49-F238E27FC236}">
                <a16:creationId xmlns:a16="http://schemas.microsoft.com/office/drawing/2014/main" id="{A65ED550-5EE6-4E75-8CD7-809AC7358235}"/>
              </a:ext>
            </a:extLst>
          </p:cNvPr>
          <p:cNvSpPr txBox="1"/>
          <p:nvPr/>
        </p:nvSpPr>
        <p:spPr>
          <a:xfrm>
            <a:off x="1541545" y="1768192"/>
            <a:ext cx="9509624" cy="2215991"/>
          </a:xfrm>
          <a:prstGeom prst="rect">
            <a:avLst/>
          </a:prstGeom>
          <a:noFill/>
        </p:spPr>
        <p:txBody>
          <a:bodyPr wrap="square" rtlCol="0">
            <a:spAutoFit/>
          </a:bodyPr>
          <a:lstStyle/>
          <a:p>
            <a:r>
              <a:rPr lang="en-US" sz="2400" dirty="0">
                <a:solidFill>
                  <a:schemeClr val="bg1"/>
                </a:solidFill>
                <a:highlight>
                  <a:srgbClr val="008000"/>
                </a:highlight>
              </a:rPr>
              <a:t>You are interested in how someone’s opinion is affected by their attire.</a:t>
            </a:r>
          </a:p>
          <a:p>
            <a:endParaRPr lang="en-US" sz="2400" dirty="0">
              <a:solidFill>
                <a:schemeClr val="bg1"/>
              </a:solidFill>
              <a:highlight>
                <a:srgbClr val="008000"/>
              </a:highlight>
            </a:endParaRPr>
          </a:p>
          <a:p>
            <a:pPr algn="ctr"/>
            <a:endParaRPr lang="en-US" sz="2400" dirty="0">
              <a:solidFill>
                <a:schemeClr val="bg1"/>
              </a:solidFill>
              <a:highlight>
                <a:srgbClr val="008000"/>
              </a:highlight>
            </a:endParaRPr>
          </a:p>
          <a:p>
            <a:r>
              <a:rPr lang="en-US" sz="2400" dirty="0">
                <a:solidFill>
                  <a:schemeClr val="bg1"/>
                </a:solidFill>
                <a:highlight>
                  <a:srgbClr val="008000"/>
                </a:highlight>
              </a:rPr>
              <a:t>You wouldn’t want to tell participants that this is the purpose of your study.</a:t>
            </a:r>
          </a:p>
          <a:p>
            <a:pPr algn="ctr"/>
            <a:endParaRPr lang="en-US" sz="2400" dirty="0">
              <a:solidFill>
                <a:schemeClr val="bg1"/>
              </a:solidFill>
              <a:highlight>
                <a:srgbClr val="008000"/>
              </a:highlight>
            </a:endParaRPr>
          </a:p>
          <a:p>
            <a:pPr algn="ctr"/>
            <a:endParaRPr lang="en-US" dirty="0"/>
          </a:p>
        </p:txBody>
      </p:sp>
    </p:spTree>
    <p:extLst>
      <p:ext uri="{BB962C8B-B14F-4D97-AF65-F5344CB8AC3E}">
        <p14:creationId xmlns:p14="http://schemas.microsoft.com/office/powerpoint/2010/main" val="2071308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Deception Cont’d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9B9A2DF-35EF-490C-97E5-ED1916C41975}"/>
              </a:ext>
            </a:extLst>
          </p:cNvPr>
          <p:cNvSpPr txBox="1"/>
          <p:nvPr/>
        </p:nvSpPr>
        <p:spPr>
          <a:xfrm>
            <a:off x="1881187" y="2205039"/>
            <a:ext cx="8429625" cy="286232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highlight>
                  <a:srgbClr val="008000"/>
                </a:highlight>
              </a:rPr>
              <a:t>A full debriefing after the study is finalized</a:t>
            </a:r>
          </a:p>
          <a:p>
            <a:pPr marL="285750" indent="-285750">
              <a:buFont typeface="Arial" panose="020B0604020202020204" pitchFamily="34" charset="0"/>
              <a:buChar char="•"/>
            </a:pPr>
            <a:endParaRPr lang="en-US" sz="2000" dirty="0">
              <a:solidFill>
                <a:schemeClr val="bg1"/>
              </a:solidFill>
              <a:highlight>
                <a:srgbClr val="008000"/>
              </a:highlight>
            </a:endParaRPr>
          </a:p>
          <a:p>
            <a:pPr marL="285750" indent="-285750">
              <a:buFont typeface="Arial" panose="020B0604020202020204" pitchFamily="34" charset="0"/>
              <a:buChar char="•"/>
            </a:pPr>
            <a:r>
              <a:rPr lang="en-US" sz="2000" dirty="0">
                <a:solidFill>
                  <a:schemeClr val="bg1"/>
                </a:solidFill>
                <a:highlight>
                  <a:srgbClr val="008000"/>
                </a:highlight>
              </a:rPr>
              <a:t>Complete, honest information about the purpose of the experiment</a:t>
            </a:r>
          </a:p>
          <a:p>
            <a:pPr marL="285750" indent="-285750">
              <a:buFont typeface="Arial" panose="020B0604020202020204" pitchFamily="34" charset="0"/>
              <a:buChar char="•"/>
            </a:pPr>
            <a:endParaRPr lang="en-US" sz="2000" dirty="0">
              <a:solidFill>
                <a:schemeClr val="bg1"/>
              </a:solidFill>
              <a:highlight>
                <a:srgbClr val="008000"/>
              </a:highlight>
            </a:endParaRPr>
          </a:p>
          <a:p>
            <a:pPr marL="285750" indent="-285750">
              <a:buFont typeface="Arial" panose="020B0604020202020204" pitchFamily="34" charset="0"/>
              <a:buChar char="•"/>
            </a:pPr>
            <a:r>
              <a:rPr lang="en-US" sz="2000" dirty="0">
                <a:solidFill>
                  <a:schemeClr val="bg1"/>
                </a:solidFill>
                <a:highlight>
                  <a:srgbClr val="008000"/>
                </a:highlight>
              </a:rPr>
              <a:t>How the data collected will be used</a:t>
            </a:r>
          </a:p>
          <a:p>
            <a:pPr marL="285750" indent="-285750">
              <a:buFont typeface="Arial" panose="020B0604020202020204" pitchFamily="34" charset="0"/>
              <a:buChar char="•"/>
            </a:pPr>
            <a:endParaRPr lang="en-US" sz="2000" dirty="0">
              <a:solidFill>
                <a:schemeClr val="bg1"/>
              </a:solidFill>
              <a:highlight>
                <a:srgbClr val="008000"/>
              </a:highlight>
            </a:endParaRPr>
          </a:p>
          <a:p>
            <a:pPr marL="285750" indent="-285750">
              <a:buFont typeface="Arial" panose="020B0604020202020204" pitchFamily="34" charset="0"/>
              <a:buChar char="•"/>
            </a:pPr>
            <a:r>
              <a:rPr lang="en-US" sz="2000" dirty="0">
                <a:solidFill>
                  <a:schemeClr val="bg1"/>
                </a:solidFill>
                <a:highlight>
                  <a:srgbClr val="008000"/>
                </a:highlight>
              </a:rPr>
              <a:t>The reasons why deception was necessary</a:t>
            </a:r>
          </a:p>
          <a:p>
            <a:pPr marL="285750" indent="-285750">
              <a:buFont typeface="Arial" panose="020B0604020202020204" pitchFamily="34" charset="0"/>
              <a:buChar char="•"/>
            </a:pPr>
            <a:endParaRPr lang="en-US" sz="2000" dirty="0">
              <a:solidFill>
                <a:schemeClr val="bg1"/>
              </a:solidFill>
              <a:highlight>
                <a:srgbClr val="008000"/>
              </a:highlight>
            </a:endParaRPr>
          </a:p>
          <a:p>
            <a:pPr marL="285750" indent="-285750">
              <a:buFont typeface="Arial" panose="020B0604020202020204" pitchFamily="34" charset="0"/>
              <a:buChar char="•"/>
            </a:pPr>
            <a:r>
              <a:rPr lang="en-US" sz="2000" dirty="0">
                <a:solidFill>
                  <a:schemeClr val="bg1"/>
                </a:solidFill>
                <a:highlight>
                  <a:srgbClr val="008000"/>
                </a:highlight>
              </a:rPr>
              <a:t>Information on how to learn more about the study</a:t>
            </a:r>
          </a:p>
        </p:txBody>
      </p:sp>
    </p:spTree>
    <p:extLst>
      <p:ext uri="{BB962C8B-B14F-4D97-AF65-F5344CB8AC3E}">
        <p14:creationId xmlns:p14="http://schemas.microsoft.com/office/powerpoint/2010/main" val="3975831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Animal Subjects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7C822A8-60D3-492B-9B8A-63A3FD2E892C}"/>
              </a:ext>
            </a:extLst>
          </p:cNvPr>
          <p:cNvSpPr txBox="1"/>
          <p:nvPr/>
        </p:nvSpPr>
        <p:spPr>
          <a:xfrm>
            <a:off x="1881188" y="1950720"/>
            <a:ext cx="8429625" cy="369332"/>
          </a:xfrm>
          <a:prstGeom prst="rect">
            <a:avLst/>
          </a:prstGeom>
          <a:noFill/>
        </p:spPr>
        <p:txBody>
          <a:bodyPr wrap="square" rtlCol="0">
            <a:spAutoFit/>
          </a:bodyPr>
          <a:lstStyle/>
          <a:p>
            <a:r>
              <a:rPr lang="en-US" dirty="0">
                <a:solidFill>
                  <a:schemeClr val="bg1"/>
                </a:solidFill>
                <a:highlight>
                  <a:srgbClr val="008000"/>
                </a:highlight>
              </a:rPr>
              <a:t>Crucial to treat animals with respect during experiments.</a:t>
            </a:r>
          </a:p>
        </p:txBody>
      </p:sp>
      <p:pic>
        <p:nvPicPr>
          <p:cNvPr id="6" name="Picture 5">
            <a:extLst>
              <a:ext uri="{FF2B5EF4-FFF2-40B4-BE49-F238E27FC236}">
                <a16:creationId xmlns:a16="http://schemas.microsoft.com/office/drawing/2014/main" id="{DDA7A15E-191D-465F-8AE0-9020D6471FF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833948" y="2754757"/>
            <a:ext cx="4524103" cy="3016069"/>
          </a:xfrm>
          <a:prstGeom prst="rect">
            <a:avLst/>
          </a:prstGeom>
        </p:spPr>
      </p:pic>
      <p:sp>
        <p:nvSpPr>
          <p:cNvPr id="7" name="TextBox 6">
            <a:extLst>
              <a:ext uri="{FF2B5EF4-FFF2-40B4-BE49-F238E27FC236}">
                <a16:creationId xmlns:a16="http://schemas.microsoft.com/office/drawing/2014/main" id="{40BC82A5-E5CE-4814-8ADA-C7F1345E3593}"/>
              </a:ext>
            </a:extLst>
          </p:cNvPr>
          <p:cNvSpPr txBox="1"/>
          <p:nvPr/>
        </p:nvSpPr>
        <p:spPr>
          <a:xfrm>
            <a:off x="3833948" y="5886243"/>
            <a:ext cx="4524103" cy="230832"/>
          </a:xfrm>
          <a:prstGeom prst="rect">
            <a:avLst/>
          </a:prstGeom>
          <a:noFill/>
        </p:spPr>
        <p:txBody>
          <a:bodyPr wrap="square" rtlCol="0">
            <a:spAutoFit/>
          </a:bodyPr>
          <a:lstStyle/>
          <a:p>
            <a:r>
              <a:rPr lang="en-US" sz="900" dirty="0">
                <a:hlinkClick r:id="rId4" tooltip="http://gnulinuxvagos.es/topic/4270-como-instalar-firefox-os-20-o-21-en-alcatel-one-touch-fire-c/"/>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2941301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Common Research Animals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3F758775-602D-4015-B4D5-860A279B2AC4}"/>
              </a:ext>
            </a:extLst>
          </p:cNvPr>
          <p:cNvSpPr txBox="1"/>
          <p:nvPr/>
        </p:nvSpPr>
        <p:spPr>
          <a:xfrm>
            <a:off x="3435204" y="3729808"/>
            <a:ext cx="1802024" cy="1200329"/>
          </a:xfrm>
          <a:prstGeom prst="rect">
            <a:avLst/>
          </a:prstGeom>
          <a:noFill/>
        </p:spPr>
        <p:txBody>
          <a:bodyPr wrap="square" rtlCol="0">
            <a:spAutoFit/>
          </a:bodyPr>
          <a:lstStyle/>
          <a:p>
            <a:r>
              <a:rPr lang="en-US" sz="7200" dirty="0"/>
              <a:t>90%</a:t>
            </a:r>
          </a:p>
        </p:txBody>
      </p:sp>
      <p:pic>
        <p:nvPicPr>
          <p:cNvPr id="6" name="Graphic 5" descr="Rat">
            <a:extLst>
              <a:ext uri="{FF2B5EF4-FFF2-40B4-BE49-F238E27FC236}">
                <a16:creationId xmlns:a16="http://schemas.microsoft.com/office/drawing/2014/main" id="{2EF064FF-7D89-4348-BE31-1A62235FFD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84115" y="1112882"/>
            <a:ext cx="2616926" cy="2616926"/>
          </a:xfrm>
          <a:prstGeom prst="rect">
            <a:avLst/>
          </a:prstGeom>
        </p:spPr>
      </p:pic>
      <p:pic>
        <p:nvPicPr>
          <p:cNvPr id="8" name="Graphic 7" descr="Sparrow">
            <a:extLst>
              <a:ext uri="{FF2B5EF4-FFF2-40B4-BE49-F238E27FC236}">
                <a16:creationId xmlns:a16="http://schemas.microsoft.com/office/drawing/2014/main" id="{0EE5FA4B-12F8-4511-949D-12FDE91171C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60961" y="3884609"/>
            <a:ext cx="2282296" cy="2282296"/>
          </a:xfrm>
          <a:prstGeom prst="rect">
            <a:avLst/>
          </a:prstGeom>
        </p:spPr>
      </p:pic>
    </p:spTree>
    <p:extLst>
      <p:ext uri="{BB962C8B-B14F-4D97-AF65-F5344CB8AC3E}">
        <p14:creationId xmlns:p14="http://schemas.microsoft.com/office/powerpoint/2010/main" val="1960794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 to Ethics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C0F58148-42A3-47C4-88A7-B08DA7CDD0B3}"/>
              </a:ext>
            </a:extLst>
          </p:cNvPr>
          <p:cNvSpPr txBox="1"/>
          <p:nvPr/>
        </p:nvSpPr>
        <p:spPr>
          <a:xfrm>
            <a:off x="2612373" y="1673310"/>
            <a:ext cx="6967249" cy="646331"/>
          </a:xfrm>
          <a:prstGeom prst="rect">
            <a:avLst/>
          </a:prstGeom>
          <a:noFill/>
        </p:spPr>
        <p:txBody>
          <a:bodyPr wrap="square" rtlCol="0">
            <a:spAutoFit/>
          </a:bodyPr>
          <a:lstStyle/>
          <a:p>
            <a:pPr algn="ctr"/>
            <a:r>
              <a:rPr lang="en-US" dirty="0"/>
              <a:t>Modern researchers must demonstrate that the research they perform is </a:t>
            </a:r>
            <a:r>
              <a:rPr lang="en-US" b="1" dirty="0">
                <a:solidFill>
                  <a:schemeClr val="bg1"/>
                </a:solidFill>
                <a:highlight>
                  <a:srgbClr val="008000"/>
                </a:highlight>
              </a:rPr>
              <a:t>ethically sound</a:t>
            </a:r>
            <a:r>
              <a:rPr lang="en-US" dirty="0"/>
              <a:t>.</a:t>
            </a:r>
          </a:p>
        </p:txBody>
      </p:sp>
      <p:pic>
        <p:nvPicPr>
          <p:cNvPr id="6" name="Graphic 5" descr="Scales of justice">
            <a:extLst>
              <a:ext uri="{FF2B5EF4-FFF2-40B4-BE49-F238E27FC236}">
                <a16:creationId xmlns:a16="http://schemas.microsoft.com/office/drawing/2014/main" id="{8E1D0AA6-3CBB-4F42-A8AD-2F90FAC6ACC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23361" y="2855042"/>
            <a:ext cx="3145275" cy="3145275"/>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Graphic 11" descr="Computer">
            <a:extLst>
              <a:ext uri="{FF2B5EF4-FFF2-40B4-BE49-F238E27FC236}">
                <a16:creationId xmlns:a16="http://schemas.microsoft.com/office/drawing/2014/main" id="{6DD5F5DB-986C-4B61-A059-237B6690A6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38762" y="2269422"/>
            <a:ext cx="2914476" cy="2914476"/>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Research Animals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1026737-BCA3-44B4-B14C-A8ECBC226D0C}"/>
              </a:ext>
            </a:extLst>
          </p:cNvPr>
          <p:cNvSpPr txBox="1"/>
          <p:nvPr/>
        </p:nvSpPr>
        <p:spPr>
          <a:xfrm>
            <a:off x="1881187" y="1523579"/>
            <a:ext cx="7602583" cy="1015663"/>
          </a:xfrm>
          <a:prstGeom prst="rect">
            <a:avLst/>
          </a:prstGeom>
          <a:noFill/>
        </p:spPr>
        <p:txBody>
          <a:bodyPr wrap="square" rtlCol="0">
            <a:spAutoFit/>
          </a:bodyPr>
          <a:lstStyle/>
          <a:p>
            <a:r>
              <a:rPr lang="en-US" sz="2000" dirty="0">
                <a:highlight>
                  <a:srgbClr val="FFFF00"/>
                </a:highlight>
              </a:rPr>
              <a:t>Strong substitutes for humans</a:t>
            </a:r>
          </a:p>
          <a:p>
            <a:endParaRPr lang="en-US" sz="2000" dirty="0"/>
          </a:p>
          <a:p>
            <a:r>
              <a:rPr lang="en-US" sz="2000" dirty="0"/>
              <a:t>Basic processes in animals are similar to humans</a:t>
            </a:r>
          </a:p>
        </p:txBody>
      </p:sp>
      <p:pic>
        <p:nvPicPr>
          <p:cNvPr id="6" name="Graphic 5" descr="Hamster">
            <a:extLst>
              <a:ext uri="{FF2B5EF4-FFF2-40B4-BE49-F238E27FC236}">
                <a16:creationId xmlns:a16="http://schemas.microsoft.com/office/drawing/2014/main" id="{680D3EEF-DCC4-4509-BFC4-533FF447885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36255" y="4984041"/>
            <a:ext cx="1654491" cy="1654491"/>
          </a:xfrm>
          <a:prstGeom prst="rect">
            <a:avLst/>
          </a:prstGeom>
        </p:spPr>
      </p:pic>
      <p:pic>
        <p:nvPicPr>
          <p:cNvPr id="8" name="Graphic 7" descr="Run">
            <a:extLst>
              <a:ext uri="{FF2B5EF4-FFF2-40B4-BE49-F238E27FC236}">
                <a16:creationId xmlns:a16="http://schemas.microsoft.com/office/drawing/2014/main" id="{A7E75113-3F77-4C16-97BE-A15BDA2E6BE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501254" y="4984040"/>
            <a:ext cx="1654492" cy="1654492"/>
          </a:xfrm>
          <a:prstGeom prst="rect">
            <a:avLst/>
          </a:prstGeom>
        </p:spPr>
      </p:pic>
      <p:pic>
        <p:nvPicPr>
          <p:cNvPr id="10" name="Graphic 9" descr="Heart with pulse">
            <a:extLst>
              <a:ext uri="{FF2B5EF4-FFF2-40B4-BE49-F238E27FC236}">
                <a16:creationId xmlns:a16="http://schemas.microsoft.com/office/drawing/2014/main" id="{B42E6A1F-1AE3-443F-8269-E21AF8DF289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155746" y="3107910"/>
            <a:ext cx="914400" cy="914400"/>
          </a:xfrm>
          <a:prstGeom prst="rect">
            <a:avLst/>
          </a:prstGeom>
        </p:spPr>
      </p:pic>
      <p:sp>
        <p:nvSpPr>
          <p:cNvPr id="19" name="Freeform: Shape 18">
            <a:extLst>
              <a:ext uri="{FF2B5EF4-FFF2-40B4-BE49-F238E27FC236}">
                <a16:creationId xmlns:a16="http://schemas.microsoft.com/office/drawing/2014/main" id="{566F0A16-9FFE-4D36-9028-738C4B30DFA7}"/>
              </a:ext>
            </a:extLst>
          </p:cNvPr>
          <p:cNvSpPr/>
          <p:nvPr/>
        </p:nvSpPr>
        <p:spPr>
          <a:xfrm>
            <a:off x="3033568" y="3544389"/>
            <a:ext cx="1686478" cy="1976845"/>
          </a:xfrm>
          <a:custGeom>
            <a:avLst/>
            <a:gdLst>
              <a:gd name="connsiteX0" fmla="*/ 1015918 w 1686478"/>
              <a:gd name="connsiteY0" fmla="*/ 1976845 h 1976845"/>
              <a:gd name="connsiteX1" fmla="*/ 14432 w 1686478"/>
              <a:gd name="connsiteY1" fmla="*/ 426720 h 1976845"/>
              <a:gd name="connsiteX2" fmla="*/ 1686478 w 1686478"/>
              <a:gd name="connsiteY2" fmla="*/ 0 h 1976845"/>
            </a:gdLst>
            <a:ahLst/>
            <a:cxnLst>
              <a:cxn ang="0">
                <a:pos x="connsiteX0" y="connsiteY0"/>
              </a:cxn>
              <a:cxn ang="0">
                <a:pos x="connsiteX1" y="connsiteY1"/>
              </a:cxn>
              <a:cxn ang="0">
                <a:pos x="connsiteX2" y="connsiteY2"/>
              </a:cxn>
            </a:cxnLst>
            <a:rect l="l" t="t" r="r" b="b"/>
            <a:pathLst>
              <a:path w="1686478" h="1976845">
                <a:moveTo>
                  <a:pt x="1015918" y="1976845"/>
                </a:moveTo>
                <a:cubicBezTo>
                  <a:pt x="459295" y="1366519"/>
                  <a:pt x="-97328" y="756194"/>
                  <a:pt x="14432" y="426720"/>
                </a:cubicBezTo>
                <a:cubicBezTo>
                  <a:pt x="126192" y="97246"/>
                  <a:pt x="906335" y="48623"/>
                  <a:pt x="1686478"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A6660A06-5697-42F1-99E1-FEB2926C269D}"/>
              </a:ext>
            </a:extLst>
          </p:cNvPr>
          <p:cNvSpPr/>
          <p:nvPr/>
        </p:nvSpPr>
        <p:spPr>
          <a:xfrm>
            <a:off x="7498080" y="3675017"/>
            <a:ext cx="2708314" cy="2290354"/>
          </a:xfrm>
          <a:custGeom>
            <a:avLst/>
            <a:gdLst>
              <a:gd name="connsiteX0" fmla="*/ 949234 w 2708314"/>
              <a:gd name="connsiteY0" fmla="*/ 2290354 h 2290354"/>
              <a:gd name="connsiteX1" fmla="*/ 2690949 w 2708314"/>
              <a:gd name="connsiteY1" fmla="*/ 844732 h 2290354"/>
              <a:gd name="connsiteX2" fmla="*/ 0 w 2708314"/>
              <a:gd name="connsiteY2" fmla="*/ 0 h 2290354"/>
            </a:gdLst>
            <a:ahLst/>
            <a:cxnLst>
              <a:cxn ang="0">
                <a:pos x="connsiteX0" y="connsiteY0"/>
              </a:cxn>
              <a:cxn ang="0">
                <a:pos x="connsiteX1" y="connsiteY1"/>
              </a:cxn>
              <a:cxn ang="0">
                <a:pos x="connsiteX2" y="connsiteY2"/>
              </a:cxn>
            </a:cxnLst>
            <a:rect l="l" t="t" r="r" b="b"/>
            <a:pathLst>
              <a:path w="2708314" h="2290354">
                <a:moveTo>
                  <a:pt x="949234" y="2290354"/>
                </a:moveTo>
                <a:cubicBezTo>
                  <a:pt x="1899194" y="1758406"/>
                  <a:pt x="2849155" y="1226458"/>
                  <a:pt x="2690949" y="844732"/>
                </a:cubicBezTo>
                <a:cubicBezTo>
                  <a:pt x="2532743" y="463006"/>
                  <a:pt x="531223" y="148046"/>
                  <a:pt x="0" y="0"/>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864493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Humane Animal Treatment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9B6E4B59-66D0-4174-8DD2-B16E755D8AD9}"/>
              </a:ext>
            </a:extLst>
          </p:cNvPr>
          <p:cNvSpPr txBox="1"/>
          <p:nvPr/>
        </p:nvSpPr>
        <p:spPr>
          <a:xfrm>
            <a:off x="1881187" y="2536211"/>
            <a:ext cx="8429625" cy="1569660"/>
          </a:xfrm>
          <a:prstGeom prst="rect">
            <a:avLst/>
          </a:prstGeom>
          <a:noFill/>
        </p:spPr>
        <p:txBody>
          <a:bodyPr wrap="square" rtlCol="0">
            <a:spAutoFit/>
          </a:bodyPr>
          <a:lstStyle/>
          <a:p>
            <a:r>
              <a:rPr lang="en-US" sz="2400" dirty="0">
                <a:solidFill>
                  <a:schemeClr val="bg1"/>
                </a:solidFill>
                <a:highlight>
                  <a:srgbClr val="008000"/>
                </a:highlight>
              </a:rPr>
              <a:t>A critical aspect of this type of research</a:t>
            </a:r>
          </a:p>
          <a:p>
            <a:endParaRPr lang="en-US" sz="2400" dirty="0">
              <a:solidFill>
                <a:schemeClr val="bg1"/>
              </a:solidFill>
              <a:highlight>
                <a:srgbClr val="008000"/>
              </a:highlight>
            </a:endParaRPr>
          </a:p>
          <a:p>
            <a:endParaRPr lang="en-US" sz="2400" dirty="0">
              <a:solidFill>
                <a:schemeClr val="bg1"/>
              </a:solidFill>
              <a:highlight>
                <a:srgbClr val="008000"/>
              </a:highlight>
            </a:endParaRPr>
          </a:p>
          <a:p>
            <a:r>
              <a:rPr lang="en-US" sz="2400" dirty="0">
                <a:solidFill>
                  <a:schemeClr val="bg1"/>
                </a:solidFill>
                <a:highlight>
                  <a:srgbClr val="008000"/>
                </a:highlight>
              </a:rPr>
              <a:t>Minimize any pain experienced by animals</a:t>
            </a:r>
          </a:p>
        </p:txBody>
      </p:sp>
      <p:pic>
        <p:nvPicPr>
          <p:cNvPr id="6" name="Graphic 5" descr="Medical">
            <a:extLst>
              <a:ext uri="{FF2B5EF4-FFF2-40B4-BE49-F238E27FC236}">
                <a16:creationId xmlns:a16="http://schemas.microsoft.com/office/drawing/2014/main" id="{EE1498EA-A9C6-4EC6-987A-A5F8278D6A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750305" y="1970152"/>
            <a:ext cx="2917696" cy="2917696"/>
          </a:xfrm>
          <a:prstGeom prst="rect">
            <a:avLst/>
          </a:prstGeom>
        </p:spPr>
      </p:pic>
    </p:spTree>
    <p:extLst>
      <p:ext uri="{BB962C8B-B14F-4D97-AF65-F5344CB8AC3E}">
        <p14:creationId xmlns:p14="http://schemas.microsoft.com/office/powerpoint/2010/main" val="30939212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IACUC</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A70E3B9-D3DE-4CFA-AFD0-0D8639FC1BAB}"/>
              </a:ext>
            </a:extLst>
          </p:cNvPr>
          <p:cNvSpPr txBox="1"/>
          <p:nvPr/>
        </p:nvSpPr>
        <p:spPr>
          <a:xfrm>
            <a:off x="1367245" y="2934994"/>
            <a:ext cx="9457509" cy="461665"/>
          </a:xfrm>
          <a:prstGeom prst="rect">
            <a:avLst/>
          </a:prstGeom>
          <a:noFill/>
        </p:spPr>
        <p:txBody>
          <a:bodyPr wrap="square" rtlCol="0">
            <a:spAutoFit/>
          </a:bodyPr>
          <a:lstStyle/>
          <a:p>
            <a:r>
              <a:rPr lang="en-US" sz="2400" dirty="0">
                <a:solidFill>
                  <a:schemeClr val="bg1"/>
                </a:solidFill>
                <a:highlight>
                  <a:srgbClr val="008000"/>
                </a:highlight>
              </a:rPr>
              <a:t>Proposals are reviewed by an Institutional Animal Care and Use Committee</a:t>
            </a:r>
          </a:p>
        </p:txBody>
      </p:sp>
    </p:spTree>
    <p:extLst>
      <p:ext uri="{BB962C8B-B14F-4D97-AF65-F5344CB8AC3E}">
        <p14:creationId xmlns:p14="http://schemas.microsoft.com/office/powerpoint/2010/main" val="17349805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IACUC Cont’d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DF69907-2CF3-485A-9576-C187D7B97625}"/>
              </a:ext>
            </a:extLst>
          </p:cNvPr>
          <p:cNvSpPr txBox="1"/>
          <p:nvPr/>
        </p:nvSpPr>
        <p:spPr>
          <a:xfrm>
            <a:off x="1689463" y="2342605"/>
            <a:ext cx="8813074" cy="1938992"/>
          </a:xfrm>
          <a:prstGeom prst="rect">
            <a:avLst/>
          </a:prstGeom>
          <a:noFill/>
        </p:spPr>
        <p:txBody>
          <a:bodyPr wrap="square" rtlCol="0">
            <a:spAutoFit/>
          </a:bodyPr>
          <a:lstStyle/>
          <a:p>
            <a:r>
              <a:rPr lang="en-US" sz="2400" dirty="0">
                <a:solidFill>
                  <a:schemeClr val="bg1"/>
                </a:solidFill>
                <a:highlight>
                  <a:srgbClr val="008000"/>
                </a:highlight>
              </a:rPr>
              <a:t>Administrators, scientists, veterinarians, and community members</a:t>
            </a:r>
          </a:p>
          <a:p>
            <a:endParaRPr lang="en-US" sz="2400" dirty="0">
              <a:solidFill>
                <a:schemeClr val="bg1"/>
              </a:solidFill>
              <a:highlight>
                <a:srgbClr val="008000"/>
              </a:highlight>
            </a:endParaRPr>
          </a:p>
          <a:p>
            <a:endParaRPr lang="en-US" sz="2400" dirty="0">
              <a:solidFill>
                <a:schemeClr val="bg1"/>
              </a:solidFill>
              <a:highlight>
                <a:srgbClr val="008000"/>
              </a:highlight>
            </a:endParaRPr>
          </a:p>
          <a:p>
            <a:endParaRPr lang="en-US" sz="2400" dirty="0">
              <a:solidFill>
                <a:schemeClr val="bg1"/>
              </a:solidFill>
              <a:highlight>
                <a:srgbClr val="008000"/>
              </a:highlight>
            </a:endParaRPr>
          </a:p>
          <a:p>
            <a:r>
              <a:rPr lang="en-US" sz="2400" dirty="0">
                <a:solidFill>
                  <a:schemeClr val="bg1"/>
                </a:solidFill>
                <a:highlight>
                  <a:srgbClr val="008000"/>
                </a:highlight>
              </a:rPr>
              <a:t>Ensure that all experimental proposals require the humane treatment</a:t>
            </a:r>
          </a:p>
        </p:txBody>
      </p:sp>
    </p:spTree>
    <p:extLst>
      <p:ext uri="{BB962C8B-B14F-4D97-AF65-F5344CB8AC3E}">
        <p14:creationId xmlns:p14="http://schemas.microsoft.com/office/powerpoint/2010/main" val="204481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IACUC Cont’d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DF69907-2CF3-485A-9576-C187D7B97625}"/>
              </a:ext>
            </a:extLst>
          </p:cNvPr>
          <p:cNvSpPr txBox="1"/>
          <p:nvPr/>
        </p:nvSpPr>
        <p:spPr>
          <a:xfrm>
            <a:off x="1689463" y="2342605"/>
            <a:ext cx="8813074" cy="1938992"/>
          </a:xfrm>
          <a:prstGeom prst="rect">
            <a:avLst/>
          </a:prstGeom>
          <a:noFill/>
        </p:spPr>
        <p:txBody>
          <a:bodyPr wrap="square" rtlCol="0">
            <a:spAutoFit/>
          </a:bodyPr>
          <a:lstStyle/>
          <a:p>
            <a:r>
              <a:rPr lang="en-US" sz="2400" dirty="0">
                <a:solidFill>
                  <a:schemeClr val="bg1"/>
                </a:solidFill>
                <a:highlight>
                  <a:srgbClr val="008000"/>
                </a:highlight>
              </a:rPr>
              <a:t>Conduct semi-annual inspections of all animal facilities</a:t>
            </a:r>
          </a:p>
          <a:p>
            <a:endParaRPr lang="en-US" sz="2400" dirty="0">
              <a:solidFill>
                <a:schemeClr val="bg1"/>
              </a:solidFill>
              <a:highlight>
                <a:srgbClr val="008000"/>
              </a:highlight>
            </a:endParaRPr>
          </a:p>
          <a:p>
            <a:endParaRPr lang="en-US" sz="2400" dirty="0">
              <a:solidFill>
                <a:schemeClr val="bg1"/>
              </a:solidFill>
              <a:highlight>
                <a:srgbClr val="008000"/>
              </a:highlight>
            </a:endParaRPr>
          </a:p>
          <a:p>
            <a:endParaRPr lang="en-US" sz="2400" dirty="0">
              <a:solidFill>
                <a:schemeClr val="bg1"/>
              </a:solidFill>
              <a:highlight>
                <a:srgbClr val="008000"/>
              </a:highlight>
            </a:endParaRPr>
          </a:p>
          <a:p>
            <a:r>
              <a:rPr lang="en-US" sz="2400" dirty="0">
                <a:solidFill>
                  <a:schemeClr val="bg1"/>
                </a:solidFill>
                <a:highlight>
                  <a:srgbClr val="008000"/>
                </a:highlight>
              </a:rPr>
              <a:t>Cant’s proceed without approval</a:t>
            </a:r>
          </a:p>
        </p:txBody>
      </p:sp>
    </p:spTree>
    <p:extLst>
      <p:ext uri="{BB962C8B-B14F-4D97-AF65-F5344CB8AC3E}">
        <p14:creationId xmlns:p14="http://schemas.microsoft.com/office/powerpoint/2010/main" val="815525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Conclusion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DF69907-2CF3-485A-9576-C187D7B97625}"/>
              </a:ext>
            </a:extLst>
          </p:cNvPr>
          <p:cNvSpPr txBox="1"/>
          <p:nvPr/>
        </p:nvSpPr>
        <p:spPr>
          <a:xfrm>
            <a:off x="1689463" y="2342605"/>
            <a:ext cx="8813074" cy="2677656"/>
          </a:xfrm>
          <a:prstGeom prst="rect">
            <a:avLst/>
          </a:prstGeom>
          <a:noFill/>
        </p:spPr>
        <p:txBody>
          <a:bodyPr wrap="square" rtlCol="0">
            <a:spAutoFit/>
          </a:bodyPr>
          <a:lstStyle/>
          <a:p>
            <a:r>
              <a:rPr lang="en-US" sz="2400" dirty="0">
                <a:solidFill>
                  <a:schemeClr val="bg1"/>
                </a:solidFill>
                <a:highlight>
                  <a:srgbClr val="008000"/>
                </a:highlight>
              </a:rPr>
              <a:t>Practices that were once tolerated are now questioned or disapproved.</a:t>
            </a:r>
          </a:p>
          <a:p>
            <a:endParaRPr lang="en-US" sz="2400" dirty="0">
              <a:solidFill>
                <a:schemeClr val="bg1"/>
              </a:solidFill>
              <a:highlight>
                <a:srgbClr val="008000"/>
              </a:highlight>
            </a:endParaRPr>
          </a:p>
          <a:p>
            <a:r>
              <a:rPr lang="en-US" sz="2400" dirty="0">
                <a:solidFill>
                  <a:schemeClr val="bg1"/>
                </a:solidFill>
                <a:highlight>
                  <a:srgbClr val="008000"/>
                </a:highlight>
              </a:rPr>
              <a:t>Researchers must adhere to strict guideline</a:t>
            </a:r>
          </a:p>
          <a:p>
            <a:endParaRPr lang="en-US" sz="2400" dirty="0">
              <a:solidFill>
                <a:schemeClr val="bg1"/>
              </a:solidFill>
              <a:highlight>
                <a:srgbClr val="008000"/>
              </a:highlight>
            </a:endParaRPr>
          </a:p>
          <a:p>
            <a:r>
              <a:rPr lang="en-US" sz="2400" dirty="0">
                <a:solidFill>
                  <a:schemeClr val="bg1"/>
                </a:solidFill>
                <a:highlight>
                  <a:srgbClr val="008000"/>
                </a:highlight>
              </a:rPr>
              <a:t>Committees paved the way for fair treatment and groundbreaking psychological findings. </a:t>
            </a:r>
          </a:p>
        </p:txBody>
      </p:sp>
    </p:spTree>
    <p:extLst>
      <p:ext uri="{BB962C8B-B14F-4D97-AF65-F5344CB8AC3E}">
        <p14:creationId xmlns:p14="http://schemas.microsoft.com/office/powerpoint/2010/main" val="4675777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Research Subjects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107A66C4-2BD9-43CE-9BDF-71D0CEC6AD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89186" y="1864656"/>
            <a:ext cx="2023589" cy="2023589"/>
          </a:xfrm>
          <a:prstGeom prst="rect">
            <a:avLst/>
          </a:prstGeom>
        </p:spPr>
      </p:pic>
      <p:pic>
        <p:nvPicPr>
          <p:cNvPr id="7" name="Graphic 6" descr="Woman">
            <a:extLst>
              <a:ext uri="{FF2B5EF4-FFF2-40B4-BE49-F238E27FC236}">
                <a16:creationId xmlns:a16="http://schemas.microsoft.com/office/drawing/2014/main" id="{C720AF52-3AEE-485D-8815-557470083E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91978" y="1864215"/>
            <a:ext cx="2023589" cy="2023589"/>
          </a:xfrm>
          <a:prstGeom prst="rect">
            <a:avLst/>
          </a:prstGeom>
        </p:spPr>
      </p:pic>
      <p:pic>
        <p:nvPicPr>
          <p:cNvPr id="9" name="Graphic 8" descr="Rat">
            <a:extLst>
              <a:ext uri="{FF2B5EF4-FFF2-40B4-BE49-F238E27FC236}">
                <a16:creationId xmlns:a16="http://schemas.microsoft.com/office/drawing/2014/main" id="{9F381AA2-0FA8-472D-A94B-66C3E3C43A2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961852" y="4229742"/>
            <a:ext cx="1788307" cy="1788307"/>
          </a:xfrm>
          <a:prstGeom prst="rect">
            <a:avLst/>
          </a:prstGeom>
        </p:spPr>
      </p:pic>
      <p:pic>
        <p:nvPicPr>
          <p:cNvPr id="12" name="Graphic 11" descr="Man">
            <a:extLst>
              <a:ext uri="{FF2B5EF4-FFF2-40B4-BE49-F238E27FC236}">
                <a16:creationId xmlns:a16="http://schemas.microsoft.com/office/drawing/2014/main" id="{FCCCB997-F7E1-4886-A522-8F4F7D02E0F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840582" y="1864215"/>
            <a:ext cx="2023589" cy="2023589"/>
          </a:xfrm>
          <a:prstGeom prst="rect">
            <a:avLst/>
          </a:prstGeom>
        </p:spPr>
      </p:pic>
      <p:sp>
        <p:nvSpPr>
          <p:cNvPr id="10" name="TextBox 9">
            <a:extLst>
              <a:ext uri="{FF2B5EF4-FFF2-40B4-BE49-F238E27FC236}">
                <a16:creationId xmlns:a16="http://schemas.microsoft.com/office/drawing/2014/main" id="{2ED8FA21-04A7-4F40-A25D-36F4606C2243}"/>
              </a:ext>
            </a:extLst>
          </p:cNvPr>
          <p:cNvSpPr txBox="1"/>
          <p:nvPr/>
        </p:nvSpPr>
        <p:spPr>
          <a:xfrm>
            <a:off x="2690949" y="2420983"/>
            <a:ext cx="2481942" cy="923330"/>
          </a:xfrm>
          <a:prstGeom prst="rect">
            <a:avLst/>
          </a:prstGeom>
          <a:noFill/>
        </p:spPr>
        <p:txBody>
          <a:bodyPr wrap="square" rtlCol="0">
            <a:spAutoFit/>
          </a:bodyPr>
          <a:lstStyle/>
          <a:p>
            <a:r>
              <a:rPr lang="en-US" sz="5400" dirty="0">
                <a:solidFill>
                  <a:schemeClr val="bg1"/>
                </a:solidFill>
                <a:highlight>
                  <a:srgbClr val="008000"/>
                </a:highlight>
              </a:rPr>
              <a:t>Humans</a:t>
            </a:r>
          </a:p>
        </p:txBody>
      </p:sp>
      <p:sp>
        <p:nvSpPr>
          <p:cNvPr id="14" name="TextBox 13">
            <a:extLst>
              <a:ext uri="{FF2B5EF4-FFF2-40B4-BE49-F238E27FC236}">
                <a16:creationId xmlns:a16="http://schemas.microsoft.com/office/drawing/2014/main" id="{2BD6A436-712D-49D9-B3A4-CEF475F52990}"/>
              </a:ext>
            </a:extLst>
          </p:cNvPr>
          <p:cNvSpPr txBox="1"/>
          <p:nvPr/>
        </p:nvSpPr>
        <p:spPr>
          <a:xfrm>
            <a:off x="2721429" y="4437017"/>
            <a:ext cx="2420982" cy="923330"/>
          </a:xfrm>
          <a:prstGeom prst="rect">
            <a:avLst/>
          </a:prstGeom>
          <a:noFill/>
        </p:spPr>
        <p:txBody>
          <a:bodyPr wrap="square" rtlCol="0">
            <a:spAutoFit/>
          </a:bodyPr>
          <a:lstStyle/>
          <a:p>
            <a:r>
              <a:rPr lang="en-US" sz="5400" dirty="0">
                <a:solidFill>
                  <a:schemeClr val="bg1"/>
                </a:solidFill>
                <a:highlight>
                  <a:srgbClr val="008000"/>
                </a:highlight>
              </a:rPr>
              <a:t>Animals</a:t>
            </a:r>
          </a:p>
        </p:txBody>
      </p:sp>
    </p:spTree>
    <p:extLst>
      <p:ext uri="{BB962C8B-B14F-4D97-AF65-F5344CB8AC3E}">
        <p14:creationId xmlns:p14="http://schemas.microsoft.com/office/powerpoint/2010/main" val="3595262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Human Subjects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5" name="Diagram 4">
            <a:extLst>
              <a:ext uri="{FF2B5EF4-FFF2-40B4-BE49-F238E27FC236}">
                <a16:creationId xmlns:a16="http://schemas.microsoft.com/office/drawing/2014/main" id="{60FB1033-9D9D-40E7-96BD-2331C93DCD50}"/>
              </a:ext>
            </a:extLst>
          </p:cNvPr>
          <p:cNvGraphicFramePr/>
          <p:nvPr>
            <p:extLst>
              <p:ext uri="{D42A27DB-BD31-4B8C-83A1-F6EECF244321}">
                <p14:modId xmlns:p14="http://schemas.microsoft.com/office/powerpoint/2010/main" val="154274360"/>
              </p:ext>
            </p:extLst>
          </p:nvPr>
        </p:nvGraphicFramePr>
        <p:xfrm>
          <a:off x="1524001" y="2706189"/>
          <a:ext cx="9222241" cy="14456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21233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Institutional Review Board (IRB)</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7" name="Diagram 6">
            <a:extLst>
              <a:ext uri="{FF2B5EF4-FFF2-40B4-BE49-F238E27FC236}">
                <a16:creationId xmlns:a16="http://schemas.microsoft.com/office/drawing/2014/main" id="{B1CDE03B-9AC8-4DE5-8ECF-EB93427137B2}"/>
              </a:ext>
            </a:extLst>
          </p:cNvPr>
          <p:cNvGraphicFramePr/>
          <p:nvPr>
            <p:extLst>
              <p:ext uri="{D42A27DB-BD31-4B8C-83A1-F6EECF244321}">
                <p14:modId xmlns:p14="http://schemas.microsoft.com/office/powerpoint/2010/main" val="4165916164"/>
              </p:ext>
            </p:extLst>
          </p:nvPr>
        </p:nvGraphicFramePr>
        <p:xfrm>
          <a:off x="1881188" y="2843417"/>
          <a:ext cx="8429625" cy="10772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997391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IRB Cont’d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6DC10A4-FCF7-4134-B412-469F71981AC1}"/>
              </a:ext>
            </a:extLst>
          </p:cNvPr>
          <p:cNvSpPr txBox="1"/>
          <p:nvPr/>
        </p:nvSpPr>
        <p:spPr>
          <a:xfrm>
            <a:off x="2133668" y="1828801"/>
            <a:ext cx="7924663" cy="707886"/>
          </a:xfrm>
          <a:prstGeom prst="rect">
            <a:avLst/>
          </a:prstGeom>
          <a:noFill/>
        </p:spPr>
        <p:txBody>
          <a:bodyPr wrap="square" rtlCol="0">
            <a:spAutoFit/>
          </a:bodyPr>
          <a:lstStyle/>
          <a:p>
            <a:pPr algn="ctr"/>
            <a:r>
              <a:rPr lang="en-US" sz="2000" dirty="0">
                <a:solidFill>
                  <a:schemeClr val="bg1"/>
                </a:solidFill>
                <a:highlight>
                  <a:srgbClr val="008000"/>
                </a:highlight>
              </a:rPr>
              <a:t>In order for an experiment like this to move forward, it must have the IRB’s approval</a:t>
            </a:r>
          </a:p>
        </p:txBody>
      </p:sp>
      <p:pic>
        <p:nvPicPr>
          <p:cNvPr id="6" name="Graphic 5" descr="Thumbs up sign">
            <a:extLst>
              <a:ext uri="{FF2B5EF4-FFF2-40B4-BE49-F238E27FC236}">
                <a16:creationId xmlns:a16="http://schemas.microsoft.com/office/drawing/2014/main" id="{4B499805-311E-4B5E-A8FB-5DA93B671DE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735286" y="3186878"/>
            <a:ext cx="2721428" cy="2721428"/>
          </a:xfrm>
          <a:prstGeom prst="rect">
            <a:avLst/>
          </a:prstGeom>
        </p:spPr>
      </p:pic>
    </p:spTree>
    <p:extLst>
      <p:ext uri="{BB962C8B-B14F-4D97-AF65-F5344CB8AC3E}">
        <p14:creationId xmlns:p14="http://schemas.microsoft.com/office/powerpoint/2010/main" val="54691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Graphic 8" descr="Circles with arrows">
            <a:extLst>
              <a:ext uri="{FF2B5EF4-FFF2-40B4-BE49-F238E27FC236}">
                <a16:creationId xmlns:a16="http://schemas.microsoft.com/office/drawing/2014/main" id="{E4BA19B5-A2E5-4A7C-8363-26A03F2894B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21417" y="1854926"/>
            <a:ext cx="5149166" cy="5149166"/>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Consent Form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5" name="Diagram 4">
            <a:extLst>
              <a:ext uri="{FF2B5EF4-FFF2-40B4-BE49-F238E27FC236}">
                <a16:creationId xmlns:a16="http://schemas.microsoft.com/office/drawing/2014/main" id="{643A66B6-E0FA-4DFC-A764-E5FF20DF2CA6}"/>
              </a:ext>
            </a:extLst>
          </p:cNvPr>
          <p:cNvGraphicFramePr/>
          <p:nvPr>
            <p:extLst>
              <p:ext uri="{D42A27DB-BD31-4B8C-83A1-F6EECF244321}">
                <p14:modId xmlns:p14="http://schemas.microsoft.com/office/powerpoint/2010/main" val="2155036096"/>
              </p:ext>
            </p:extLst>
          </p:nvPr>
        </p:nvGraphicFramePr>
        <p:xfrm>
          <a:off x="1881188" y="1854926"/>
          <a:ext cx="8429625" cy="46166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7" name="Graphic 6" descr="Document">
            <a:extLst>
              <a:ext uri="{FF2B5EF4-FFF2-40B4-BE49-F238E27FC236}">
                <a16:creationId xmlns:a16="http://schemas.microsoft.com/office/drawing/2014/main" id="{3F4388EE-F874-40EE-9DA9-03C859405FE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240383" y="3573892"/>
            <a:ext cx="1711234" cy="1711234"/>
          </a:xfrm>
          <a:prstGeom prst="rect">
            <a:avLst/>
          </a:prstGeom>
        </p:spPr>
      </p:pic>
    </p:spTree>
    <p:extLst>
      <p:ext uri="{BB962C8B-B14F-4D97-AF65-F5344CB8AC3E}">
        <p14:creationId xmlns:p14="http://schemas.microsoft.com/office/powerpoint/2010/main" val="30546219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Components of Consent Form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6" name="Diagram 5">
            <a:extLst>
              <a:ext uri="{FF2B5EF4-FFF2-40B4-BE49-F238E27FC236}">
                <a16:creationId xmlns:a16="http://schemas.microsoft.com/office/drawing/2014/main" id="{054C4097-9E12-4202-AB45-B228EE9D8BB7}"/>
              </a:ext>
            </a:extLst>
          </p:cNvPr>
          <p:cNvGraphicFramePr/>
          <p:nvPr>
            <p:extLst>
              <p:ext uri="{D42A27DB-BD31-4B8C-83A1-F6EECF244321}">
                <p14:modId xmlns:p14="http://schemas.microsoft.com/office/powerpoint/2010/main" val="493824493"/>
              </p:ext>
            </p:extLst>
          </p:nvPr>
        </p:nvGraphicFramePr>
        <p:xfrm>
          <a:off x="1881188" y="1820091"/>
          <a:ext cx="8429625" cy="3416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683479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Component #1</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A164B651-66B5-4DC1-9C17-D4F742585152}"/>
              </a:ext>
            </a:extLst>
          </p:cNvPr>
          <p:cNvSpPr txBox="1"/>
          <p:nvPr/>
        </p:nvSpPr>
        <p:spPr>
          <a:xfrm>
            <a:off x="1972449" y="1892203"/>
            <a:ext cx="8247101" cy="400110"/>
          </a:xfrm>
          <a:prstGeom prst="rect">
            <a:avLst/>
          </a:prstGeom>
          <a:solidFill>
            <a:srgbClr val="386546"/>
          </a:solidFill>
        </p:spPr>
        <p:txBody>
          <a:bodyPr wrap="square" rtlCol="0">
            <a:spAutoFit/>
          </a:bodyPr>
          <a:lstStyle/>
          <a:p>
            <a:pPr algn="ctr"/>
            <a:r>
              <a:rPr lang="en-US" sz="2000" dirty="0">
                <a:solidFill>
                  <a:schemeClr val="bg1"/>
                </a:solidFill>
              </a:rPr>
              <a:t>The potential risks and implications of the research are known.</a:t>
            </a:r>
          </a:p>
        </p:txBody>
      </p:sp>
      <p:pic>
        <p:nvPicPr>
          <p:cNvPr id="5" name="Graphic 4" descr="Presentation with pie chart">
            <a:extLst>
              <a:ext uri="{FF2B5EF4-FFF2-40B4-BE49-F238E27FC236}">
                <a16:creationId xmlns:a16="http://schemas.microsoft.com/office/drawing/2014/main" id="{BF391A6C-41C7-4ED4-9351-DDBAAA4C0B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17570" y="2860580"/>
            <a:ext cx="3156858" cy="3156858"/>
          </a:xfrm>
          <a:prstGeom prst="rect">
            <a:avLst/>
          </a:prstGeom>
        </p:spPr>
      </p:pic>
    </p:spTree>
    <p:extLst>
      <p:ext uri="{BB962C8B-B14F-4D97-AF65-F5344CB8AC3E}">
        <p14:creationId xmlns:p14="http://schemas.microsoft.com/office/powerpoint/2010/main" val="11355750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1420</TotalTime>
  <Words>1192</Words>
  <Application>Microsoft Office PowerPoint</Application>
  <PresentationFormat>Widescreen</PresentationFormat>
  <Paragraphs>163</Paragraphs>
  <Slides>26</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26</vt:i4>
      </vt:variant>
    </vt:vector>
  </HeadingPairs>
  <TitlesOfParts>
    <vt:vector size="3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20</cp:revision>
  <dcterms:created xsi:type="dcterms:W3CDTF">2017-06-16T13:06:21Z</dcterms:created>
  <dcterms:modified xsi:type="dcterms:W3CDTF">2019-05-09T18:18:44Z</dcterms:modified>
</cp:coreProperties>
</file>