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79" r:id="rId3"/>
    <p:sldId id="257" r:id="rId4"/>
    <p:sldId id="258" r:id="rId5"/>
    <p:sldId id="259" r:id="rId6"/>
    <p:sldId id="260" r:id="rId7"/>
    <p:sldId id="261" r:id="rId8"/>
    <p:sldId id="262"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6/11/2019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often talk about personality, either of others or our own, but what is personality?</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Most people would consider personality our long-term, stable, pattern of behaving.</a:t>
            </a:r>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have been a variety of different theories of personality, beginning with Hippocrates. Hippocrates believed that there were four fluids, or humors, in the body, and imbalances in these would result in different types of personalities. For instance, someone who was considered sanguine, or joyful and optimistic, might be high in red blood compared to phlegmatic, or calm and thoughtful, who might be higher in white phlegm from the lungs.</a:t>
            </a:r>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Franz Gall had another idea, which was labeled phrenology. Here, Gall thought that the bumps on the skull could be read to determine a person’s character traits. </a:t>
            </a:r>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theory suggested that people could be measured on two separate axes. One was emotional to non-emotional, and people could fall at different points along this axis. The second was changeable and unchangeable.</a:t>
            </a:r>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Freud had a different idea that focused on the development of personality over the first 6 years of life. He felt that sexual and aggressive urges influenced the development of personality.</a:t>
            </a:r>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Later, neo-Freudians reduced the focus </a:t>
            </a:r>
            <a:r>
              <a:rPr lang="en-US" sz="1200" kern="1200">
                <a:solidFill>
                  <a:schemeClr val="tx1"/>
                </a:solidFill>
                <a:effectLst/>
                <a:latin typeface="+mn-lt"/>
                <a:ea typeface="+mn-ea"/>
                <a:cs typeface="+mn-cs"/>
              </a:rPr>
              <a:t>on sexual </a:t>
            </a:r>
            <a:r>
              <a:rPr lang="en-US" sz="1200" kern="1200" dirty="0">
                <a:solidFill>
                  <a:schemeClr val="tx1"/>
                </a:solidFill>
                <a:effectLst/>
                <a:latin typeface="+mn-lt"/>
                <a:ea typeface="+mn-ea"/>
                <a:cs typeface="+mn-cs"/>
              </a:rPr>
              <a:t>behavior and focused, instead, on social relationships. This overview only scratches the surface of the number of theories regarding personality.</a:t>
            </a:r>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 Id="rId5" Type="http://schemas.openxmlformats.org/officeDocument/2006/relationships/image" Target="../media/image22.png"/><Relationship Id="rId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What Is Personality?</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Personality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923B2F9D-AECE-4AFA-9C71-0F2471E0863B}"/>
              </a:ext>
            </a:extLst>
          </p:cNvPr>
          <p:cNvSpPr txBox="1"/>
          <p:nvPr/>
        </p:nvSpPr>
        <p:spPr>
          <a:xfrm>
            <a:off x="4542241" y="2019300"/>
            <a:ext cx="3107517" cy="923330"/>
          </a:xfrm>
          <a:prstGeom prst="rect">
            <a:avLst/>
          </a:prstGeom>
          <a:noFill/>
        </p:spPr>
        <p:txBody>
          <a:bodyPr wrap="none" rtlCol="0">
            <a:spAutoFit/>
          </a:bodyPr>
          <a:lstStyle/>
          <a:p>
            <a:r>
              <a:rPr lang="en-US" sz="5400" dirty="0"/>
              <a:t>Long-term</a:t>
            </a:r>
          </a:p>
        </p:txBody>
      </p:sp>
      <p:sp>
        <p:nvSpPr>
          <p:cNvPr id="5" name="TextBox 4">
            <a:extLst>
              <a:ext uri="{FF2B5EF4-FFF2-40B4-BE49-F238E27FC236}">
                <a16:creationId xmlns:a16="http://schemas.microsoft.com/office/drawing/2014/main" id="{516DC5DA-917C-4368-876B-0AE459125A21}"/>
              </a:ext>
            </a:extLst>
          </p:cNvPr>
          <p:cNvSpPr txBox="1"/>
          <p:nvPr/>
        </p:nvSpPr>
        <p:spPr>
          <a:xfrm>
            <a:off x="5133459" y="3592326"/>
            <a:ext cx="1925079" cy="923330"/>
          </a:xfrm>
          <a:prstGeom prst="rect">
            <a:avLst/>
          </a:prstGeom>
          <a:noFill/>
        </p:spPr>
        <p:txBody>
          <a:bodyPr wrap="none" rtlCol="0">
            <a:spAutoFit/>
          </a:bodyPr>
          <a:lstStyle/>
          <a:p>
            <a:r>
              <a:rPr lang="en-US" sz="5400" dirty="0"/>
              <a:t>Stable</a:t>
            </a:r>
          </a:p>
        </p:txBody>
      </p:sp>
      <p:pic>
        <p:nvPicPr>
          <p:cNvPr id="4" name="Graphic 3" descr="Male profile">
            <a:extLst>
              <a:ext uri="{FF2B5EF4-FFF2-40B4-BE49-F238E27FC236}">
                <a16:creationId xmlns:a16="http://schemas.microsoft.com/office/drawing/2014/main" id="{0C8F560E-9762-4E06-9B3D-B99A1A3449A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19373" y="2670562"/>
            <a:ext cx="1516875" cy="1516875"/>
          </a:xfrm>
          <a:prstGeom prst="rect">
            <a:avLst/>
          </a:prstGeom>
        </p:spPr>
      </p:pic>
      <p:pic>
        <p:nvPicPr>
          <p:cNvPr id="7" name="Graphic 6" descr="Female Profile">
            <a:extLst>
              <a:ext uri="{FF2B5EF4-FFF2-40B4-BE49-F238E27FC236}">
                <a16:creationId xmlns:a16="http://schemas.microsoft.com/office/drawing/2014/main" id="{0B73C1C8-46E8-4259-9DDE-2AAE4AB677C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055749" y="2670562"/>
            <a:ext cx="1516875" cy="1516875"/>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Hippocrates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14FF4525-C638-4131-A784-EC6DE761CE0E}"/>
              </a:ext>
            </a:extLst>
          </p:cNvPr>
          <p:cNvSpPr txBox="1"/>
          <p:nvPr/>
        </p:nvSpPr>
        <p:spPr>
          <a:xfrm>
            <a:off x="2688305" y="1592366"/>
            <a:ext cx="1896673" cy="646331"/>
          </a:xfrm>
          <a:prstGeom prst="rect">
            <a:avLst/>
          </a:prstGeom>
          <a:noFill/>
        </p:spPr>
        <p:txBody>
          <a:bodyPr wrap="none" rtlCol="0">
            <a:spAutoFit/>
          </a:bodyPr>
          <a:lstStyle/>
          <a:p>
            <a:r>
              <a:rPr lang="en-US" sz="3600" dirty="0"/>
              <a:t>Sanguine</a:t>
            </a:r>
          </a:p>
        </p:txBody>
      </p:sp>
      <p:sp>
        <p:nvSpPr>
          <p:cNvPr id="6" name="TextBox 5">
            <a:extLst>
              <a:ext uri="{FF2B5EF4-FFF2-40B4-BE49-F238E27FC236}">
                <a16:creationId xmlns:a16="http://schemas.microsoft.com/office/drawing/2014/main" id="{087A424E-1169-4A25-90EB-32783F8BCB85}"/>
              </a:ext>
            </a:extLst>
          </p:cNvPr>
          <p:cNvSpPr txBox="1"/>
          <p:nvPr/>
        </p:nvSpPr>
        <p:spPr>
          <a:xfrm>
            <a:off x="7607024" y="1592365"/>
            <a:ext cx="2259465" cy="646331"/>
          </a:xfrm>
          <a:prstGeom prst="rect">
            <a:avLst/>
          </a:prstGeom>
          <a:noFill/>
        </p:spPr>
        <p:txBody>
          <a:bodyPr wrap="none" rtlCol="0">
            <a:spAutoFit/>
          </a:bodyPr>
          <a:lstStyle/>
          <a:p>
            <a:r>
              <a:rPr lang="en-US" sz="3600" dirty="0"/>
              <a:t>Phlegmatic</a:t>
            </a:r>
          </a:p>
        </p:txBody>
      </p:sp>
      <p:pic>
        <p:nvPicPr>
          <p:cNvPr id="5" name="Graphic 4" descr="Smiling face with no fill">
            <a:extLst>
              <a:ext uri="{FF2B5EF4-FFF2-40B4-BE49-F238E27FC236}">
                <a16:creationId xmlns:a16="http://schemas.microsoft.com/office/drawing/2014/main" id="{277E2821-CD39-4945-A83A-9B6FAA371EA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43175" y="2238695"/>
            <a:ext cx="1376325" cy="1376325"/>
          </a:xfrm>
          <a:prstGeom prst="rect">
            <a:avLst/>
          </a:prstGeom>
        </p:spPr>
      </p:pic>
      <p:pic>
        <p:nvPicPr>
          <p:cNvPr id="8" name="Graphic 7" descr="Grinning face with no fill">
            <a:extLst>
              <a:ext uri="{FF2B5EF4-FFF2-40B4-BE49-F238E27FC236}">
                <a16:creationId xmlns:a16="http://schemas.microsoft.com/office/drawing/2014/main" id="{210E1506-0170-49DC-B5A8-C2C4BAA05A5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636641" y="2238696"/>
            <a:ext cx="1376325" cy="1376325"/>
          </a:xfrm>
          <a:prstGeom prst="rect">
            <a:avLst/>
          </a:prstGeom>
        </p:spPr>
      </p:pic>
      <p:pic>
        <p:nvPicPr>
          <p:cNvPr id="10" name="Graphic 9" descr="Nervous face with no fill">
            <a:extLst>
              <a:ext uri="{FF2B5EF4-FFF2-40B4-BE49-F238E27FC236}">
                <a16:creationId xmlns:a16="http://schemas.microsoft.com/office/drawing/2014/main" id="{8A6087A7-DB14-4182-B72C-D83B9485F33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375731" y="2238694"/>
            <a:ext cx="1376325" cy="1376325"/>
          </a:xfrm>
          <a:prstGeom prst="rect">
            <a:avLst/>
          </a:prstGeom>
        </p:spPr>
      </p:pic>
      <p:pic>
        <p:nvPicPr>
          <p:cNvPr id="12" name="Graphic 11" descr="Head with gears">
            <a:extLst>
              <a:ext uri="{FF2B5EF4-FFF2-40B4-BE49-F238E27FC236}">
                <a16:creationId xmlns:a16="http://schemas.microsoft.com/office/drawing/2014/main" id="{C5996F0B-06CB-4867-A442-CB1725D9FA5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815532" y="2238693"/>
            <a:ext cx="1376325" cy="1376325"/>
          </a:xfrm>
          <a:prstGeom prst="rect">
            <a:avLst/>
          </a:prstGeom>
        </p:spPr>
      </p:pic>
      <p:sp>
        <p:nvSpPr>
          <p:cNvPr id="13" name="Arrow: Up 12">
            <a:extLst>
              <a:ext uri="{FF2B5EF4-FFF2-40B4-BE49-F238E27FC236}">
                <a16:creationId xmlns:a16="http://schemas.microsoft.com/office/drawing/2014/main" id="{6EECEC97-1510-414A-B61C-BA3662CB4B86}"/>
              </a:ext>
            </a:extLst>
          </p:cNvPr>
          <p:cNvSpPr/>
          <p:nvPr/>
        </p:nvSpPr>
        <p:spPr>
          <a:xfrm>
            <a:off x="2943225" y="3613328"/>
            <a:ext cx="1352550" cy="1952619"/>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Up 15">
            <a:extLst>
              <a:ext uri="{FF2B5EF4-FFF2-40B4-BE49-F238E27FC236}">
                <a16:creationId xmlns:a16="http://schemas.microsoft.com/office/drawing/2014/main" id="{1AD32A8E-5BB6-4917-8B92-16043E9D33E0}"/>
              </a:ext>
            </a:extLst>
          </p:cNvPr>
          <p:cNvSpPr/>
          <p:nvPr/>
        </p:nvSpPr>
        <p:spPr>
          <a:xfrm>
            <a:off x="8078325" y="3613327"/>
            <a:ext cx="1352550" cy="1952619"/>
          </a:xfrm>
          <a:prstGeom prst="upArrow">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Franz Gall</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41789904-7E8C-45C7-9311-6DC5EB4041DB}"/>
              </a:ext>
            </a:extLst>
          </p:cNvPr>
          <p:cNvSpPr txBox="1"/>
          <p:nvPr/>
        </p:nvSpPr>
        <p:spPr>
          <a:xfrm rot="21245993">
            <a:off x="2325280" y="2590800"/>
            <a:ext cx="3728393" cy="1015663"/>
          </a:xfrm>
          <a:prstGeom prst="rect">
            <a:avLst/>
          </a:prstGeom>
          <a:noFill/>
        </p:spPr>
        <p:txBody>
          <a:bodyPr wrap="none" rtlCol="0">
            <a:spAutoFit/>
          </a:bodyPr>
          <a:lstStyle/>
          <a:p>
            <a:r>
              <a:rPr lang="en-US" sz="6000" dirty="0"/>
              <a:t>Phrenology</a:t>
            </a:r>
          </a:p>
        </p:txBody>
      </p:sp>
      <p:pic>
        <p:nvPicPr>
          <p:cNvPr id="3" name="Graphic 2" descr="Skeleton">
            <a:extLst>
              <a:ext uri="{FF2B5EF4-FFF2-40B4-BE49-F238E27FC236}">
                <a16:creationId xmlns:a16="http://schemas.microsoft.com/office/drawing/2014/main" id="{87D20378-A610-4197-89BA-3DDDF7A005B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05500" y="1938028"/>
            <a:ext cx="3714750" cy="3714750"/>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Axes of Personality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cxnSp>
        <p:nvCxnSpPr>
          <p:cNvPr id="3" name="Straight Arrow Connector 2">
            <a:extLst>
              <a:ext uri="{FF2B5EF4-FFF2-40B4-BE49-F238E27FC236}">
                <a16:creationId xmlns:a16="http://schemas.microsoft.com/office/drawing/2014/main" id="{03B795AA-34A9-4960-9814-8D6DA6E78FFE}"/>
              </a:ext>
            </a:extLst>
          </p:cNvPr>
          <p:cNvCxnSpPr>
            <a:cxnSpLocks/>
          </p:cNvCxnSpPr>
          <p:nvPr/>
        </p:nvCxnSpPr>
        <p:spPr>
          <a:xfrm>
            <a:off x="2533650" y="2057401"/>
            <a:ext cx="6800850" cy="0"/>
          </a:xfrm>
          <a:prstGeom prst="straightConnector1">
            <a:avLst/>
          </a:prstGeom>
          <a:ln w="76200">
            <a:solidFill>
              <a:schemeClr val="accent6"/>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5D65AD1A-CF29-44EB-B1BB-DEC412CB49F2}"/>
              </a:ext>
            </a:extLst>
          </p:cNvPr>
          <p:cNvCxnSpPr>
            <a:cxnSpLocks/>
          </p:cNvCxnSpPr>
          <p:nvPr/>
        </p:nvCxnSpPr>
        <p:spPr>
          <a:xfrm>
            <a:off x="2600325" y="3852529"/>
            <a:ext cx="6800850" cy="0"/>
          </a:xfrm>
          <a:prstGeom prst="straightConnector1">
            <a:avLst/>
          </a:prstGeom>
          <a:ln w="76200">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E7FA4FFF-DC97-4B09-BF5F-80B90BD4A208}"/>
              </a:ext>
            </a:extLst>
          </p:cNvPr>
          <p:cNvSpPr txBox="1"/>
          <p:nvPr/>
        </p:nvSpPr>
        <p:spPr>
          <a:xfrm>
            <a:off x="1881188" y="2202455"/>
            <a:ext cx="1669047" cy="523220"/>
          </a:xfrm>
          <a:prstGeom prst="rect">
            <a:avLst/>
          </a:prstGeom>
          <a:noFill/>
        </p:spPr>
        <p:txBody>
          <a:bodyPr wrap="none" rtlCol="0">
            <a:spAutoFit/>
          </a:bodyPr>
          <a:lstStyle/>
          <a:p>
            <a:r>
              <a:rPr lang="en-US" sz="2800" dirty="0"/>
              <a:t>Emotional</a:t>
            </a:r>
          </a:p>
        </p:txBody>
      </p:sp>
      <p:sp>
        <p:nvSpPr>
          <p:cNvPr id="10" name="TextBox 9">
            <a:extLst>
              <a:ext uri="{FF2B5EF4-FFF2-40B4-BE49-F238E27FC236}">
                <a16:creationId xmlns:a16="http://schemas.microsoft.com/office/drawing/2014/main" id="{08DA34C5-5DE0-44E7-A3AE-1E5806BA04D8}"/>
              </a:ext>
            </a:extLst>
          </p:cNvPr>
          <p:cNvSpPr txBox="1"/>
          <p:nvPr/>
        </p:nvSpPr>
        <p:spPr>
          <a:xfrm>
            <a:off x="7917208" y="2202455"/>
            <a:ext cx="2393604" cy="523220"/>
          </a:xfrm>
          <a:prstGeom prst="rect">
            <a:avLst/>
          </a:prstGeom>
          <a:noFill/>
        </p:spPr>
        <p:txBody>
          <a:bodyPr wrap="none" rtlCol="0">
            <a:spAutoFit/>
          </a:bodyPr>
          <a:lstStyle/>
          <a:p>
            <a:r>
              <a:rPr lang="en-US" sz="2800" dirty="0"/>
              <a:t>Non-emotional</a:t>
            </a:r>
          </a:p>
        </p:txBody>
      </p:sp>
      <p:sp>
        <p:nvSpPr>
          <p:cNvPr id="11" name="TextBox 10">
            <a:extLst>
              <a:ext uri="{FF2B5EF4-FFF2-40B4-BE49-F238E27FC236}">
                <a16:creationId xmlns:a16="http://schemas.microsoft.com/office/drawing/2014/main" id="{5ABE9198-8DFA-4106-B727-6F22DE579DB7}"/>
              </a:ext>
            </a:extLst>
          </p:cNvPr>
          <p:cNvSpPr txBox="1"/>
          <p:nvPr/>
        </p:nvSpPr>
        <p:spPr>
          <a:xfrm>
            <a:off x="1771253" y="3997582"/>
            <a:ext cx="1888915" cy="523220"/>
          </a:xfrm>
          <a:prstGeom prst="rect">
            <a:avLst/>
          </a:prstGeom>
          <a:noFill/>
        </p:spPr>
        <p:txBody>
          <a:bodyPr wrap="none" rtlCol="0">
            <a:spAutoFit/>
          </a:bodyPr>
          <a:lstStyle/>
          <a:p>
            <a:r>
              <a:rPr lang="en-US" sz="2800" dirty="0"/>
              <a:t>Changeable</a:t>
            </a:r>
          </a:p>
        </p:txBody>
      </p:sp>
      <p:sp>
        <p:nvSpPr>
          <p:cNvPr id="12" name="TextBox 11">
            <a:extLst>
              <a:ext uri="{FF2B5EF4-FFF2-40B4-BE49-F238E27FC236}">
                <a16:creationId xmlns:a16="http://schemas.microsoft.com/office/drawing/2014/main" id="{3251F83F-D3BC-4E87-BAA6-4D501C64D9D2}"/>
              </a:ext>
            </a:extLst>
          </p:cNvPr>
          <p:cNvSpPr txBox="1"/>
          <p:nvPr/>
        </p:nvSpPr>
        <p:spPr>
          <a:xfrm>
            <a:off x="7978795" y="3997582"/>
            <a:ext cx="2270430" cy="523220"/>
          </a:xfrm>
          <a:prstGeom prst="rect">
            <a:avLst/>
          </a:prstGeom>
          <a:noFill/>
        </p:spPr>
        <p:txBody>
          <a:bodyPr wrap="none" rtlCol="0">
            <a:spAutoFit/>
          </a:bodyPr>
          <a:lstStyle/>
          <a:p>
            <a:r>
              <a:rPr lang="en-US" sz="2800" dirty="0"/>
              <a:t>Unchangeable</a:t>
            </a:r>
          </a:p>
        </p:txBody>
      </p: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Sigmund Freud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82005E6-A7E3-493F-A155-0EA4A032B575}"/>
              </a:ext>
            </a:extLst>
          </p:cNvPr>
          <p:cNvSpPr txBox="1"/>
          <p:nvPr/>
        </p:nvSpPr>
        <p:spPr>
          <a:xfrm>
            <a:off x="4259792" y="1933575"/>
            <a:ext cx="3672416" cy="923330"/>
          </a:xfrm>
          <a:prstGeom prst="rect">
            <a:avLst/>
          </a:prstGeom>
          <a:solidFill>
            <a:schemeClr val="bg2">
              <a:lumMod val="50000"/>
            </a:schemeClr>
          </a:solidFill>
        </p:spPr>
        <p:txBody>
          <a:bodyPr wrap="none" rtlCol="0">
            <a:spAutoFit/>
          </a:bodyPr>
          <a:lstStyle/>
          <a:p>
            <a:r>
              <a:rPr lang="en-US" sz="5400" dirty="0">
                <a:solidFill>
                  <a:schemeClr val="bg1"/>
                </a:solidFill>
              </a:rPr>
              <a:t>Sexual urges</a:t>
            </a:r>
          </a:p>
        </p:txBody>
      </p:sp>
      <p:sp>
        <p:nvSpPr>
          <p:cNvPr id="5" name="TextBox 4">
            <a:extLst>
              <a:ext uri="{FF2B5EF4-FFF2-40B4-BE49-F238E27FC236}">
                <a16:creationId xmlns:a16="http://schemas.microsoft.com/office/drawing/2014/main" id="{48444C33-D12D-42C6-846B-61712C341CD3}"/>
              </a:ext>
            </a:extLst>
          </p:cNvPr>
          <p:cNvSpPr txBox="1"/>
          <p:nvPr/>
        </p:nvSpPr>
        <p:spPr>
          <a:xfrm>
            <a:off x="3666007" y="3539431"/>
            <a:ext cx="4859985" cy="923330"/>
          </a:xfrm>
          <a:prstGeom prst="rect">
            <a:avLst/>
          </a:prstGeom>
          <a:solidFill>
            <a:schemeClr val="bg2">
              <a:lumMod val="50000"/>
            </a:schemeClr>
          </a:solidFill>
        </p:spPr>
        <p:txBody>
          <a:bodyPr wrap="none" rtlCol="0">
            <a:spAutoFit/>
          </a:bodyPr>
          <a:lstStyle/>
          <a:p>
            <a:r>
              <a:rPr lang="en-US" sz="5400" dirty="0">
                <a:solidFill>
                  <a:schemeClr val="bg1"/>
                </a:solidFill>
              </a:rPr>
              <a:t>Aggressive urges</a:t>
            </a:r>
          </a:p>
        </p:txBody>
      </p: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Neo-Freudians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Users">
            <a:extLst>
              <a:ext uri="{FF2B5EF4-FFF2-40B4-BE49-F238E27FC236}">
                <a16:creationId xmlns:a16="http://schemas.microsoft.com/office/drawing/2014/main" id="{76D5922B-9ED9-4C83-8E83-5FA72F9ED6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24412" y="1383374"/>
            <a:ext cx="2543175" cy="2543175"/>
          </a:xfrm>
          <a:prstGeom prst="rect">
            <a:avLst/>
          </a:prstGeom>
        </p:spPr>
      </p:pic>
      <p:pic>
        <p:nvPicPr>
          <p:cNvPr id="5" name="Graphic 4" descr="Handshake">
            <a:extLst>
              <a:ext uri="{FF2B5EF4-FFF2-40B4-BE49-F238E27FC236}">
                <a16:creationId xmlns:a16="http://schemas.microsoft.com/office/drawing/2014/main" id="{329F46B8-B8A4-4B95-801A-B5976EAFD48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37550" y="3757726"/>
            <a:ext cx="1716900" cy="1716900"/>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TotalTime>
  <Words>288</Words>
  <Application>Microsoft Office PowerPoint</Application>
  <PresentationFormat>Widescreen</PresentationFormat>
  <Paragraphs>35</Paragraphs>
  <Slides>8</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23</cp:revision>
  <dcterms:created xsi:type="dcterms:W3CDTF">2017-06-16T13:06:21Z</dcterms:created>
  <dcterms:modified xsi:type="dcterms:W3CDTF">2019-06-11T19:17:16Z</dcterms:modified>
</cp:coreProperties>
</file>