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sldIdLst>
    <p:sldId id="279" r:id="rId3"/>
    <p:sldId id="257" r:id="rId4"/>
    <p:sldId id="258" r:id="rId5"/>
    <p:sldId id="259" r:id="rId6"/>
    <p:sldId id="260" r:id="rId7"/>
    <p:sldId id="261" r:id="rId8"/>
    <p:sldId id="262" r:id="rId9"/>
    <p:sldId id="263"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2"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FF0066"/>
    <a:srgbClr val="99000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6/11/2019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lesson will focus on Sigmund Freud and the psychodynamic perspective. Freud was the first to develop a comprehensive theory regarding personality development.</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Projection refers to attributing your own unacceptable desires to others. For example, you may see someone else as a cheater when you, in fact, are the cheater.</a:t>
            </a:r>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27440352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Rationalization involves the justifications we often tell ourselves for our behaviors. Instead of admitting we made a mistake, we tend to blame it on something else. Children often engage in this behavior: “I hit him because </a:t>
            </a:r>
            <a:r>
              <a:rPr lang="en-US" sz="1200" i="1" kern="1200" dirty="0">
                <a:solidFill>
                  <a:schemeClr val="tx1"/>
                </a:solidFill>
                <a:effectLst/>
                <a:latin typeface="+mn-lt"/>
                <a:ea typeface="+mn-ea"/>
                <a:cs typeface="+mn-cs"/>
              </a:rPr>
              <a:t>he</a:t>
            </a:r>
            <a:r>
              <a:rPr lang="en-US" sz="1200" kern="1200" dirty="0">
                <a:solidFill>
                  <a:schemeClr val="tx1"/>
                </a:solidFill>
                <a:effectLst/>
                <a:latin typeface="+mn-lt"/>
                <a:ea typeface="+mn-ea"/>
                <a:cs typeface="+mn-cs"/>
              </a:rPr>
              <a:t> looked at me funny.” The focus is on explaining away the behavior rather than taking responsibility.</a:t>
            </a:r>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a:p>
        </p:txBody>
      </p:sp>
    </p:spTree>
    <p:extLst>
      <p:ext uri="{BB962C8B-B14F-4D97-AF65-F5344CB8AC3E}">
        <p14:creationId xmlns:p14="http://schemas.microsoft.com/office/powerpoint/2010/main" val="543831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Reaction formation involves reacting in a way contrary to how you feel. For example, the guilt at being upset with your mother is so great that you bring </a:t>
            </a:r>
            <a:r>
              <a:rPr lang="en-US" sz="1200" kern="1200">
                <a:solidFill>
                  <a:schemeClr val="tx1"/>
                </a:solidFill>
                <a:effectLst/>
                <a:latin typeface="+mn-lt"/>
                <a:ea typeface="+mn-ea"/>
                <a:cs typeface="+mn-cs"/>
              </a:rPr>
              <a:t>her flowers!</a:t>
            </a:r>
          </a:p>
        </p:txBody>
      </p:sp>
      <p:sp>
        <p:nvSpPr>
          <p:cNvPr id="4" name="Slide Number Placeholder 3"/>
          <p:cNvSpPr>
            <a:spLocks noGrp="1"/>
          </p:cNvSpPr>
          <p:nvPr>
            <p:ph type="sldNum" sz="quarter" idx="5"/>
          </p:nvPr>
        </p:nvSpPr>
        <p:spPr/>
        <p:txBody>
          <a:bodyPr/>
          <a:lstStyle/>
          <a:p>
            <a:fld id="{1CECA16C-4484-4DC5-9042-A6FC683A1C55}" type="slidenum">
              <a:rPr lang="en-US" smtClean="0"/>
              <a:t>12</a:t>
            </a:fld>
            <a:endParaRPr lang="en-US"/>
          </a:p>
        </p:txBody>
      </p:sp>
    </p:spTree>
    <p:extLst>
      <p:ext uri="{BB962C8B-B14F-4D97-AF65-F5344CB8AC3E}">
        <p14:creationId xmlns:p14="http://schemas.microsoft.com/office/powerpoint/2010/main" val="14558611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Regression involves reverting back to a childlike state. Children often return to bedwetting or thumb-sucking when their parents are having marital issues.</a:t>
            </a:r>
          </a:p>
        </p:txBody>
      </p:sp>
      <p:sp>
        <p:nvSpPr>
          <p:cNvPr id="4" name="Slide Number Placeholder 3"/>
          <p:cNvSpPr>
            <a:spLocks noGrp="1"/>
          </p:cNvSpPr>
          <p:nvPr>
            <p:ph type="sldNum" sz="quarter" idx="5"/>
          </p:nvPr>
        </p:nvSpPr>
        <p:spPr/>
        <p:txBody>
          <a:bodyPr/>
          <a:lstStyle/>
          <a:p>
            <a:fld id="{1CECA16C-4484-4DC5-9042-A6FC683A1C55}" type="slidenum">
              <a:rPr lang="en-US" smtClean="0"/>
              <a:t>13</a:t>
            </a:fld>
            <a:endParaRPr lang="en-US"/>
          </a:p>
        </p:txBody>
      </p:sp>
    </p:spTree>
    <p:extLst>
      <p:ext uri="{BB962C8B-B14F-4D97-AF65-F5344CB8AC3E}">
        <p14:creationId xmlns:p14="http://schemas.microsoft.com/office/powerpoint/2010/main" val="29219348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Repression involves blocking negative memories, such as blocking out abuse.</a:t>
            </a:r>
          </a:p>
        </p:txBody>
      </p:sp>
      <p:sp>
        <p:nvSpPr>
          <p:cNvPr id="4" name="Slide Number Placeholder 3"/>
          <p:cNvSpPr>
            <a:spLocks noGrp="1"/>
          </p:cNvSpPr>
          <p:nvPr>
            <p:ph type="sldNum" sz="quarter" idx="5"/>
          </p:nvPr>
        </p:nvSpPr>
        <p:spPr/>
        <p:txBody>
          <a:bodyPr/>
          <a:lstStyle/>
          <a:p>
            <a:fld id="{1CECA16C-4484-4DC5-9042-A6FC683A1C55}" type="slidenum">
              <a:rPr lang="en-US" smtClean="0"/>
              <a:t>14</a:t>
            </a:fld>
            <a:endParaRPr lang="en-US"/>
          </a:p>
        </p:txBody>
      </p:sp>
    </p:spTree>
    <p:extLst>
      <p:ext uri="{BB962C8B-B14F-4D97-AF65-F5344CB8AC3E}">
        <p14:creationId xmlns:p14="http://schemas.microsoft.com/office/powerpoint/2010/main" val="24023037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Sublimation involves redirecting unacceptable desires through socially acceptable channels. An example here might be an aggressive urge to hurt sex offenders, which becomes volunteer activity to help with tracking of sex offenders in the local area. We often engage in at least some of these behaviors to help protect ourselves from internal anxiety.</a:t>
            </a:r>
          </a:p>
        </p:txBody>
      </p:sp>
      <p:sp>
        <p:nvSpPr>
          <p:cNvPr id="4" name="Slide Number Placeholder 3"/>
          <p:cNvSpPr>
            <a:spLocks noGrp="1"/>
          </p:cNvSpPr>
          <p:nvPr>
            <p:ph type="sldNum" sz="quarter" idx="5"/>
          </p:nvPr>
        </p:nvSpPr>
        <p:spPr/>
        <p:txBody>
          <a:bodyPr/>
          <a:lstStyle/>
          <a:p>
            <a:fld id="{1CECA16C-4484-4DC5-9042-A6FC683A1C55}" type="slidenum">
              <a:rPr lang="en-US" smtClean="0"/>
              <a:t>15</a:t>
            </a:fld>
            <a:endParaRPr lang="en-US"/>
          </a:p>
        </p:txBody>
      </p:sp>
    </p:spTree>
    <p:extLst>
      <p:ext uri="{BB962C8B-B14F-4D97-AF65-F5344CB8AC3E}">
        <p14:creationId xmlns:p14="http://schemas.microsoft.com/office/powerpoint/2010/main" val="33727104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Freud believed that personality developed across several psychosexual stages in early childhood. In each stage, the child has pleasure-seeking urges from different erogenous zones.</a:t>
            </a:r>
          </a:p>
        </p:txBody>
      </p:sp>
      <p:sp>
        <p:nvSpPr>
          <p:cNvPr id="4" name="Slide Number Placeholder 3"/>
          <p:cNvSpPr>
            <a:spLocks noGrp="1"/>
          </p:cNvSpPr>
          <p:nvPr>
            <p:ph type="sldNum" sz="quarter" idx="5"/>
          </p:nvPr>
        </p:nvSpPr>
        <p:spPr/>
        <p:txBody>
          <a:bodyPr/>
          <a:lstStyle/>
          <a:p>
            <a:fld id="{1CECA16C-4484-4DC5-9042-A6FC683A1C55}" type="slidenum">
              <a:rPr lang="en-US" smtClean="0"/>
              <a:t>16</a:t>
            </a:fld>
            <a:endParaRPr lang="en-US"/>
          </a:p>
        </p:txBody>
      </p:sp>
    </p:spTree>
    <p:extLst>
      <p:ext uri="{BB962C8B-B14F-4D97-AF65-F5344CB8AC3E}">
        <p14:creationId xmlns:p14="http://schemas.microsoft.com/office/powerpoint/2010/main" val="34348909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oral stage, from birth to one year, the pleasure is focused on the mouth. In fact, young babies seem to put everything in their mouths. When weaned, this can create conflict.  Freud theorized that adults who smoke or overeat had an unsuccessfully resolved conflict at the end of the oral stage, resulting in an oral fixation.</a:t>
            </a:r>
          </a:p>
        </p:txBody>
      </p:sp>
      <p:sp>
        <p:nvSpPr>
          <p:cNvPr id="4" name="Slide Number Placeholder 3"/>
          <p:cNvSpPr>
            <a:spLocks noGrp="1"/>
          </p:cNvSpPr>
          <p:nvPr>
            <p:ph type="sldNum" sz="quarter" idx="5"/>
          </p:nvPr>
        </p:nvSpPr>
        <p:spPr/>
        <p:txBody>
          <a:bodyPr/>
          <a:lstStyle/>
          <a:p>
            <a:fld id="{1CECA16C-4484-4DC5-9042-A6FC683A1C55}" type="slidenum">
              <a:rPr lang="en-US" smtClean="0"/>
              <a:t>17</a:t>
            </a:fld>
            <a:endParaRPr lang="en-US"/>
          </a:p>
        </p:txBody>
      </p:sp>
    </p:spTree>
    <p:extLst>
      <p:ext uri="{BB962C8B-B14F-4D97-AF65-F5344CB8AC3E}">
        <p14:creationId xmlns:p14="http://schemas.microsoft.com/office/powerpoint/2010/main" val="446969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anal stage, 1 to 3 years of age, the child is learning to toiler train. Again, how this stage is handled could result in fixation at this stage. Freud theorized that people could become anal retentive (perfectionists, stingy, stubborn) or anal expulsive (messy, careless, disorganized).</a:t>
            </a:r>
          </a:p>
        </p:txBody>
      </p:sp>
      <p:sp>
        <p:nvSpPr>
          <p:cNvPr id="4" name="Slide Number Placeholder 3"/>
          <p:cNvSpPr>
            <a:spLocks noGrp="1"/>
          </p:cNvSpPr>
          <p:nvPr>
            <p:ph type="sldNum" sz="quarter" idx="5"/>
          </p:nvPr>
        </p:nvSpPr>
        <p:spPr/>
        <p:txBody>
          <a:bodyPr/>
          <a:lstStyle/>
          <a:p>
            <a:fld id="{1CECA16C-4484-4DC5-9042-A6FC683A1C55}" type="slidenum">
              <a:rPr lang="en-US" smtClean="0"/>
              <a:t>18</a:t>
            </a:fld>
            <a:endParaRPr lang="en-US"/>
          </a:p>
        </p:txBody>
      </p:sp>
    </p:spTree>
    <p:extLst>
      <p:ext uri="{BB962C8B-B14F-4D97-AF65-F5344CB8AC3E}">
        <p14:creationId xmlns:p14="http://schemas.microsoft.com/office/powerpoint/2010/main" val="40730418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phallic stage, 3 to 6 years, the child becomes interested in his or her own body. Conflict arises when the child feels a desire for the opposite-sex parent and jealousy towards the same-sex parent. This Oedipus or Electra complex should be successfully resolved so that the child has a secure identity.</a:t>
            </a:r>
          </a:p>
        </p:txBody>
      </p:sp>
      <p:sp>
        <p:nvSpPr>
          <p:cNvPr id="4" name="Slide Number Placeholder 3"/>
          <p:cNvSpPr>
            <a:spLocks noGrp="1"/>
          </p:cNvSpPr>
          <p:nvPr>
            <p:ph type="sldNum" sz="quarter" idx="5"/>
          </p:nvPr>
        </p:nvSpPr>
        <p:spPr/>
        <p:txBody>
          <a:bodyPr/>
          <a:lstStyle/>
          <a:p>
            <a:fld id="{1CECA16C-4484-4DC5-9042-A6FC683A1C55}" type="slidenum">
              <a:rPr lang="en-US" smtClean="0"/>
              <a:t>19</a:t>
            </a:fld>
            <a:endParaRPr lang="en-US"/>
          </a:p>
        </p:txBody>
      </p:sp>
    </p:spTree>
    <p:extLst>
      <p:ext uri="{BB962C8B-B14F-4D97-AF65-F5344CB8AC3E}">
        <p14:creationId xmlns:p14="http://schemas.microsoft.com/office/powerpoint/2010/main" val="1324477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Freud compared the mind to an iceberg, where much of the mind is unconscious, and only a small portion was conscious. This unconscious mind held unacceptable urges and desires that direct a person’s behaviors.</a:t>
            </a:r>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latency period occurs until puberty. Freud felt that sexual feelings were dormant in these children, and they instead focused on friends, school, and relationships. </a:t>
            </a:r>
          </a:p>
        </p:txBody>
      </p:sp>
      <p:sp>
        <p:nvSpPr>
          <p:cNvPr id="4" name="Slide Number Placeholder 3"/>
          <p:cNvSpPr>
            <a:spLocks noGrp="1"/>
          </p:cNvSpPr>
          <p:nvPr>
            <p:ph type="sldNum" sz="quarter" idx="5"/>
          </p:nvPr>
        </p:nvSpPr>
        <p:spPr/>
        <p:txBody>
          <a:bodyPr/>
          <a:lstStyle/>
          <a:p>
            <a:fld id="{1CECA16C-4484-4DC5-9042-A6FC683A1C55}" type="slidenum">
              <a:rPr lang="en-US" smtClean="0"/>
              <a:t>20</a:t>
            </a:fld>
            <a:endParaRPr lang="en-US"/>
          </a:p>
        </p:txBody>
      </p:sp>
    </p:spTree>
    <p:extLst>
      <p:ext uri="{BB962C8B-B14F-4D97-AF65-F5344CB8AC3E}">
        <p14:creationId xmlns:p14="http://schemas.microsoft.com/office/powerpoint/2010/main" val="16425940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final stage, the genital stage, Freud described individuals as fully developed and able to direct their urges to socially acceptable partners. According to Freud, individuals who successfully navigated the other stages until this point would be well-balanced, healthy adults.</a:t>
            </a:r>
          </a:p>
        </p:txBody>
      </p:sp>
      <p:sp>
        <p:nvSpPr>
          <p:cNvPr id="4" name="Slide Number Placeholder 3"/>
          <p:cNvSpPr>
            <a:spLocks noGrp="1"/>
          </p:cNvSpPr>
          <p:nvPr>
            <p:ph type="sldNum" sz="quarter" idx="5"/>
          </p:nvPr>
        </p:nvSpPr>
        <p:spPr/>
        <p:txBody>
          <a:bodyPr/>
          <a:lstStyle/>
          <a:p>
            <a:fld id="{1CECA16C-4484-4DC5-9042-A6FC683A1C55}" type="slidenum">
              <a:rPr lang="en-US" smtClean="0"/>
              <a:t>21</a:t>
            </a:fld>
            <a:endParaRPr lang="en-US"/>
          </a:p>
        </p:txBody>
      </p:sp>
    </p:spTree>
    <p:extLst>
      <p:ext uri="{BB962C8B-B14F-4D97-AF65-F5344CB8AC3E}">
        <p14:creationId xmlns:p14="http://schemas.microsoft.com/office/powerpoint/2010/main" val="635390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According to Freud, our personality develops from a conflict between two forces: our biological aggressive and pleasure-seeking drives versus our internal socialized control over these drives. Specifically, Freud felt that there is continuous conflict between the id, ego, and superego.</a:t>
            </a:r>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id is the unconscious, primitive drives or urges that are present from birth. This force operates on the pleasure principle: if it feels good, do it.</a:t>
            </a:r>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superego is the opposite; it acts as our conscience and moral compass. It strives for perfection, something that isn’t often achievable. </a:t>
            </a:r>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the ego mediates between the id and the superego and takes into account the reality principle. Perhaps the id has the urge to have ice cream for dinner. The superego may counter with the perfect ideal of never breaking away from the diet. The ego may mediate between these and allow a scoop of ice cream after a well-balanced dinner.</a:t>
            </a:r>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Freud also believed that we develop a variety of defense mechanisms to help us cope with these internal, unacceptable, conflicts. These mechanisms serve to help reduce our anxiety that we feel due to these unconscious urges.</a:t>
            </a:r>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Denial involves refusing to accept real events that are unpleasant. For example, someone with a drug or alcohol addiction may vehemently deny this reality.</a:t>
            </a:r>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displacement, people take out frustrations on someone other than the actual target because the actual target is too threatening. People often go home and yell at their families when they are upset with their boss or coworker instead.</a:t>
            </a:r>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4096683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7.svg"/></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slides/_rels/slide12.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slides/_rels/slide13.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35.svg"/><Relationship Id="rId5" Type="http://schemas.openxmlformats.org/officeDocument/2006/relationships/image" Target="../media/image34.png"/><Relationship Id="rId4" Type="http://schemas.openxmlformats.org/officeDocument/2006/relationships/image" Target="../media/image33.svg"/></Relationships>
</file>

<file path=ppt/slides/_rels/slide14.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39.svg"/><Relationship Id="rId5" Type="http://schemas.openxmlformats.org/officeDocument/2006/relationships/image" Target="../media/image38.png"/><Relationship Id="rId4" Type="http://schemas.openxmlformats.org/officeDocument/2006/relationships/image" Target="../media/image37.svg"/></Relationships>
</file>

<file path=ppt/slides/_rels/slide15.xml.rels><?xml version="1.0" encoding="UTF-8" standalone="yes"?>
<Relationships xmlns="http://schemas.openxmlformats.org/package/2006/relationships"><Relationship Id="rId8" Type="http://schemas.openxmlformats.org/officeDocument/2006/relationships/image" Target="../media/image41.svg"/><Relationship Id="rId3" Type="http://schemas.openxmlformats.org/officeDocument/2006/relationships/image" Target="../media/image16.png"/><Relationship Id="rId7" Type="http://schemas.openxmlformats.org/officeDocument/2006/relationships/image" Target="../media/image40.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17.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8" Type="http://schemas.openxmlformats.org/officeDocument/2006/relationships/image" Target="../media/image43.svg"/><Relationship Id="rId13" Type="http://schemas.openxmlformats.org/officeDocument/2006/relationships/image" Target="../media/image48.png"/><Relationship Id="rId18" Type="http://schemas.openxmlformats.org/officeDocument/2006/relationships/image" Target="../media/image9.svg"/><Relationship Id="rId3" Type="http://schemas.openxmlformats.org/officeDocument/2006/relationships/image" Target="../media/image34.png"/><Relationship Id="rId7" Type="http://schemas.openxmlformats.org/officeDocument/2006/relationships/image" Target="../media/image42.png"/><Relationship Id="rId12" Type="http://schemas.openxmlformats.org/officeDocument/2006/relationships/image" Target="../media/image47.svg"/><Relationship Id="rId17" Type="http://schemas.openxmlformats.org/officeDocument/2006/relationships/image" Target="../media/image8.png"/><Relationship Id="rId2" Type="http://schemas.openxmlformats.org/officeDocument/2006/relationships/notesSlide" Target="../notesSlides/notesSlide17.xml"/><Relationship Id="rId16" Type="http://schemas.openxmlformats.org/officeDocument/2006/relationships/image" Target="../media/image51.svg"/><Relationship Id="rId1" Type="http://schemas.openxmlformats.org/officeDocument/2006/relationships/slideLayout" Target="../slideLayouts/slideLayout1.xml"/><Relationship Id="rId6" Type="http://schemas.openxmlformats.org/officeDocument/2006/relationships/image" Target="../media/image15.svg"/><Relationship Id="rId11" Type="http://schemas.openxmlformats.org/officeDocument/2006/relationships/image" Target="../media/image46.png"/><Relationship Id="rId5" Type="http://schemas.openxmlformats.org/officeDocument/2006/relationships/image" Target="../media/image14.png"/><Relationship Id="rId15" Type="http://schemas.openxmlformats.org/officeDocument/2006/relationships/image" Target="../media/image50.png"/><Relationship Id="rId10" Type="http://schemas.openxmlformats.org/officeDocument/2006/relationships/image" Target="../media/image45.svg"/><Relationship Id="rId4" Type="http://schemas.openxmlformats.org/officeDocument/2006/relationships/image" Target="../media/image35.svg"/><Relationship Id="rId9" Type="http://schemas.openxmlformats.org/officeDocument/2006/relationships/image" Target="../media/image44.png"/><Relationship Id="rId14" Type="http://schemas.openxmlformats.org/officeDocument/2006/relationships/image" Target="../media/image49.svg"/></Relationships>
</file>

<file path=ppt/slides/_rels/slide18.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53.svg"/></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55.svg"/><Relationship Id="rId5" Type="http://schemas.openxmlformats.org/officeDocument/2006/relationships/image" Target="../media/image54.png"/><Relationship Id="rId4" Type="http://schemas.openxmlformats.org/officeDocument/2006/relationships/image" Target="../media/image21.sv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image" Target="../media/image61.svg"/><Relationship Id="rId3" Type="http://schemas.openxmlformats.org/officeDocument/2006/relationships/image" Target="../media/image56.png"/><Relationship Id="rId7" Type="http://schemas.openxmlformats.org/officeDocument/2006/relationships/image" Target="../media/image60.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59.svg"/><Relationship Id="rId5" Type="http://schemas.openxmlformats.org/officeDocument/2006/relationships/image" Target="../media/image58.png"/><Relationship Id="rId4" Type="http://schemas.openxmlformats.org/officeDocument/2006/relationships/image" Target="../media/image57.svg"/></Relationships>
</file>

<file path=ppt/slides/_rels/slide21.xml.rels><?xml version="1.0" encoding="UTF-8" standalone="yes"?>
<Relationships xmlns="http://schemas.openxmlformats.org/package/2006/relationships"><Relationship Id="rId3" Type="http://schemas.openxmlformats.org/officeDocument/2006/relationships/image" Target="../media/image62.png"/><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65.svg"/><Relationship Id="rId5" Type="http://schemas.openxmlformats.org/officeDocument/2006/relationships/image" Target="../media/image64.png"/><Relationship Id="rId4" Type="http://schemas.openxmlformats.org/officeDocument/2006/relationships/image" Target="../media/image63.svg"/></Relationships>
</file>

<file path=ppt/slides/_rels/slide22.xml.rels><?xml version="1.0" encoding="UTF-8" standalone="yes"?>
<Relationships xmlns="http://schemas.openxmlformats.org/package/2006/relationships"><Relationship Id="rId3" Type="http://schemas.openxmlformats.org/officeDocument/2006/relationships/image" Target="../media/image67.png"/><Relationship Id="rId2" Type="http://schemas.openxmlformats.org/officeDocument/2006/relationships/image" Target="../media/image66.png"/><Relationship Id="rId1" Type="http://schemas.openxmlformats.org/officeDocument/2006/relationships/slideLayout" Target="../slideLayouts/slideLayout12.xml"/><Relationship Id="rId5" Type="http://schemas.openxmlformats.org/officeDocument/2006/relationships/image" Target="../media/image69.png"/><Relationship Id="rId4" Type="http://schemas.openxmlformats.org/officeDocument/2006/relationships/image" Target="../media/image68.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slides/_rels/slide9.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21.svg"/><Relationship Id="rId5" Type="http://schemas.openxmlformats.org/officeDocument/2006/relationships/image" Target="../media/image20.png"/><Relationship Id="rId10" Type="http://schemas.openxmlformats.org/officeDocument/2006/relationships/image" Target="../media/image25.svg"/><Relationship Id="rId4" Type="http://schemas.openxmlformats.org/officeDocument/2006/relationships/image" Target="../media/image19.svg"/><Relationship Id="rId9"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310313"/>
            <a:ext cx="9144000" cy="1938992"/>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Freud and the Psychodynamic Perspective</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46818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Defense Mechanism: Projection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Female Profile">
            <a:extLst>
              <a:ext uri="{FF2B5EF4-FFF2-40B4-BE49-F238E27FC236}">
                <a16:creationId xmlns:a16="http://schemas.microsoft.com/office/drawing/2014/main" id="{3B7B3298-6679-42F9-816C-E0A2515A660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445793" y="2185987"/>
            <a:ext cx="3300413" cy="3300413"/>
          </a:xfrm>
          <a:prstGeom prst="rect">
            <a:avLst/>
          </a:prstGeom>
        </p:spPr>
      </p:pic>
      <p:sp>
        <p:nvSpPr>
          <p:cNvPr id="4" name="Speech Bubble: Rectangle with Corners Rounded 3">
            <a:extLst>
              <a:ext uri="{FF2B5EF4-FFF2-40B4-BE49-F238E27FC236}">
                <a16:creationId xmlns:a16="http://schemas.microsoft.com/office/drawing/2014/main" id="{0D7DD767-BE2B-4673-9E9F-7A569AA91217}"/>
              </a:ext>
            </a:extLst>
          </p:cNvPr>
          <p:cNvSpPr/>
          <p:nvPr/>
        </p:nvSpPr>
        <p:spPr>
          <a:xfrm>
            <a:off x="7981950" y="1905006"/>
            <a:ext cx="2609850" cy="1523994"/>
          </a:xfrm>
          <a:prstGeom prst="wedgeRoundRectCallout">
            <a:avLst>
              <a:gd name="adj1" fmla="val -74118"/>
              <a:gd name="adj2" fmla="val 38750"/>
              <a:gd name="adj3" fmla="val 16667"/>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He cheats!</a:t>
            </a:r>
          </a:p>
        </p:txBody>
      </p:sp>
      <p:sp>
        <p:nvSpPr>
          <p:cNvPr id="5" name="TextBox 4">
            <a:extLst>
              <a:ext uri="{FF2B5EF4-FFF2-40B4-BE49-F238E27FC236}">
                <a16:creationId xmlns:a16="http://schemas.microsoft.com/office/drawing/2014/main" id="{1DE163BC-8EA8-4141-8C04-F6D1009009E9}"/>
              </a:ext>
            </a:extLst>
          </p:cNvPr>
          <p:cNvSpPr txBox="1"/>
          <p:nvPr/>
        </p:nvSpPr>
        <p:spPr>
          <a:xfrm>
            <a:off x="969239" y="4029075"/>
            <a:ext cx="1823897" cy="707886"/>
          </a:xfrm>
          <a:prstGeom prst="rect">
            <a:avLst/>
          </a:prstGeom>
          <a:noFill/>
        </p:spPr>
        <p:txBody>
          <a:bodyPr wrap="none" rtlCol="0">
            <a:spAutoFit/>
          </a:bodyPr>
          <a:lstStyle/>
          <a:p>
            <a:r>
              <a:rPr lang="en-US" sz="4000" dirty="0"/>
              <a:t>Cheater</a:t>
            </a:r>
          </a:p>
        </p:txBody>
      </p:sp>
      <p:cxnSp>
        <p:nvCxnSpPr>
          <p:cNvPr id="8" name="Straight Arrow Connector 7">
            <a:extLst>
              <a:ext uri="{FF2B5EF4-FFF2-40B4-BE49-F238E27FC236}">
                <a16:creationId xmlns:a16="http://schemas.microsoft.com/office/drawing/2014/main" id="{64CD8241-360E-49DA-BA80-0953B3CE071E}"/>
              </a:ext>
            </a:extLst>
          </p:cNvPr>
          <p:cNvCxnSpPr>
            <a:cxnSpLocks/>
            <a:stCxn id="5" idx="3"/>
            <a:endCxn id="3" idx="1"/>
          </p:cNvCxnSpPr>
          <p:nvPr/>
        </p:nvCxnSpPr>
        <p:spPr>
          <a:xfrm flipV="1">
            <a:off x="2793136" y="3836194"/>
            <a:ext cx="1652657" cy="546824"/>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69113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Defense Mechanism: Rationalization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School girl">
            <a:extLst>
              <a:ext uri="{FF2B5EF4-FFF2-40B4-BE49-F238E27FC236}">
                <a16:creationId xmlns:a16="http://schemas.microsoft.com/office/drawing/2014/main" id="{D07D9FE8-56BB-44ED-922E-9C7CCD87625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98322" y="2594601"/>
            <a:ext cx="1945424" cy="1945424"/>
          </a:xfrm>
          <a:prstGeom prst="rect">
            <a:avLst/>
          </a:prstGeom>
        </p:spPr>
      </p:pic>
      <p:pic>
        <p:nvPicPr>
          <p:cNvPr id="5" name="Graphic 4" descr="School boy">
            <a:extLst>
              <a:ext uri="{FF2B5EF4-FFF2-40B4-BE49-F238E27FC236}">
                <a16:creationId xmlns:a16="http://schemas.microsoft.com/office/drawing/2014/main" id="{014F5355-6A61-4291-9E60-081C541C0C8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548255" y="2594601"/>
            <a:ext cx="1945425" cy="1945425"/>
          </a:xfrm>
          <a:prstGeom prst="rect">
            <a:avLst/>
          </a:prstGeom>
        </p:spPr>
      </p:pic>
      <p:sp>
        <p:nvSpPr>
          <p:cNvPr id="2" name="TextBox 1">
            <a:extLst>
              <a:ext uri="{FF2B5EF4-FFF2-40B4-BE49-F238E27FC236}">
                <a16:creationId xmlns:a16="http://schemas.microsoft.com/office/drawing/2014/main" id="{6AC2C1EE-B3CF-4652-ADA5-E356377E452B}"/>
              </a:ext>
            </a:extLst>
          </p:cNvPr>
          <p:cNvSpPr txBox="1"/>
          <p:nvPr/>
        </p:nvSpPr>
        <p:spPr>
          <a:xfrm>
            <a:off x="4667724" y="1512312"/>
            <a:ext cx="2856551" cy="707886"/>
          </a:xfrm>
          <a:prstGeom prst="rect">
            <a:avLst/>
          </a:prstGeom>
          <a:noFill/>
        </p:spPr>
        <p:txBody>
          <a:bodyPr wrap="none" rtlCol="0">
            <a:spAutoFit/>
          </a:bodyPr>
          <a:lstStyle/>
          <a:p>
            <a:r>
              <a:rPr lang="en-US" sz="4000" dirty="0"/>
              <a:t>Justifications</a:t>
            </a:r>
          </a:p>
        </p:txBody>
      </p:sp>
      <p:sp>
        <p:nvSpPr>
          <p:cNvPr id="3" name="Speech Bubble: Oval 2">
            <a:extLst>
              <a:ext uri="{FF2B5EF4-FFF2-40B4-BE49-F238E27FC236}">
                <a16:creationId xmlns:a16="http://schemas.microsoft.com/office/drawing/2014/main" id="{797A619B-4687-4178-863F-7F2600697078}"/>
              </a:ext>
            </a:extLst>
          </p:cNvPr>
          <p:cNvSpPr/>
          <p:nvPr/>
        </p:nvSpPr>
        <p:spPr>
          <a:xfrm>
            <a:off x="8039099" y="1885956"/>
            <a:ext cx="2371725" cy="1285870"/>
          </a:xfrm>
          <a:prstGeom prst="wedgeEllipseCallout">
            <a:avLst>
              <a:gd name="adj1" fmla="val -44528"/>
              <a:gd name="adj2" fmla="val 53611"/>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If he hadn’t . . .</a:t>
            </a:r>
          </a:p>
        </p:txBody>
      </p:sp>
    </p:spTree>
    <p:extLst>
      <p:ext uri="{BB962C8B-B14F-4D97-AF65-F5344CB8AC3E}">
        <p14:creationId xmlns:p14="http://schemas.microsoft.com/office/powerpoint/2010/main" val="3421779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Defense Mechanism: Reaction Formation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ad face with no fill">
            <a:extLst>
              <a:ext uri="{FF2B5EF4-FFF2-40B4-BE49-F238E27FC236}">
                <a16:creationId xmlns:a16="http://schemas.microsoft.com/office/drawing/2014/main" id="{1D259DC8-87AE-4460-A8D9-32C85A7B16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2419350"/>
            <a:ext cx="2019300" cy="2019300"/>
          </a:xfrm>
          <a:prstGeom prst="rect">
            <a:avLst/>
          </a:prstGeom>
        </p:spPr>
      </p:pic>
      <p:pic>
        <p:nvPicPr>
          <p:cNvPr id="5" name="Graphic 4" descr="Woman">
            <a:extLst>
              <a:ext uri="{FF2B5EF4-FFF2-40B4-BE49-F238E27FC236}">
                <a16:creationId xmlns:a16="http://schemas.microsoft.com/office/drawing/2014/main" id="{988F7358-6F2A-4D02-97F7-FEDD6E26122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086350" y="2419350"/>
            <a:ext cx="2019300" cy="2019300"/>
          </a:xfrm>
          <a:prstGeom prst="rect">
            <a:avLst/>
          </a:prstGeom>
        </p:spPr>
      </p:pic>
      <p:pic>
        <p:nvPicPr>
          <p:cNvPr id="7" name="Graphic 6" descr="Flowers in pot">
            <a:extLst>
              <a:ext uri="{FF2B5EF4-FFF2-40B4-BE49-F238E27FC236}">
                <a16:creationId xmlns:a16="http://schemas.microsoft.com/office/drawing/2014/main" id="{F67AEB17-615E-4954-B52D-602D74C3645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291512" y="2419351"/>
            <a:ext cx="2019299" cy="2019299"/>
          </a:xfrm>
          <a:prstGeom prst="rect">
            <a:avLst/>
          </a:prstGeom>
        </p:spPr>
      </p:pic>
    </p:spTree>
    <p:extLst>
      <p:ext uri="{BB962C8B-B14F-4D97-AF65-F5344CB8AC3E}">
        <p14:creationId xmlns:p14="http://schemas.microsoft.com/office/powerpoint/2010/main" val="4206190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Defense Mechanism: Regression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n">
            <a:extLst>
              <a:ext uri="{FF2B5EF4-FFF2-40B4-BE49-F238E27FC236}">
                <a16:creationId xmlns:a16="http://schemas.microsoft.com/office/drawing/2014/main" id="{B8D9B123-0244-4885-BC29-0E6DD5877D6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66974" y="2033587"/>
            <a:ext cx="2790825" cy="2790825"/>
          </a:xfrm>
          <a:prstGeom prst="rect">
            <a:avLst/>
          </a:prstGeom>
        </p:spPr>
      </p:pic>
      <p:pic>
        <p:nvPicPr>
          <p:cNvPr id="5" name="Graphic 4" descr="Baby">
            <a:extLst>
              <a:ext uri="{FF2B5EF4-FFF2-40B4-BE49-F238E27FC236}">
                <a16:creationId xmlns:a16="http://schemas.microsoft.com/office/drawing/2014/main" id="{A10CE6C8-5DE9-46D7-9E2E-B9EF60303A6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560449" y="2622937"/>
            <a:ext cx="1612125" cy="1612125"/>
          </a:xfrm>
          <a:prstGeom prst="rect">
            <a:avLst/>
          </a:prstGeom>
        </p:spPr>
      </p:pic>
      <p:cxnSp>
        <p:nvCxnSpPr>
          <p:cNvPr id="8" name="Straight Arrow Connector 7">
            <a:extLst>
              <a:ext uri="{FF2B5EF4-FFF2-40B4-BE49-F238E27FC236}">
                <a16:creationId xmlns:a16="http://schemas.microsoft.com/office/drawing/2014/main" id="{05E5EC0E-54DC-4EA4-8A31-FFB4ED5F5682}"/>
              </a:ext>
            </a:extLst>
          </p:cNvPr>
          <p:cNvCxnSpPr>
            <a:cxnSpLocks/>
            <a:stCxn id="3" idx="3"/>
            <a:endCxn id="5" idx="1"/>
          </p:cNvCxnSpPr>
          <p:nvPr/>
        </p:nvCxnSpPr>
        <p:spPr>
          <a:xfrm>
            <a:off x="5257799" y="3429000"/>
            <a:ext cx="2302650" cy="0"/>
          </a:xfrm>
          <a:prstGeom prst="straightConnector1">
            <a:avLst/>
          </a:prstGeom>
          <a:ln w="1270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5527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Defense Mechanism: Repression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Brain">
            <a:extLst>
              <a:ext uri="{FF2B5EF4-FFF2-40B4-BE49-F238E27FC236}">
                <a16:creationId xmlns:a16="http://schemas.microsoft.com/office/drawing/2014/main" id="{1C49145A-DC35-4875-ACEE-3235518C080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36281" y="1869281"/>
            <a:ext cx="3119437" cy="3119437"/>
          </a:xfrm>
          <a:prstGeom prst="rect">
            <a:avLst/>
          </a:prstGeom>
        </p:spPr>
      </p:pic>
      <p:pic>
        <p:nvPicPr>
          <p:cNvPr id="5" name="Graphic 4" descr="Close">
            <a:extLst>
              <a:ext uri="{FF2B5EF4-FFF2-40B4-BE49-F238E27FC236}">
                <a16:creationId xmlns:a16="http://schemas.microsoft.com/office/drawing/2014/main" id="{F2CEF18A-FCFC-44B4-B6BA-3590948AE8B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07774" y="2403861"/>
            <a:ext cx="2050275" cy="2050275"/>
          </a:xfrm>
          <a:prstGeom prst="rect">
            <a:avLst/>
          </a:prstGeom>
        </p:spPr>
      </p:pic>
    </p:spTree>
    <p:extLst>
      <p:ext uri="{BB962C8B-B14F-4D97-AF65-F5344CB8AC3E}">
        <p14:creationId xmlns:p14="http://schemas.microsoft.com/office/powerpoint/2010/main" val="37706649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Defense Mechanism: Sublimation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077DA9CD-3ABD-42A8-BE62-C951D8E6BF22}"/>
              </a:ext>
            </a:extLst>
          </p:cNvPr>
          <p:cNvSpPr txBox="1"/>
          <p:nvPr/>
        </p:nvSpPr>
        <p:spPr>
          <a:xfrm>
            <a:off x="752476" y="1644134"/>
            <a:ext cx="4178388" cy="646331"/>
          </a:xfrm>
          <a:prstGeom prst="rect">
            <a:avLst/>
          </a:prstGeom>
          <a:noFill/>
        </p:spPr>
        <p:txBody>
          <a:bodyPr wrap="none" rtlCol="0">
            <a:spAutoFit/>
          </a:bodyPr>
          <a:lstStyle/>
          <a:p>
            <a:r>
              <a:rPr lang="en-US" sz="3600" dirty="0"/>
              <a:t>Unacceptable desires</a:t>
            </a:r>
          </a:p>
        </p:txBody>
      </p:sp>
      <p:sp>
        <p:nvSpPr>
          <p:cNvPr id="5" name="TextBox 4">
            <a:extLst>
              <a:ext uri="{FF2B5EF4-FFF2-40B4-BE49-F238E27FC236}">
                <a16:creationId xmlns:a16="http://schemas.microsoft.com/office/drawing/2014/main" id="{60FAAC3F-3473-4833-B400-30CF71C79E20}"/>
              </a:ext>
            </a:extLst>
          </p:cNvPr>
          <p:cNvSpPr txBox="1"/>
          <p:nvPr/>
        </p:nvSpPr>
        <p:spPr>
          <a:xfrm>
            <a:off x="7261138" y="1644134"/>
            <a:ext cx="4022576" cy="646331"/>
          </a:xfrm>
          <a:prstGeom prst="rect">
            <a:avLst/>
          </a:prstGeom>
          <a:noFill/>
        </p:spPr>
        <p:txBody>
          <a:bodyPr wrap="none" rtlCol="0">
            <a:spAutoFit/>
          </a:bodyPr>
          <a:lstStyle/>
          <a:p>
            <a:r>
              <a:rPr lang="en-US" sz="3600" dirty="0"/>
              <a:t>Acceptable channels</a:t>
            </a:r>
          </a:p>
        </p:txBody>
      </p:sp>
      <p:cxnSp>
        <p:nvCxnSpPr>
          <p:cNvPr id="6" name="Straight Arrow Connector 5">
            <a:extLst>
              <a:ext uri="{FF2B5EF4-FFF2-40B4-BE49-F238E27FC236}">
                <a16:creationId xmlns:a16="http://schemas.microsoft.com/office/drawing/2014/main" id="{B2389315-B403-442A-8025-3155E9E90FB4}"/>
              </a:ext>
            </a:extLst>
          </p:cNvPr>
          <p:cNvCxnSpPr>
            <a:cxnSpLocks/>
            <a:stCxn id="2" idx="3"/>
            <a:endCxn id="5" idx="1"/>
          </p:cNvCxnSpPr>
          <p:nvPr/>
        </p:nvCxnSpPr>
        <p:spPr>
          <a:xfrm>
            <a:off x="4930864" y="1967300"/>
            <a:ext cx="2330274" cy="0"/>
          </a:xfrm>
          <a:prstGeom prst="straightConnector1">
            <a:avLst/>
          </a:prstGeom>
          <a:ln w="762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pic>
        <p:nvPicPr>
          <p:cNvPr id="11" name="Graphic 10" descr="Female Profile">
            <a:extLst>
              <a:ext uri="{FF2B5EF4-FFF2-40B4-BE49-F238E27FC236}">
                <a16:creationId xmlns:a16="http://schemas.microsoft.com/office/drawing/2014/main" id="{2C5C4CCE-CE4A-41CA-8C40-DA54C9429BF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773526" y="3036312"/>
            <a:ext cx="1624050" cy="1624050"/>
          </a:xfrm>
          <a:prstGeom prst="rect">
            <a:avLst/>
          </a:prstGeom>
        </p:spPr>
      </p:pic>
      <p:pic>
        <p:nvPicPr>
          <p:cNvPr id="13" name="Graphic 12" descr="Angry face with solid fill">
            <a:extLst>
              <a:ext uri="{FF2B5EF4-FFF2-40B4-BE49-F238E27FC236}">
                <a16:creationId xmlns:a16="http://schemas.microsoft.com/office/drawing/2014/main" id="{4775C5C8-02D2-4BF4-A5D7-6934EAAB8F3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543051" y="2798119"/>
            <a:ext cx="1450200" cy="1450200"/>
          </a:xfrm>
          <a:prstGeom prst="rect">
            <a:avLst/>
          </a:prstGeom>
        </p:spPr>
      </p:pic>
      <p:pic>
        <p:nvPicPr>
          <p:cNvPr id="15" name="Graphic 14" descr="Laptop">
            <a:extLst>
              <a:ext uri="{FF2B5EF4-FFF2-40B4-BE49-F238E27FC236}">
                <a16:creationId xmlns:a16="http://schemas.microsoft.com/office/drawing/2014/main" id="{DB67AB34-8C91-40BB-9F1C-3D56B5DC2E8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085724" y="3391142"/>
            <a:ext cx="1582277" cy="1582277"/>
          </a:xfrm>
          <a:prstGeom prst="rect">
            <a:avLst/>
          </a:prstGeom>
        </p:spPr>
      </p:pic>
      <p:pic>
        <p:nvPicPr>
          <p:cNvPr id="18" name="Graphic 17" descr="Angry face with solid fill">
            <a:extLst>
              <a:ext uri="{FF2B5EF4-FFF2-40B4-BE49-F238E27FC236}">
                <a16:creationId xmlns:a16="http://schemas.microsoft.com/office/drawing/2014/main" id="{87ED507F-CEB1-4102-B070-362B2DF9FE3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81326" y="3036312"/>
            <a:ext cx="1450200" cy="1450200"/>
          </a:xfrm>
          <a:prstGeom prst="rect">
            <a:avLst/>
          </a:prstGeom>
        </p:spPr>
      </p:pic>
      <p:pic>
        <p:nvPicPr>
          <p:cNvPr id="19" name="Graphic 18" descr="Angry face with solid fill">
            <a:extLst>
              <a:ext uri="{FF2B5EF4-FFF2-40B4-BE49-F238E27FC236}">
                <a16:creationId xmlns:a16="http://schemas.microsoft.com/office/drawing/2014/main" id="{F584964A-C23C-4655-BFA6-4F19CF0A315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68151" y="4248319"/>
            <a:ext cx="1450200" cy="1450200"/>
          </a:xfrm>
          <a:prstGeom prst="rect">
            <a:avLst/>
          </a:prstGeom>
        </p:spPr>
      </p:pic>
    </p:spTree>
    <p:extLst>
      <p:ext uri="{BB962C8B-B14F-4D97-AF65-F5344CB8AC3E}">
        <p14:creationId xmlns:p14="http://schemas.microsoft.com/office/powerpoint/2010/main" val="1340159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Psychosexual Stages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7C50FC31-2D6D-4CE5-8FE8-858B7612BFA9}"/>
              </a:ext>
            </a:extLst>
          </p:cNvPr>
          <p:cNvGrpSpPr/>
          <p:nvPr/>
        </p:nvGrpSpPr>
        <p:grpSpPr>
          <a:xfrm>
            <a:off x="2673291" y="1617739"/>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3FEE1F8B-08EF-415D-9A06-D55BACD02CF7}"/>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a:extLst>
                <a:ext uri="{FF2B5EF4-FFF2-40B4-BE49-F238E27FC236}">
                  <a16:creationId xmlns:a16="http://schemas.microsoft.com/office/drawing/2014/main" id="{0EDE5714-0D6C-42A6-B763-17C73DCF21CE}"/>
                </a:ext>
              </a:extLst>
            </p:cNvPr>
            <p:cNvSpPr txBox="1"/>
            <p:nvPr/>
          </p:nvSpPr>
          <p:spPr>
            <a:xfrm>
              <a:off x="1357203" y="2341202"/>
              <a:ext cx="1664514" cy="430887"/>
            </a:xfrm>
            <a:prstGeom prst="rect">
              <a:avLst/>
            </a:prstGeom>
            <a:grpFill/>
          </p:spPr>
          <p:txBody>
            <a:bodyPr wrap="square" rtlCol="0" anchor="ctr">
              <a:spAutoFit/>
            </a:bodyPr>
            <a:lstStyle/>
            <a:p>
              <a:pPr algn="ctr"/>
              <a:r>
                <a:rPr lang="en-US" sz="2200" dirty="0">
                  <a:solidFill>
                    <a:schemeClr val="bg1"/>
                  </a:solidFill>
                </a:rPr>
                <a:t>Oral Stage</a:t>
              </a:r>
            </a:p>
          </p:txBody>
        </p:sp>
      </p:grpSp>
      <p:grpSp>
        <p:nvGrpSpPr>
          <p:cNvPr id="7" name="Group 6">
            <a:extLst>
              <a:ext uri="{FF2B5EF4-FFF2-40B4-BE49-F238E27FC236}">
                <a16:creationId xmlns:a16="http://schemas.microsoft.com/office/drawing/2014/main" id="{F105DD10-934D-4395-A08C-A262CE09C167}"/>
              </a:ext>
            </a:extLst>
          </p:cNvPr>
          <p:cNvGrpSpPr/>
          <p:nvPr/>
        </p:nvGrpSpPr>
        <p:grpSpPr>
          <a:xfrm>
            <a:off x="7438363" y="1612192"/>
            <a:ext cx="2080340" cy="1617913"/>
            <a:chOff x="5914363" y="1747690"/>
            <a:chExt cx="2080340" cy="1617913"/>
          </a:xfrm>
          <a:solidFill>
            <a:srgbClr val="627981"/>
          </a:solidFill>
        </p:grpSpPr>
        <p:sp>
          <p:nvSpPr>
            <p:cNvPr id="8" name="Rectangle 7">
              <a:extLst>
                <a:ext uri="{FF2B5EF4-FFF2-40B4-BE49-F238E27FC236}">
                  <a16:creationId xmlns:a16="http://schemas.microsoft.com/office/drawing/2014/main" id="{6A459A0E-B01B-40CD-BC78-B57AFDBED46E}"/>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TextBox 8">
              <a:extLst>
                <a:ext uri="{FF2B5EF4-FFF2-40B4-BE49-F238E27FC236}">
                  <a16:creationId xmlns:a16="http://schemas.microsoft.com/office/drawing/2014/main" id="{1C093789-9808-42A0-9847-65A3C4E7C0C6}"/>
                </a:ext>
              </a:extLst>
            </p:cNvPr>
            <p:cNvSpPr txBox="1"/>
            <p:nvPr/>
          </p:nvSpPr>
          <p:spPr>
            <a:xfrm>
              <a:off x="6122276" y="2335920"/>
              <a:ext cx="1664514" cy="430887"/>
            </a:xfrm>
            <a:prstGeom prst="rect">
              <a:avLst/>
            </a:prstGeom>
            <a:grpFill/>
          </p:spPr>
          <p:txBody>
            <a:bodyPr wrap="square" rtlCol="0" anchor="ctr">
              <a:spAutoFit/>
            </a:bodyPr>
            <a:lstStyle/>
            <a:p>
              <a:pPr algn="ctr"/>
              <a:r>
                <a:rPr lang="en-US" sz="2200" dirty="0">
                  <a:solidFill>
                    <a:schemeClr val="bg1"/>
                  </a:solidFill>
                </a:rPr>
                <a:t>Phallic Stage</a:t>
              </a:r>
            </a:p>
          </p:txBody>
        </p:sp>
      </p:grpSp>
      <p:grpSp>
        <p:nvGrpSpPr>
          <p:cNvPr id="13" name="Group 12">
            <a:extLst>
              <a:ext uri="{FF2B5EF4-FFF2-40B4-BE49-F238E27FC236}">
                <a16:creationId xmlns:a16="http://schemas.microsoft.com/office/drawing/2014/main" id="{853DE45F-9A77-46CB-9F17-D6DB0551202A}"/>
              </a:ext>
            </a:extLst>
          </p:cNvPr>
          <p:cNvGrpSpPr/>
          <p:nvPr/>
        </p:nvGrpSpPr>
        <p:grpSpPr>
          <a:xfrm>
            <a:off x="3884252" y="3429000"/>
            <a:ext cx="2080340" cy="1617913"/>
            <a:chOff x="3531827" y="3615513"/>
            <a:chExt cx="2080340" cy="1617913"/>
          </a:xfrm>
          <a:solidFill>
            <a:srgbClr val="627981"/>
          </a:solidFill>
        </p:grpSpPr>
        <p:sp>
          <p:nvSpPr>
            <p:cNvPr id="14" name="Rectangle 13">
              <a:extLst>
                <a:ext uri="{FF2B5EF4-FFF2-40B4-BE49-F238E27FC236}">
                  <a16:creationId xmlns:a16="http://schemas.microsoft.com/office/drawing/2014/main" id="{E2430B7C-2E4D-4AC2-AA00-2B1552CC5526}"/>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5" name="TextBox 14">
              <a:extLst>
                <a:ext uri="{FF2B5EF4-FFF2-40B4-BE49-F238E27FC236}">
                  <a16:creationId xmlns:a16="http://schemas.microsoft.com/office/drawing/2014/main" id="{14F38FA5-FB0A-4990-BC2E-1C4D43EF3CB1}"/>
                </a:ext>
              </a:extLst>
            </p:cNvPr>
            <p:cNvSpPr txBox="1"/>
            <p:nvPr/>
          </p:nvSpPr>
          <p:spPr>
            <a:xfrm>
              <a:off x="3739740" y="4038456"/>
              <a:ext cx="1664514" cy="769441"/>
            </a:xfrm>
            <a:prstGeom prst="rect">
              <a:avLst/>
            </a:prstGeom>
            <a:grpFill/>
          </p:spPr>
          <p:txBody>
            <a:bodyPr wrap="square" rtlCol="0" anchor="ctr">
              <a:spAutoFit/>
            </a:bodyPr>
            <a:lstStyle/>
            <a:p>
              <a:pPr algn="ctr"/>
              <a:r>
                <a:rPr lang="en-US" sz="2200" dirty="0">
                  <a:solidFill>
                    <a:schemeClr val="bg1"/>
                  </a:solidFill>
                </a:rPr>
                <a:t>Latency Stage</a:t>
              </a:r>
            </a:p>
          </p:txBody>
        </p:sp>
      </p:grpSp>
      <p:grpSp>
        <p:nvGrpSpPr>
          <p:cNvPr id="16" name="Group 15">
            <a:extLst>
              <a:ext uri="{FF2B5EF4-FFF2-40B4-BE49-F238E27FC236}">
                <a16:creationId xmlns:a16="http://schemas.microsoft.com/office/drawing/2014/main" id="{6ADC5A15-2369-4BF4-BE68-5A1A64F83596}"/>
              </a:ext>
            </a:extLst>
          </p:cNvPr>
          <p:cNvGrpSpPr/>
          <p:nvPr/>
        </p:nvGrpSpPr>
        <p:grpSpPr>
          <a:xfrm>
            <a:off x="6266788" y="3436562"/>
            <a:ext cx="2080340" cy="1617913"/>
            <a:chOff x="5914363" y="3623075"/>
            <a:chExt cx="2080340" cy="1617913"/>
          </a:xfrm>
          <a:solidFill>
            <a:srgbClr val="627981"/>
          </a:solidFill>
        </p:grpSpPr>
        <p:sp>
          <p:nvSpPr>
            <p:cNvPr id="17" name="Rectangle 16">
              <a:extLst>
                <a:ext uri="{FF2B5EF4-FFF2-40B4-BE49-F238E27FC236}">
                  <a16:creationId xmlns:a16="http://schemas.microsoft.com/office/drawing/2014/main" id="{F8A8D6B6-E20D-45E4-B510-C91FBADB00D3}"/>
                </a:ext>
              </a:extLst>
            </p:cNvPr>
            <p:cNvSpPr/>
            <p:nvPr/>
          </p:nvSpPr>
          <p:spPr>
            <a:xfrm>
              <a:off x="5914363" y="3623075"/>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8" name="TextBox 17">
              <a:extLst>
                <a:ext uri="{FF2B5EF4-FFF2-40B4-BE49-F238E27FC236}">
                  <a16:creationId xmlns:a16="http://schemas.microsoft.com/office/drawing/2014/main" id="{7F0E1481-9C10-4C55-89D4-02C5234910D5}"/>
                </a:ext>
              </a:extLst>
            </p:cNvPr>
            <p:cNvSpPr txBox="1"/>
            <p:nvPr/>
          </p:nvSpPr>
          <p:spPr>
            <a:xfrm>
              <a:off x="6122276" y="4038456"/>
              <a:ext cx="1664514" cy="769441"/>
            </a:xfrm>
            <a:prstGeom prst="rect">
              <a:avLst/>
            </a:prstGeom>
            <a:grpFill/>
          </p:spPr>
          <p:txBody>
            <a:bodyPr wrap="square" rtlCol="0" anchor="ctr">
              <a:spAutoFit/>
            </a:bodyPr>
            <a:lstStyle/>
            <a:p>
              <a:pPr algn="ctr"/>
              <a:r>
                <a:rPr lang="en-US" sz="2200" dirty="0">
                  <a:solidFill>
                    <a:schemeClr val="bg1"/>
                  </a:solidFill>
                </a:rPr>
                <a:t>Genital Stage</a:t>
              </a:r>
            </a:p>
          </p:txBody>
        </p:sp>
      </p:grpSp>
      <p:grpSp>
        <p:nvGrpSpPr>
          <p:cNvPr id="19" name="Group 18">
            <a:extLst>
              <a:ext uri="{FF2B5EF4-FFF2-40B4-BE49-F238E27FC236}">
                <a16:creationId xmlns:a16="http://schemas.microsoft.com/office/drawing/2014/main" id="{02487917-B162-44F6-A353-FCB6034B822C}"/>
              </a:ext>
            </a:extLst>
          </p:cNvPr>
          <p:cNvGrpSpPr/>
          <p:nvPr/>
        </p:nvGrpSpPr>
        <p:grpSpPr>
          <a:xfrm>
            <a:off x="5055827" y="1612192"/>
            <a:ext cx="2080340" cy="1617913"/>
            <a:chOff x="3531827" y="1747690"/>
            <a:chExt cx="2080340" cy="1617913"/>
          </a:xfrm>
          <a:solidFill>
            <a:srgbClr val="627981"/>
          </a:solidFill>
        </p:grpSpPr>
        <p:sp>
          <p:nvSpPr>
            <p:cNvPr id="20" name="Rectangle 19">
              <a:extLst>
                <a:ext uri="{FF2B5EF4-FFF2-40B4-BE49-F238E27FC236}">
                  <a16:creationId xmlns:a16="http://schemas.microsoft.com/office/drawing/2014/main" id="{2E8B814B-08F6-4E76-976E-4492AB5A90D9}"/>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1" name="TextBox 20">
              <a:extLst>
                <a:ext uri="{FF2B5EF4-FFF2-40B4-BE49-F238E27FC236}">
                  <a16:creationId xmlns:a16="http://schemas.microsoft.com/office/drawing/2014/main" id="{8CFA338E-888A-45F7-A4EC-A380D66825ED}"/>
                </a:ext>
              </a:extLst>
            </p:cNvPr>
            <p:cNvSpPr txBox="1"/>
            <p:nvPr/>
          </p:nvSpPr>
          <p:spPr>
            <a:xfrm>
              <a:off x="3739740" y="2335920"/>
              <a:ext cx="1664514" cy="430887"/>
            </a:xfrm>
            <a:prstGeom prst="rect">
              <a:avLst/>
            </a:prstGeom>
            <a:grpFill/>
          </p:spPr>
          <p:txBody>
            <a:bodyPr wrap="square" rtlCol="0" anchor="ctr">
              <a:spAutoFit/>
            </a:bodyPr>
            <a:lstStyle/>
            <a:p>
              <a:pPr algn="ctr"/>
              <a:r>
                <a:rPr lang="en-US" sz="2200" dirty="0">
                  <a:solidFill>
                    <a:schemeClr val="bg1"/>
                  </a:solidFill>
                </a:rPr>
                <a:t>Anal Stage</a:t>
              </a:r>
            </a:p>
          </p:txBody>
        </p:sp>
      </p:grpSp>
    </p:spTree>
    <p:extLst>
      <p:ext uri="{BB962C8B-B14F-4D97-AF65-F5344CB8AC3E}">
        <p14:creationId xmlns:p14="http://schemas.microsoft.com/office/powerpoint/2010/main" val="3655446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Oral Stage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Baby">
            <a:extLst>
              <a:ext uri="{FF2B5EF4-FFF2-40B4-BE49-F238E27FC236}">
                <a16:creationId xmlns:a16="http://schemas.microsoft.com/office/drawing/2014/main" id="{298EDEE2-947D-4463-B4C8-CEE03F79AF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2105025"/>
            <a:ext cx="2238375" cy="2238375"/>
          </a:xfrm>
          <a:prstGeom prst="rect">
            <a:avLst/>
          </a:prstGeom>
        </p:spPr>
      </p:pic>
      <p:pic>
        <p:nvPicPr>
          <p:cNvPr id="5" name="Graphic 4" descr="Smoking">
            <a:extLst>
              <a:ext uri="{FF2B5EF4-FFF2-40B4-BE49-F238E27FC236}">
                <a16:creationId xmlns:a16="http://schemas.microsoft.com/office/drawing/2014/main" id="{FE41CFAE-A243-45D6-A251-BA34C28A002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63856" y="2177681"/>
            <a:ext cx="1664287" cy="1664287"/>
          </a:xfrm>
          <a:prstGeom prst="rect">
            <a:avLst/>
          </a:prstGeom>
        </p:spPr>
      </p:pic>
      <p:pic>
        <p:nvPicPr>
          <p:cNvPr id="7" name="Graphic 6" descr="Whole pizza">
            <a:extLst>
              <a:ext uri="{FF2B5EF4-FFF2-40B4-BE49-F238E27FC236}">
                <a16:creationId xmlns:a16="http://schemas.microsoft.com/office/drawing/2014/main" id="{784D2261-039E-43A0-B908-F1E17110CDA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954125" y="2105025"/>
            <a:ext cx="1172925" cy="1172925"/>
          </a:xfrm>
          <a:prstGeom prst="rect">
            <a:avLst/>
          </a:prstGeom>
        </p:spPr>
      </p:pic>
      <p:pic>
        <p:nvPicPr>
          <p:cNvPr id="9" name="Graphic 8" descr="Cake slice">
            <a:extLst>
              <a:ext uri="{FF2B5EF4-FFF2-40B4-BE49-F238E27FC236}">
                <a16:creationId xmlns:a16="http://schemas.microsoft.com/office/drawing/2014/main" id="{2705C23E-C0A8-4DD4-9377-729722B2835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954128" y="4039261"/>
            <a:ext cx="1172922" cy="1172922"/>
          </a:xfrm>
          <a:prstGeom prst="rect">
            <a:avLst/>
          </a:prstGeom>
        </p:spPr>
      </p:pic>
      <p:pic>
        <p:nvPicPr>
          <p:cNvPr id="11" name="Graphic 10" descr="Donut">
            <a:extLst>
              <a:ext uri="{FF2B5EF4-FFF2-40B4-BE49-F238E27FC236}">
                <a16:creationId xmlns:a16="http://schemas.microsoft.com/office/drawing/2014/main" id="{3DB6CA86-A797-46D9-902D-B996DF06BB37}"/>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326880" y="4039261"/>
            <a:ext cx="1172921" cy="1172921"/>
          </a:xfrm>
          <a:prstGeom prst="rect">
            <a:avLst/>
          </a:prstGeom>
        </p:spPr>
      </p:pic>
      <p:pic>
        <p:nvPicPr>
          <p:cNvPr id="13" name="Graphic 12" descr="Chicken leg">
            <a:extLst>
              <a:ext uri="{FF2B5EF4-FFF2-40B4-BE49-F238E27FC236}">
                <a16:creationId xmlns:a16="http://schemas.microsoft.com/office/drawing/2014/main" id="{5265F483-1322-4056-B8AB-C75C10A47D9E}"/>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495077" y="2105026"/>
            <a:ext cx="1172924" cy="1172924"/>
          </a:xfrm>
          <a:prstGeom prst="rect">
            <a:avLst/>
          </a:prstGeom>
        </p:spPr>
      </p:pic>
      <p:pic>
        <p:nvPicPr>
          <p:cNvPr id="15" name="Graphic 14" descr="Burger and drink">
            <a:extLst>
              <a:ext uri="{FF2B5EF4-FFF2-40B4-BE49-F238E27FC236}">
                <a16:creationId xmlns:a16="http://schemas.microsoft.com/office/drawing/2014/main" id="{D703B713-E5F1-4D30-8D14-2F1341E7B931}"/>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8641636" y="3072143"/>
            <a:ext cx="1172923" cy="1172923"/>
          </a:xfrm>
          <a:prstGeom prst="rect">
            <a:avLst/>
          </a:prstGeom>
        </p:spPr>
      </p:pic>
      <p:pic>
        <p:nvPicPr>
          <p:cNvPr id="17" name="Graphic 16" descr="Ice cream">
            <a:extLst>
              <a:ext uri="{FF2B5EF4-FFF2-40B4-BE49-F238E27FC236}">
                <a16:creationId xmlns:a16="http://schemas.microsoft.com/office/drawing/2014/main" id="{5D5C72BB-E9D9-4FAD-9BAD-DB246DA8DD19}"/>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9913341" y="3019431"/>
            <a:ext cx="1172920" cy="1172920"/>
          </a:xfrm>
          <a:prstGeom prst="rect">
            <a:avLst/>
          </a:prstGeom>
        </p:spPr>
      </p:pic>
    </p:spTree>
    <p:extLst>
      <p:ext uri="{BB962C8B-B14F-4D97-AF65-F5344CB8AC3E}">
        <p14:creationId xmlns:p14="http://schemas.microsoft.com/office/powerpoint/2010/main" val="611711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Anal Stage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Child with balloon">
            <a:extLst>
              <a:ext uri="{FF2B5EF4-FFF2-40B4-BE49-F238E27FC236}">
                <a16:creationId xmlns:a16="http://schemas.microsoft.com/office/drawing/2014/main" id="{A98AEE6E-15F4-4288-8196-01CB537578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00324" y="1837608"/>
            <a:ext cx="2858218" cy="2858218"/>
          </a:xfrm>
          <a:prstGeom prst="rect">
            <a:avLst/>
          </a:prstGeom>
        </p:spPr>
      </p:pic>
      <p:sp>
        <p:nvSpPr>
          <p:cNvPr id="4" name="TextBox 3">
            <a:extLst>
              <a:ext uri="{FF2B5EF4-FFF2-40B4-BE49-F238E27FC236}">
                <a16:creationId xmlns:a16="http://schemas.microsoft.com/office/drawing/2014/main" id="{9ABCAFB7-305D-40FD-9C5E-331E43933174}"/>
              </a:ext>
            </a:extLst>
          </p:cNvPr>
          <p:cNvSpPr txBox="1"/>
          <p:nvPr/>
        </p:nvSpPr>
        <p:spPr>
          <a:xfrm>
            <a:off x="6505575" y="2324100"/>
            <a:ext cx="2815322" cy="646331"/>
          </a:xfrm>
          <a:prstGeom prst="rect">
            <a:avLst/>
          </a:prstGeom>
          <a:noFill/>
        </p:spPr>
        <p:txBody>
          <a:bodyPr wrap="none" rtlCol="0">
            <a:spAutoFit/>
          </a:bodyPr>
          <a:lstStyle/>
          <a:p>
            <a:r>
              <a:rPr lang="en-US" sz="3600" dirty="0"/>
              <a:t>Anal retentive</a:t>
            </a:r>
          </a:p>
        </p:txBody>
      </p:sp>
      <p:sp>
        <p:nvSpPr>
          <p:cNvPr id="7" name="TextBox 6">
            <a:extLst>
              <a:ext uri="{FF2B5EF4-FFF2-40B4-BE49-F238E27FC236}">
                <a16:creationId xmlns:a16="http://schemas.microsoft.com/office/drawing/2014/main" id="{A4922913-CD1F-41AB-9B4A-8F1168F7B7A5}"/>
              </a:ext>
            </a:extLst>
          </p:cNvPr>
          <p:cNvSpPr txBox="1"/>
          <p:nvPr/>
        </p:nvSpPr>
        <p:spPr>
          <a:xfrm>
            <a:off x="6505575" y="3609974"/>
            <a:ext cx="2858218" cy="646331"/>
          </a:xfrm>
          <a:prstGeom prst="rect">
            <a:avLst/>
          </a:prstGeom>
          <a:noFill/>
        </p:spPr>
        <p:txBody>
          <a:bodyPr wrap="none" rtlCol="0">
            <a:spAutoFit/>
          </a:bodyPr>
          <a:lstStyle/>
          <a:p>
            <a:r>
              <a:rPr lang="en-US" sz="3600" dirty="0"/>
              <a:t>Anal expulsive</a:t>
            </a:r>
          </a:p>
        </p:txBody>
      </p:sp>
    </p:spTree>
    <p:extLst>
      <p:ext uri="{BB962C8B-B14F-4D97-AF65-F5344CB8AC3E}">
        <p14:creationId xmlns:p14="http://schemas.microsoft.com/office/powerpoint/2010/main" val="1096192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Phallic Stage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chool girl">
            <a:extLst>
              <a:ext uri="{FF2B5EF4-FFF2-40B4-BE49-F238E27FC236}">
                <a16:creationId xmlns:a16="http://schemas.microsoft.com/office/drawing/2014/main" id="{7F1CA402-A160-4DD5-945B-08099C16569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28999" y="2328861"/>
            <a:ext cx="2038351" cy="2038351"/>
          </a:xfrm>
          <a:prstGeom prst="rect">
            <a:avLst/>
          </a:prstGeom>
        </p:spPr>
      </p:pic>
      <p:pic>
        <p:nvPicPr>
          <p:cNvPr id="5" name="Graphic 4" descr="Man and woman">
            <a:extLst>
              <a:ext uri="{FF2B5EF4-FFF2-40B4-BE49-F238E27FC236}">
                <a16:creationId xmlns:a16="http://schemas.microsoft.com/office/drawing/2014/main" id="{B6723D2C-5B0C-48DB-8747-C921716B771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24652" y="1916886"/>
            <a:ext cx="2450326" cy="2450326"/>
          </a:xfrm>
          <a:prstGeom prst="rect">
            <a:avLst/>
          </a:prstGeom>
        </p:spPr>
      </p:pic>
    </p:spTree>
    <p:extLst>
      <p:ext uri="{BB962C8B-B14F-4D97-AF65-F5344CB8AC3E}">
        <p14:creationId xmlns:p14="http://schemas.microsoft.com/office/powerpoint/2010/main" val="3334754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Unconscious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2611E910-50A6-46A9-A1C6-E24AE9C73360}"/>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1188" y="1448733"/>
            <a:ext cx="4052888" cy="4900008"/>
          </a:xfrm>
          <a:prstGeom prst="rect">
            <a:avLst/>
          </a:prstGeom>
        </p:spPr>
      </p:pic>
      <p:sp>
        <p:nvSpPr>
          <p:cNvPr id="4" name="TextBox 3">
            <a:extLst>
              <a:ext uri="{FF2B5EF4-FFF2-40B4-BE49-F238E27FC236}">
                <a16:creationId xmlns:a16="http://schemas.microsoft.com/office/drawing/2014/main" id="{FC68E211-3A51-4630-8848-6A5B4025B0A0}"/>
              </a:ext>
            </a:extLst>
          </p:cNvPr>
          <p:cNvSpPr txBox="1"/>
          <p:nvPr/>
        </p:nvSpPr>
        <p:spPr>
          <a:xfrm>
            <a:off x="7381149" y="2400300"/>
            <a:ext cx="3471015" cy="584775"/>
          </a:xfrm>
          <a:prstGeom prst="rect">
            <a:avLst/>
          </a:prstGeom>
          <a:noFill/>
        </p:spPr>
        <p:txBody>
          <a:bodyPr wrap="none" rtlCol="0">
            <a:spAutoFit/>
          </a:bodyPr>
          <a:lstStyle/>
          <a:p>
            <a:r>
              <a:rPr lang="en-US" sz="3200" dirty="0"/>
              <a:t>Unacceptable urges</a:t>
            </a:r>
          </a:p>
        </p:txBody>
      </p:sp>
      <p:sp>
        <p:nvSpPr>
          <p:cNvPr id="7" name="TextBox 6">
            <a:extLst>
              <a:ext uri="{FF2B5EF4-FFF2-40B4-BE49-F238E27FC236}">
                <a16:creationId xmlns:a16="http://schemas.microsoft.com/office/drawing/2014/main" id="{BD4B2DC0-75DE-45F2-9481-ECBE71578504}"/>
              </a:ext>
            </a:extLst>
          </p:cNvPr>
          <p:cNvSpPr txBox="1"/>
          <p:nvPr/>
        </p:nvSpPr>
        <p:spPr>
          <a:xfrm>
            <a:off x="7381149" y="4247466"/>
            <a:ext cx="3739165" cy="584775"/>
          </a:xfrm>
          <a:prstGeom prst="rect">
            <a:avLst/>
          </a:prstGeom>
          <a:noFill/>
        </p:spPr>
        <p:txBody>
          <a:bodyPr wrap="none" rtlCol="0">
            <a:spAutoFit/>
          </a:bodyPr>
          <a:lstStyle/>
          <a:p>
            <a:r>
              <a:rPr lang="en-US" sz="3200" dirty="0"/>
              <a:t>Unacceptable desires</a:t>
            </a:r>
          </a:p>
        </p:txBody>
      </p:sp>
      <p:cxnSp>
        <p:nvCxnSpPr>
          <p:cNvPr id="6" name="Straight Arrow Connector 5">
            <a:extLst>
              <a:ext uri="{FF2B5EF4-FFF2-40B4-BE49-F238E27FC236}">
                <a16:creationId xmlns:a16="http://schemas.microsoft.com/office/drawing/2014/main" id="{A1EECB4B-EE3B-4B09-A8BF-B894765089E3}"/>
              </a:ext>
            </a:extLst>
          </p:cNvPr>
          <p:cNvCxnSpPr>
            <a:cxnSpLocks/>
            <a:endCxn id="4" idx="1"/>
          </p:cNvCxnSpPr>
          <p:nvPr/>
        </p:nvCxnSpPr>
        <p:spPr>
          <a:xfrm flipV="1">
            <a:off x="5438775" y="2692688"/>
            <a:ext cx="1942374" cy="1945987"/>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8BF5E914-5363-4F79-81F9-5E5DD60E253F}"/>
              </a:ext>
            </a:extLst>
          </p:cNvPr>
          <p:cNvCxnSpPr>
            <a:cxnSpLocks/>
            <a:endCxn id="7" idx="1"/>
          </p:cNvCxnSpPr>
          <p:nvPr/>
        </p:nvCxnSpPr>
        <p:spPr>
          <a:xfrm flipV="1">
            <a:off x="5524500" y="4539854"/>
            <a:ext cx="1856649" cy="603211"/>
          </a:xfrm>
          <a:prstGeom prst="straightConnector1">
            <a:avLst/>
          </a:prstGeom>
          <a:ln w="76200">
            <a:solidFill>
              <a:srgbClr val="7030A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Latency Stage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Users">
            <a:extLst>
              <a:ext uri="{FF2B5EF4-FFF2-40B4-BE49-F238E27FC236}">
                <a16:creationId xmlns:a16="http://schemas.microsoft.com/office/drawing/2014/main" id="{5C0BE1A5-1EB6-4FF7-BB33-696CFC84082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1164237">
            <a:off x="1809750" y="2205000"/>
            <a:ext cx="2200275" cy="2200275"/>
          </a:xfrm>
          <a:prstGeom prst="rect">
            <a:avLst/>
          </a:prstGeom>
        </p:spPr>
      </p:pic>
      <p:pic>
        <p:nvPicPr>
          <p:cNvPr id="5" name="Graphic 4" descr="Handshake">
            <a:extLst>
              <a:ext uri="{FF2B5EF4-FFF2-40B4-BE49-F238E27FC236}">
                <a16:creationId xmlns:a16="http://schemas.microsoft.com/office/drawing/2014/main" id="{49444073-3BB8-41E0-9DAE-0559DA80526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355751" y="2422912"/>
            <a:ext cx="2012176" cy="2012176"/>
          </a:xfrm>
          <a:prstGeom prst="rect">
            <a:avLst/>
          </a:prstGeom>
        </p:spPr>
      </p:pic>
      <p:pic>
        <p:nvPicPr>
          <p:cNvPr id="7" name="Graphic 6" descr="Schoolhouse">
            <a:extLst>
              <a:ext uri="{FF2B5EF4-FFF2-40B4-BE49-F238E27FC236}">
                <a16:creationId xmlns:a16="http://schemas.microsoft.com/office/drawing/2014/main" id="{886E57AE-D939-41B6-B705-A32EEA0639D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939875" y="2341950"/>
            <a:ext cx="2312250" cy="2312250"/>
          </a:xfrm>
          <a:prstGeom prst="rect">
            <a:avLst/>
          </a:prstGeom>
        </p:spPr>
      </p:pic>
    </p:spTree>
    <p:extLst>
      <p:ext uri="{BB962C8B-B14F-4D97-AF65-F5344CB8AC3E}">
        <p14:creationId xmlns:p14="http://schemas.microsoft.com/office/powerpoint/2010/main" val="13429625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Genital Stage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Group of men">
            <a:extLst>
              <a:ext uri="{FF2B5EF4-FFF2-40B4-BE49-F238E27FC236}">
                <a16:creationId xmlns:a16="http://schemas.microsoft.com/office/drawing/2014/main" id="{5E20045A-8ABB-45F8-8991-A08A4BE8918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19449" y="2019299"/>
            <a:ext cx="2400301" cy="2400301"/>
          </a:xfrm>
          <a:prstGeom prst="rect">
            <a:avLst/>
          </a:prstGeom>
        </p:spPr>
      </p:pic>
      <p:pic>
        <p:nvPicPr>
          <p:cNvPr id="5" name="Graphic 4" descr="Group of women">
            <a:extLst>
              <a:ext uri="{FF2B5EF4-FFF2-40B4-BE49-F238E27FC236}">
                <a16:creationId xmlns:a16="http://schemas.microsoft.com/office/drawing/2014/main" id="{C4928F00-1F80-45C2-A789-F42EF309B74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53175" y="2371724"/>
            <a:ext cx="2400301" cy="2400301"/>
          </a:xfrm>
          <a:prstGeom prst="rect">
            <a:avLst/>
          </a:prstGeom>
        </p:spPr>
      </p:pic>
    </p:spTree>
    <p:extLst>
      <p:ext uri="{BB962C8B-B14F-4D97-AF65-F5344CB8AC3E}">
        <p14:creationId xmlns:p14="http://schemas.microsoft.com/office/powerpoint/2010/main" val="1702002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Personality Development</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Rectangle 1">
            <a:extLst>
              <a:ext uri="{FF2B5EF4-FFF2-40B4-BE49-F238E27FC236}">
                <a16:creationId xmlns:a16="http://schemas.microsoft.com/office/drawing/2014/main" id="{E287678A-9B43-40A6-BCE8-0DC73E8AA53B}"/>
              </a:ext>
            </a:extLst>
          </p:cNvPr>
          <p:cNvSpPr/>
          <p:nvPr/>
        </p:nvSpPr>
        <p:spPr>
          <a:xfrm>
            <a:off x="2396821" y="1383374"/>
            <a:ext cx="2288383" cy="707886"/>
          </a:xfrm>
          <a:prstGeom prst="rect">
            <a:avLst/>
          </a:prstGeom>
        </p:spPr>
        <p:txBody>
          <a:bodyPr wrap="none">
            <a:spAutoFit/>
          </a:bodyPr>
          <a:lstStyle/>
          <a:p>
            <a:r>
              <a:rPr lang="en-US" sz="4000" dirty="0"/>
              <a:t>Biological </a:t>
            </a:r>
          </a:p>
        </p:txBody>
      </p:sp>
      <p:sp>
        <p:nvSpPr>
          <p:cNvPr id="3" name="Rectangle 2">
            <a:extLst>
              <a:ext uri="{FF2B5EF4-FFF2-40B4-BE49-F238E27FC236}">
                <a16:creationId xmlns:a16="http://schemas.microsoft.com/office/drawing/2014/main" id="{B6446C7C-7229-405F-8563-17E6A59B326A}"/>
              </a:ext>
            </a:extLst>
          </p:cNvPr>
          <p:cNvSpPr/>
          <p:nvPr/>
        </p:nvSpPr>
        <p:spPr>
          <a:xfrm>
            <a:off x="6274412" y="1690241"/>
            <a:ext cx="3817250" cy="1446550"/>
          </a:xfrm>
          <a:prstGeom prst="rect">
            <a:avLst/>
          </a:prstGeom>
          <a:solidFill>
            <a:schemeClr val="accent4">
              <a:lumMod val="20000"/>
              <a:lumOff val="80000"/>
            </a:schemeClr>
          </a:solidFill>
        </p:spPr>
        <p:txBody>
          <a:bodyPr wrap="square">
            <a:spAutoFit/>
          </a:bodyPr>
          <a:lstStyle/>
          <a:p>
            <a:pPr algn="ctr"/>
            <a:r>
              <a:rPr lang="en-US" sz="4400" dirty="0"/>
              <a:t>Socialized Control</a:t>
            </a:r>
          </a:p>
        </p:txBody>
      </p:sp>
      <p:pic>
        <p:nvPicPr>
          <p:cNvPr id="6" name="Graphic 5" descr="Grinning face with solid fill">
            <a:extLst>
              <a:ext uri="{FF2B5EF4-FFF2-40B4-BE49-F238E27FC236}">
                <a16:creationId xmlns:a16="http://schemas.microsoft.com/office/drawing/2014/main" id="{89C2396A-A566-4F55-9899-59FB99A779C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41013" y="2192635"/>
            <a:ext cx="1050149" cy="1050149"/>
          </a:xfrm>
          <a:prstGeom prst="rect">
            <a:avLst/>
          </a:prstGeom>
        </p:spPr>
      </p:pic>
      <p:pic>
        <p:nvPicPr>
          <p:cNvPr id="8" name="Graphic 7" descr="Angry face with solid fill">
            <a:extLst>
              <a:ext uri="{FF2B5EF4-FFF2-40B4-BE49-F238E27FC236}">
                <a16:creationId xmlns:a16="http://schemas.microsoft.com/office/drawing/2014/main" id="{024B4AD3-1FFB-474F-BFF0-BF70258DBF3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490863" y="2192635"/>
            <a:ext cx="1050150" cy="1050150"/>
          </a:xfrm>
          <a:prstGeom prst="rect">
            <a:avLst/>
          </a:prstGeom>
        </p:spPr>
      </p:pic>
      <p:grpSp>
        <p:nvGrpSpPr>
          <p:cNvPr id="11" name="Group 10">
            <a:extLst>
              <a:ext uri="{FF2B5EF4-FFF2-40B4-BE49-F238E27FC236}">
                <a16:creationId xmlns:a16="http://schemas.microsoft.com/office/drawing/2014/main" id="{B96F00E7-5AF0-4A0D-8316-ABF50A2F2EEC}"/>
              </a:ext>
            </a:extLst>
          </p:cNvPr>
          <p:cNvGrpSpPr/>
          <p:nvPr/>
        </p:nvGrpSpPr>
        <p:grpSpPr>
          <a:xfrm>
            <a:off x="2604864" y="3856713"/>
            <a:ext cx="2080340" cy="1617913"/>
            <a:chOff x="1149291" y="1753237"/>
            <a:chExt cx="2080340" cy="1617913"/>
          </a:xfrm>
          <a:solidFill>
            <a:srgbClr val="627981"/>
          </a:solidFill>
        </p:grpSpPr>
        <p:sp>
          <p:nvSpPr>
            <p:cNvPr id="12" name="Rectangle 11">
              <a:extLst>
                <a:ext uri="{FF2B5EF4-FFF2-40B4-BE49-F238E27FC236}">
                  <a16:creationId xmlns:a16="http://schemas.microsoft.com/office/drawing/2014/main" id="{50D9FE16-9D5D-4DD7-941D-7400985ECA9F}"/>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TextBox 12">
              <a:extLst>
                <a:ext uri="{FF2B5EF4-FFF2-40B4-BE49-F238E27FC236}">
                  <a16:creationId xmlns:a16="http://schemas.microsoft.com/office/drawing/2014/main" id="{B54697EC-554A-4306-86ED-15CFB1F9243E}"/>
                </a:ext>
              </a:extLst>
            </p:cNvPr>
            <p:cNvSpPr txBox="1"/>
            <p:nvPr/>
          </p:nvSpPr>
          <p:spPr>
            <a:xfrm>
              <a:off x="1357203" y="2282789"/>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Id</a:t>
              </a:r>
            </a:p>
          </p:txBody>
        </p:sp>
      </p:grpSp>
      <p:grpSp>
        <p:nvGrpSpPr>
          <p:cNvPr id="14" name="Group 13">
            <a:extLst>
              <a:ext uri="{FF2B5EF4-FFF2-40B4-BE49-F238E27FC236}">
                <a16:creationId xmlns:a16="http://schemas.microsoft.com/office/drawing/2014/main" id="{EFFA0088-E68B-4A74-8CCE-E0AF1275869D}"/>
              </a:ext>
            </a:extLst>
          </p:cNvPr>
          <p:cNvGrpSpPr/>
          <p:nvPr/>
        </p:nvGrpSpPr>
        <p:grpSpPr>
          <a:xfrm>
            <a:off x="7369936" y="3851166"/>
            <a:ext cx="2080340" cy="1617913"/>
            <a:chOff x="5914363" y="1747690"/>
            <a:chExt cx="2080340" cy="1617913"/>
          </a:xfrm>
          <a:solidFill>
            <a:srgbClr val="627981"/>
          </a:solidFill>
        </p:grpSpPr>
        <p:sp>
          <p:nvSpPr>
            <p:cNvPr id="15" name="Rectangle 14">
              <a:extLst>
                <a:ext uri="{FF2B5EF4-FFF2-40B4-BE49-F238E27FC236}">
                  <a16:creationId xmlns:a16="http://schemas.microsoft.com/office/drawing/2014/main" id="{9038D331-8F2D-472A-87F9-903A784E56AD}"/>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6" name="TextBox 15">
              <a:extLst>
                <a:ext uri="{FF2B5EF4-FFF2-40B4-BE49-F238E27FC236}">
                  <a16:creationId xmlns:a16="http://schemas.microsoft.com/office/drawing/2014/main" id="{5A18B25D-1C0B-48F9-94E7-1436CFB6EA70}"/>
                </a:ext>
              </a:extLst>
            </p:cNvPr>
            <p:cNvSpPr txBox="1"/>
            <p:nvPr/>
          </p:nvSpPr>
          <p:spPr>
            <a:xfrm>
              <a:off x="6122276" y="2277507"/>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Ego</a:t>
              </a:r>
            </a:p>
          </p:txBody>
        </p:sp>
      </p:grpSp>
      <p:grpSp>
        <p:nvGrpSpPr>
          <p:cNvPr id="17" name="Group 16">
            <a:extLst>
              <a:ext uri="{FF2B5EF4-FFF2-40B4-BE49-F238E27FC236}">
                <a16:creationId xmlns:a16="http://schemas.microsoft.com/office/drawing/2014/main" id="{48188760-3DC6-40DC-BAE3-28F49415E230}"/>
              </a:ext>
            </a:extLst>
          </p:cNvPr>
          <p:cNvGrpSpPr/>
          <p:nvPr/>
        </p:nvGrpSpPr>
        <p:grpSpPr>
          <a:xfrm>
            <a:off x="4987400" y="3851166"/>
            <a:ext cx="2080340" cy="1617913"/>
            <a:chOff x="3531827" y="1747690"/>
            <a:chExt cx="2080340" cy="1617913"/>
          </a:xfrm>
          <a:solidFill>
            <a:srgbClr val="627981"/>
          </a:solidFill>
        </p:grpSpPr>
        <p:sp>
          <p:nvSpPr>
            <p:cNvPr id="18" name="Rectangle 17">
              <a:extLst>
                <a:ext uri="{FF2B5EF4-FFF2-40B4-BE49-F238E27FC236}">
                  <a16:creationId xmlns:a16="http://schemas.microsoft.com/office/drawing/2014/main" id="{36F8612B-4A1E-4D69-A230-EE6244D70C93}"/>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9" name="TextBox 18">
              <a:extLst>
                <a:ext uri="{FF2B5EF4-FFF2-40B4-BE49-F238E27FC236}">
                  <a16:creationId xmlns:a16="http://schemas.microsoft.com/office/drawing/2014/main" id="{29808AC8-6386-4FD0-8436-7817F451A852}"/>
                </a:ext>
              </a:extLst>
            </p:cNvPr>
            <p:cNvSpPr txBox="1"/>
            <p:nvPr/>
          </p:nvSpPr>
          <p:spPr>
            <a:xfrm>
              <a:off x="3739740" y="2277507"/>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Superego</a:t>
              </a:r>
            </a:p>
          </p:txBody>
        </p:sp>
      </p:gr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Id</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5" name="Picture 4">
            <a:extLst>
              <a:ext uri="{FF2B5EF4-FFF2-40B4-BE49-F238E27FC236}">
                <a16:creationId xmlns:a16="http://schemas.microsoft.com/office/drawing/2014/main" id="{72586115-700E-4228-AA2F-BAE16F8E5DD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1188" y="1383374"/>
            <a:ext cx="4052888" cy="4900008"/>
          </a:xfrm>
          <a:prstGeom prst="rect">
            <a:avLst/>
          </a:prstGeom>
        </p:spPr>
      </p:pic>
      <p:sp>
        <p:nvSpPr>
          <p:cNvPr id="6" name="TextBox 5">
            <a:extLst>
              <a:ext uri="{FF2B5EF4-FFF2-40B4-BE49-F238E27FC236}">
                <a16:creationId xmlns:a16="http://schemas.microsoft.com/office/drawing/2014/main" id="{AD00C7DD-C7F4-4F80-9A58-B5231DBE1BF1}"/>
              </a:ext>
            </a:extLst>
          </p:cNvPr>
          <p:cNvSpPr txBox="1"/>
          <p:nvPr/>
        </p:nvSpPr>
        <p:spPr>
          <a:xfrm>
            <a:off x="7718055" y="2133703"/>
            <a:ext cx="2287614" cy="584775"/>
          </a:xfrm>
          <a:prstGeom prst="rect">
            <a:avLst/>
          </a:prstGeom>
          <a:noFill/>
        </p:spPr>
        <p:txBody>
          <a:bodyPr wrap="none" rtlCol="0">
            <a:spAutoFit/>
          </a:bodyPr>
          <a:lstStyle/>
          <a:p>
            <a:r>
              <a:rPr lang="en-US" sz="3200" dirty="0"/>
              <a:t>Unconscious</a:t>
            </a:r>
          </a:p>
        </p:txBody>
      </p:sp>
      <p:cxnSp>
        <p:nvCxnSpPr>
          <p:cNvPr id="7" name="Straight Arrow Connector 6">
            <a:extLst>
              <a:ext uri="{FF2B5EF4-FFF2-40B4-BE49-F238E27FC236}">
                <a16:creationId xmlns:a16="http://schemas.microsoft.com/office/drawing/2014/main" id="{15F309A5-E22B-4C37-B9CD-63D6C1423A89}"/>
              </a:ext>
            </a:extLst>
          </p:cNvPr>
          <p:cNvCxnSpPr>
            <a:cxnSpLocks/>
          </p:cNvCxnSpPr>
          <p:nvPr/>
        </p:nvCxnSpPr>
        <p:spPr>
          <a:xfrm flipH="1">
            <a:off x="4533902" y="3746516"/>
            <a:ext cx="2476498" cy="826801"/>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2193E10-2192-4FCA-BAFC-BD3E44842DBA}"/>
              </a:ext>
            </a:extLst>
          </p:cNvPr>
          <p:cNvSpPr txBox="1"/>
          <p:nvPr/>
        </p:nvSpPr>
        <p:spPr>
          <a:xfrm>
            <a:off x="7718055" y="3353510"/>
            <a:ext cx="1674626" cy="584775"/>
          </a:xfrm>
          <a:prstGeom prst="rect">
            <a:avLst/>
          </a:prstGeom>
          <a:noFill/>
        </p:spPr>
        <p:txBody>
          <a:bodyPr wrap="none" rtlCol="0">
            <a:spAutoFit/>
          </a:bodyPr>
          <a:lstStyle/>
          <a:p>
            <a:r>
              <a:rPr lang="en-US" sz="3200" dirty="0"/>
              <a:t>Primitive</a:t>
            </a:r>
          </a:p>
        </p:txBody>
      </p:sp>
      <p:sp>
        <p:nvSpPr>
          <p:cNvPr id="11" name="TextBox 10">
            <a:extLst>
              <a:ext uri="{FF2B5EF4-FFF2-40B4-BE49-F238E27FC236}">
                <a16:creationId xmlns:a16="http://schemas.microsoft.com/office/drawing/2014/main" id="{8434F400-66EE-4B16-A1F7-6C6B489A9569}"/>
              </a:ext>
            </a:extLst>
          </p:cNvPr>
          <p:cNvSpPr txBox="1"/>
          <p:nvPr/>
        </p:nvSpPr>
        <p:spPr>
          <a:xfrm>
            <a:off x="7718055" y="4573317"/>
            <a:ext cx="3186513" cy="584775"/>
          </a:xfrm>
          <a:prstGeom prst="rect">
            <a:avLst/>
          </a:prstGeom>
          <a:noFill/>
        </p:spPr>
        <p:txBody>
          <a:bodyPr wrap="none" rtlCol="0">
            <a:spAutoFit/>
          </a:bodyPr>
          <a:lstStyle/>
          <a:p>
            <a:r>
              <a:rPr lang="en-US" sz="3200" dirty="0"/>
              <a:t>Pleasure-principle</a:t>
            </a:r>
          </a:p>
        </p:txBody>
      </p: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Superego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C87229C5-A3CC-4FD4-8C2A-D0EB2EEB6FF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7925" y="1383374"/>
            <a:ext cx="4052888" cy="4900008"/>
          </a:xfrm>
          <a:prstGeom prst="rect">
            <a:avLst/>
          </a:prstGeom>
        </p:spPr>
      </p:pic>
      <p:sp>
        <p:nvSpPr>
          <p:cNvPr id="5" name="TextBox 4">
            <a:extLst>
              <a:ext uri="{FF2B5EF4-FFF2-40B4-BE49-F238E27FC236}">
                <a16:creationId xmlns:a16="http://schemas.microsoft.com/office/drawing/2014/main" id="{E1017CE8-E25C-4F02-A056-BE58728E84C7}"/>
              </a:ext>
            </a:extLst>
          </p:cNvPr>
          <p:cNvSpPr txBox="1"/>
          <p:nvPr/>
        </p:nvSpPr>
        <p:spPr>
          <a:xfrm>
            <a:off x="1835163" y="2286103"/>
            <a:ext cx="2061783" cy="584775"/>
          </a:xfrm>
          <a:prstGeom prst="rect">
            <a:avLst/>
          </a:prstGeom>
          <a:noFill/>
        </p:spPr>
        <p:txBody>
          <a:bodyPr wrap="none" rtlCol="0">
            <a:spAutoFit/>
          </a:bodyPr>
          <a:lstStyle/>
          <a:p>
            <a:r>
              <a:rPr lang="en-US" sz="3200" dirty="0"/>
              <a:t>Conscience</a:t>
            </a:r>
          </a:p>
        </p:txBody>
      </p:sp>
      <p:cxnSp>
        <p:nvCxnSpPr>
          <p:cNvPr id="6" name="Straight Arrow Connector 5">
            <a:extLst>
              <a:ext uri="{FF2B5EF4-FFF2-40B4-BE49-F238E27FC236}">
                <a16:creationId xmlns:a16="http://schemas.microsoft.com/office/drawing/2014/main" id="{6E878819-9B36-402C-85C1-9E07A04F24F9}"/>
              </a:ext>
            </a:extLst>
          </p:cNvPr>
          <p:cNvCxnSpPr>
            <a:cxnSpLocks/>
          </p:cNvCxnSpPr>
          <p:nvPr/>
        </p:nvCxnSpPr>
        <p:spPr>
          <a:xfrm>
            <a:off x="4886325" y="3505910"/>
            <a:ext cx="2476500" cy="507107"/>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B49BEEDE-A860-474F-AAE7-654A5EB3C502}"/>
              </a:ext>
            </a:extLst>
          </p:cNvPr>
          <p:cNvSpPr txBox="1"/>
          <p:nvPr/>
        </p:nvSpPr>
        <p:spPr>
          <a:xfrm>
            <a:off x="1176906" y="3467075"/>
            <a:ext cx="2720040" cy="584775"/>
          </a:xfrm>
          <a:prstGeom prst="rect">
            <a:avLst/>
          </a:prstGeom>
          <a:noFill/>
        </p:spPr>
        <p:txBody>
          <a:bodyPr wrap="none" rtlCol="0">
            <a:spAutoFit/>
          </a:bodyPr>
          <a:lstStyle/>
          <a:p>
            <a:r>
              <a:rPr lang="en-US" sz="3200" dirty="0"/>
              <a:t>Moral compass</a:t>
            </a:r>
          </a:p>
        </p:txBody>
      </p:sp>
      <p:sp>
        <p:nvSpPr>
          <p:cNvPr id="8" name="TextBox 7">
            <a:extLst>
              <a:ext uri="{FF2B5EF4-FFF2-40B4-BE49-F238E27FC236}">
                <a16:creationId xmlns:a16="http://schemas.microsoft.com/office/drawing/2014/main" id="{62357153-07CC-4574-9E0F-84B3EE6B3950}"/>
              </a:ext>
            </a:extLst>
          </p:cNvPr>
          <p:cNvSpPr txBox="1"/>
          <p:nvPr/>
        </p:nvSpPr>
        <p:spPr>
          <a:xfrm>
            <a:off x="2005851" y="4648047"/>
            <a:ext cx="1891095" cy="584775"/>
          </a:xfrm>
          <a:prstGeom prst="rect">
            <a:avLst/>
          </a:prstGeom>
          <a:noFill/>
        </p:spPr>
        <p:txBody>
          <a:bodyPr wrap="none" rtlCol="0">
            <a:spAutoFit/>
          </a:bodyPr>
          <a:lstStyle/>
          <a:p>
            <a:r>
              <a:rPr lang="en-US" sz="3200" dirty="0"/>
              <a:t>Perfection</a:t>
            </a:r>
          </a:p>
        </p:txBody>
      </p: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Ego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6654568F-3607-41B0-9315-C4A42AAC3CD6}"/>
              </a:ext>
            </a:extLst>
          </p:cNvPr>
          <p:cNvSpPr/>
          <p:nvPr/>
        </p:nvSpPr>
        <p:spPr>
          <a:xfrm>
            <a:off x="2105025" y="1467231"/>
            <a:ext cx="2761488" cy="27614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a:t>Id</a:t>
            </a:r>
          </a:p>
        </p:txBody>
      </p:sp>
      <p:sp>
        <p:nvSpPr>
          <p:cNvPr id="5" name="Oval 4">
            <a:extLst>
              <a:ext uri="{FF2B5EF4-FFF2-40B4-BE49-F238E27FC236}">
                <a16:creationId xmlns:a16="http://schemas.microsoft.com/office/drawing/2014/main" id="{E6F90F4B-CB9A-4822-95A0-741C5C42D091}"/>
              </a:ext>
            </a:extLst>
          </p:cNvPr>
          <p:cNvSpPr/>
          <p:nvPr/>
        </p:nvSpPr>
        <p:spPr>
          <a:xfrm>
            <a:off x="7325489" y="1467231"/>
            <a:ext cx="2761486" cy="2761488"/>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Superego</a:t>
            </a:r>
          </a:p>
        </p:txBody>
      </p:sp>
      <p:pic>
        <p:nvPicPr>
          <p:cNvPr id="4" name="Graphic 3" descr="Fruit bowl">
            <a:extLst>
              <a:ext uri="{FF2B5EF4-FFF2-40B4-BE49-F238E27FC236}">
                <a16:creationId xmlns:a16="http://schemas.microsoft.com/office/drawing/2014/main" id="{CE3213DF-6267-4775-A46C-B326229AFC6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086975" y="2202656"/>
            <a:ext cx="1290637" cy="1290637"/>
          </a:xfrm>
          <a:prstGeom prst="rect">
            <a:avLst/>
          </a:prstGeom>
        </p:spPr>
      </p:pic>
      <p:pic>
        <p:nvPicPr>
          <p:cNvPr id="7" name="Graphic 6" descr="Ice cream">
            <a:extLst>
              <a:ext uri="{FF2B5EF4-FFF2-40B4-BE49-F238E27FC236}">
                <a16:creationId xmlns:a16="http://schemas.microsoft.com/office/drawing/2014/main" id="{4C8066D6-29AB-4CC8-B07C-0CCCAADE0DB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4388" y="2202656"/>
            <a:ext cx="1290637" cy="1290637"/>
          </a:xfrm>
          <a:prstGeom prst="rect">
            <a:avLst/>
          </a:prstGeom>
        </p:spPr>
      </p:pic>
      <p:cxnSp>
        <p:nvCxnSpPr>
          <p:cNvPr id="10" name="Straight Arrow Connector 9">
            <a:extLst>
              <a:ext uri="{FF2B5EF4-FFF2-40B4-BE49-F238E27FC236}">
                <a16:creationId xmlns:a16="http://schemas.microsoft.com/office/drawing/2014/main" id="{A659B71B-BC0D-46D3-85F2-7AE70E86F760}"/>
              </a:ext>
            </a:extLst>
          </p:cNvPr>
          <p:cNvCxnSpPr>
            <a:cxnSpLocks/>
          </p:cNvCxnSpPr>
          <p:nvPr/>
        </p:nvCxnSpPr>
        <p:spPr>
          <a:xfrm>
            <a:off x="4962716" y="2552699"/>
            <a:ext cx="2266568" cy="0"/>
          </a:xfrm>
          <a:prstGeom prst="straightConnector1">
            <a:avLst/>
          </a:prstGeom>
          <a:ln w="762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F1B7D871-3D79-460A-B04D-1C419673D2DC}"/>
              </a:ext>
            </a:extLst>
          </p:cNvPr>
          <p:cNvCxnSpPr>
            <a:cxnSpLocks/>
          </p:cNvCxnSpPr>
          <p:nvPr/>
        </p:nvCxnSpPr>
        <p:spPr>
          <a:xfrm flipH="1">
            <a:off x="4962716" y="3152774"/>
            <a:ext cx="2266568" cy="0"/>
          </a:xfrm>
          <a:prstGeom prst="straightConnector1">
            <a:avLst/>
          </a:prstGeom>
          <a:ln w="762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pic>
        <p:nvPicPr>
          <p:cNvPr id="14" name="Graphic 13" descr="Fruit bowl">
            <a:extLst>
              <a:ext uri="{FF2B5EF4-FFF2-40B4-BE49-F238E27FC236}">
                <a16:creationId xmlns:a16="http://schemas.microsoft.com/office/drawing/2014/main" id="{3D6FAB75-8EB3-4FE8-9400-154B23B20AE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38647" y="4228719"/>
            <a:ext cx="1290637" cy="1290637"/>
          </a:xfrm>
          <a:prstGeom prst="rect">
            <a:avLst/>
          </a:prstGeom>
        </p:spPr>
      </p:pic>
      <p:pic>
        <p:nvPicPr>
          <p:cNvPr id="15" name="Graphic 14" descr="Ice cream">
            <a:extLst>
              <a:ext uri="{FF2B5EF4-FFF2-40B4-BE49-F238E27FC236}">
                <a16:creationId xmlns:a16="http://schemas.microsoft.com/office/drawing/2014/main" id="{1FC08CA2-F5E7-49B4-A540-8DF8ACCF75B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66513" y="4314773"/>
            <a:ext cx="1290637" cy="1290637"/>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Defense Mechanisms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5462571D-DE26-4770-B76D-C44705226EA4}"/>
              </a:ext>
            </a:extLst>
          </p:cNvPr>
          <p:cNvSpPr txBox="1"/>
          <p:nvPr/>
        </p:nvSpPr>
        <p:spPr>
          <a:xfrm>
            <a:off x="1881188" y="2076986"/>
            <a:ext cx="3429000" cy="1323439"/>
          </a:xfrm>
          <a:prstGeom prst="rect">
            <a:avLst/>
          </a:prstGeom>
          <a:noFill/>
        </p:spPr>
        <p:txBody>
          <a:bodyPr wrap="square" rtlCol="0">
            <a:spAutoFit/>
          </a:bodyPr>
          <a:lstStyle/>
          <a:p>
            <a:pPr algn="ctr"/>
            <a:r>
              <a:rPr lang="en-US" sz="4000" dirty="0"/>
              <a:t>Unacceptable Urges</a:t>
            </a:r>
          </a:p>
        </p:txBody>
      </p:sp>
      <p:sp>
        <p:nvSpPr>
          <p:cNvPr id="5" name="TextBox 4">
            <a:extLst>
              <a:ext uri="{FF2B5EF4-FFF2-40B4-BE49-F238E27FC236}">
                <a16:creationId xmlns:a16="http://schemas.microsoft.com/office/drawing/2014/main" id="{A0C2ED1A-F364-40CA-B753-8C28CF2471CD}"/>
              </a:ext>
            </a:extLst>
          </p:cNvPr>
          <p:cNvSpPr txBox="1"/>
          <p:nvPr/>
        </p:nvSpPr>
        <p:spPr>
          <a:xfrm>
            <a:off x="7067550" y="2384762"/>
            <a:ext cx="1741695" cy="707886"/>
          </a:xfrm>
          <a:prstGeom prst="rect">
            <a:avLst/>
          </a:prstGeom>
          <a:noFill/>
        </p:spPr>
        <p:txBody>
          <a:bodyPr wrap="none" rtlCol="0">
            <a:spAutoFit/>
          </a:bodyPr>
          <a:lstStyle/>
          <a:p>
            <a:r>
              <a:rPr lang="en-US" sz="4000" dirty="0"/>
              <a:t>Anxiety</a:t>
            </a:r>
          </a:p>
        </p:txBody>
      </p:sp>
      <p:sp>
        <p:nvSpPr>
          <p:cNvPr id="3" name="Arrow: Down 2">
            <a:extLst>
              <a:ext uri="{FF2B5EF4-FFF2-40B4-BE49-F238E27FC236}">
                <a16:creationId xmlns:a16="http://schemas.microsoft.com/office/drawing/2014/main" id="{1512322E-5EE0-4327-987B-5981D3DDF335}"/>
              </a:ext>
            </a:extLst>
          </p:cNvPr>
          <p:cNvSpPr/>
          <p:nvPr/>
        </p:nvSpPr>
        <p:spPr>
          <a:xfrm>
            <a:off x="8877300" y="2137181"/>
            <a:ext cx="704850" cy="13234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Down 6">
            <a:extLst>
              <a:ext uri="{FF2B5EF4-FFF2-40B4-BE49-F238E27FC236}">
                <a16:creationId xmlns:a16="http://schemas.microsoft.com/office/drawing/2014/main" id="{33D2AA16-7B64-4166-B1E1-FDC5DD50A62E}"/>
              </a:ext>
            </a:extLst>
          </p:cNvPr>
          <p:cNvSpPr/>
          <p:nvPr/>
        </p:nvSpPr>
        <p:spPr>
          <a:xfrm>
            <a:off x="6294645" y="2137181"/>
            <a:ext cx="704850" cy="1323429"/>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Defense Mechanism: Denial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66DC7C4-363D-4157-86A3-C8F023EE495E}"/>
              </a:ext>
            </a:extLst>
          </p:cNvPr>
          <p:cNvSpPr/>
          <p:nvPr/>
        </p:nvSpPr>
        <p:spPr>
          <a:xfrm>
            <a:off x="4129179" y="1567934"/>
            <a:ext cx="3933641" cy="646331"/>
          </a:xfrm>
          <a:prstGeom prst="rect">
            <a:avLst/>
          </a:prstGeom>
        </p:spPr>
        <p:txBody>
          <a:bodyPr wrap="none">
            <a:spAutoFit/>
          </a:bodyPr>
          <a:lstStyle/>
          <a:p>
            <a:r>
              <a:rPr lang="en-US" sz="3600" dirty="0"/>
              <a:t>Refusing real events</a:t>
            </a:r>
          </a:p>
        </p:txBody>
      </p:sp>
      <p:pic>
        <p:nvPicPr>
          <p:cNvPr id="4" name="Graphic 3" descr="Beer">
            <a:extLst>
              <a:ext uri="{FF2B5EF4-FFF2-40B4-BE49-F238E27FC236}">
                <a16:creationId xmlns:a16="http://schemas.microsoft.com/office/drawing/2014/main" id="{D03104A7-0978-470D-8AAD-679CB0F2180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81300" y="2752777"/>
            <a:ext cx="1133423" cy="1133423"/>
          </a:xfrm>
          <a:prstGeom prst="rect">
            <a:avLst/>
          </a:prstGeom>
        </p:spPr>
      </p:pic>
      <p:pic>
        <p:nvPicPr>
          <p:cNvPr id="6" name="Graphic 5" descr="Wine">
            <a:extLst>
              <a:ext uri="{FF2B5EF4-FFF2-40B4-BE49-F238E27FC236}">
                <a16:creationId xmlns:a16="http://schemas.microsoft.com/office/drawing/2014/main" id="{790BB764-5A3E-4EC8-864B-4041FB3F03E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62319" y="2600245"/>
            <a:ext cx="1285955" cy="1285955"/>
          </a:xfrm>
          <a:prstGeom prst="rect">
            <a:avLst/>
          </a:prstGeom>
        </p:spPr>
      </p:pic>
      <p:pic>
        <p:nvPicPr>
          <p:cNvPr id="8" name="Graphic 7" descr="Smoking">
            <a:extLst>
              <a:ext uri="{FF2B5EF4-FFF2-40B4-BE49-F238E27FC236}">
                <a16:creationId xmlns:a16="http://schemas.microsoft.com/office/drawing/2014/main" id="{4B93C6E3-D481-4735-9741-EFDCE89A5D4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237252" y="3510013"/>
            <a:ext cx="1354941" cy="1354941"/>
          </a:xfrm>
          <a:prstGeom prst="rect">
            <a:avLst/>
          </a:prstGeom>
        </p:spPr>
      </p:pic>
      <p:pic>
        <p:nvPicPr>
          <p:cNvPr id="10" name="Graphic 9" descr="Female Profile">
            <a:extLst>
              <a:ext uri="{FF2B5EF4-FFF2-40B4-BE49-F238E27FC236}">
                <a16:creationId xmlns:a16="http://schemas.microsoft.com/office/drawing/2014/main" id="{CB85486A-A2CE-48CA-9A7C-677D9F9E8BB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315282" y="2862643"/>
            <a:ext cx="2228727" cy="2228727"/>
          </a:xfrm>
          <a:prstGeom prst="rect">
            <a:avLst/>
          </a:prstGeom>
        </p:spPr>
      </p:pic>
      <p:sp>
        <p:nvSpPr>
          <p:cNvPr id="11" name="Speech Bubble: Rectangle with Corners Rounded 10">
            <a:extLst>
              <a:ext uri="{FF2B5EF4-FFF2-40B4-BE49-F238E27FC236}">
                <a16:creationId xmlns:a16="http://schemas.microsoft.com/office/drawing/2014/main" id="{AE97DB27-244D-45B5-A563-B6D850264038}"/>
              </a:ext>
            </a:extLst>
          </p:cNvPr>
          <p:cNvSpPr/>
          <p:nvPr/>
        </p:nvSpPr>
        <p:spPr>
          <a:xfrm>
            <a:off x="6096000" y="2419350"/>
            <a:ext cx="1495533" cy="838200"/>
          </a:xfrm>
          <a:prstGeom prst="wedgeRoundRectCallout">
            <a:avLst>
              <a:gd name="adj1" fmla="val 47780"/>
              <a:gd name="adj2" fmla="val 90086"/>
              <a:gd name="adj3" fmla="val 16667"/>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No!</a:t>
            </a:r>
          </a:p>
        </p:txBody>
      </p:sp>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Defense Mechanism: Displacement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uburban scene">
            <a:extLst>
              <a:ext uri="{FF2B5EF4-FFF2-40B4-BE49-F238E27FC236}">
                <a16:creationId xmlns:a16="http://schemas.microsoft.com/office/drawing/2014/main" id="{647F87C7-3D0A-481D-94A2-B8A0583CDB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43201" y="2664523"/>
            <a:ext cx="2028904" cy="2028904"/>
          </a:xfrm>
          <a:prstGeom prst="rect">
            <a:avLst/>
          </a:prstGeom>
        </p:spPr>
      </p:pic>
      <p:pic>
        <p:nvPicPr>
          <p:cNvPr id="5" name="Graphic 4" descr="School girl">
            <a:extLst>
              <a:ext uri="{FF2B5EF4-FFF2-40B4-BE49-F238E27FC236}">
                <a16:creationId xmlns:a16="http://schemas.microsoft.com/office/drawing/2014/main" id="{4F4D0B6A-7423-4AB4-B7C5-A986D4D8A2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881727" y="2952114"/>
            <a:ext cx="1453722" cy="1453722"/>
          </a:xfrm>
          <a:prstGeom prst="rect">
            <a:avLst/>
          </a:prstGeom>
        </p:spPr>
      </p:pic>
      <p:pic>
        <p:nvPicPr>
          <p:cNvPr id="7" name="Graphic 6" descr="School boy">
            <a:extLst>
              <a:ext uri="{FF2B5EF4-FFF2-40B4-BE49-F238E27FC236}">
                <a16:creationId xmlns:a16="http://schemas.microsoft.com/office/drawing/2014/main" id="{93A8CF38-0702-47D9-9CF7-1E4512E3DBE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956676" y="3429000"/>
            <a:ext cx="1453723" cy="1453723"/>
          </a:xfrm>
          <a:prstGeom prst="rect">
            <a:avLst/>
          </a:prstGeom>
        </p:spPr>
      </p:pic>
      <p:pic>
        <p:nvPicPr>
          <p:cNvPr id="9" name="Graphic 8" descr="Office worker">
            <a:extLst>
              <a:ext uri="{FF2B5EF4-FFF2-40B4-BE49-F238E27FC236}">
                <a16:creationId xmlns:a16="http://schemas.microsoft.com/office/drawing/2014/main" id="{DDC72045-8DC0-4F1E-BFEB-634FCB3C973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534321" y="2588886"/>
            <a:ext cx="1816950" cy="1816950"/>
          </a:xfrm>
          <a:prstGeom prst="rect">
            <a:avLst/>
          </a:prstGeom>
        </p:spPr>
      </p:pic>
      <p:cxnSp>
        <p:nvCxnSpPr>
          <p:cNvPr id="11" name="Straight Arrow Connector 10">
            <a:extLst>
              <a:ext uri="{FF2B5EF4-FFF2-40B4-BE49-F238E27FC236}">
                <a16:creationId xmlns:a16="http://schemas.microsoft.com/office/drawing/2014/main" id="{DFCB8FA2-E8BD-48F8-8D0B-13AEB76AAFC5}"/>
              </a:ext>
            </a:extLst>
          </p:cNvPr>
          <p:cNvCxnSpPr/>
          <p:nvPr/>
        </p:nvCxnSpPr>
        <p:spPr>
          <a:xfrm>
            <a:off x="8118085" y="2577617"/>
            <a:ext cx="598876" cy="552450"/>
          </a:xfrm>
          <a:prstGeom prst="straightConnector1">
            <a:avLst/>
          </a:prstGeom>
          <a:ln w="1270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62AF9696-AF56-4394-93C3-31EA96DEC316}"/>
              </a:ext>
            </a:extLst>
          </p:cNvPr>
          <p:cNvCxnSpPr>
            <a:cxnSpLocks/>
          </p:cNvCxnSpPr>
          <p:nvPr/>
        </p:nvCxnSpPr>
        <p:spPr>
          <a:xfrm rot="5400000">
            <a:off x="10011375" y="2558127"/>
            <a:ext cx="598876" cy="552450"/>
          </a:xfrm>
          <a:prstGeom prst="straightConnector1">
            <a:avLst/>
          </a:prstGeom>
          <a:ln w="1270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1E0439C6-EA98-4597-9E58-658A1FFFE7EE}"/>
              </a:ext>
            </a:extLst>
          </p:cNvPr>
          <p:cNvCxnSpPr>
            <a:cxnSpLocks/>
          </p:cNvCxnSpPr>
          <p:nvPr/>
        </p:nvCxnSpPr>
        <p:spPr>
          <a:xfrm rot="10800000">
            <a:off x="10125578" y="4218260"/>
            <a:ext cx="598876" cy="552450"/>
          </a:xfrm>
          <a:prstGeom prst="straightConnector1">
            <a:avLst/>
          </a:prstGeom>
          <a:ln w="1270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F396E951-7CA1-47E2-A78B-5CAE3F92C09E}"/>
              </a:ext>
            </a:extLst>
          </p:cNvPr>
          <p:cNvCxnSpPr>
            <a:cxnSpLocks/>
          </p:cNvCxnSpPr>
          <p:nvPr/>
        </p:nvCxnSpPr>
        <p:spPr>
          <a:xfrm rot="16200000">
            <a:off x="8137925" y="4246911"/>
            <a:ext cx="598876" cy="552450"/>
          </a:xfrm>
          <a:prstGeom prst="straightConnector1">
            <a:avLst/>
          </a:prstGeom>
          <a:ln w="1270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4658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TotalTime>
  <Words>993</Words>
  <Application>Microsoft Office PowerPoint</Application>
  <PresentationFormat>Widescreen</PresentationFormat>
  <Paragraphs>98</Paragraphs>
  <Slides>22</Slides>
  <Notes>21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22</vt:i4>
      </vt:variant>
    </vt:vector>
  </HeadingPairs>
  <TitlesOfParts>
    <vt:vector size="2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26</cp:revision>
  <dcterms:created xsi:type="dcterms:W3CDTF">2017-06-16T13:06:21Z</dcterms:created>
  <dcterms:modified xsi:type="dcterms:W3CDTF">2019-06-11T19:39:59Z</dcterms:modified>
</cp:coreProperties>
</file>