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79" r:id="rId3"/>
    <p:sldId id="257" r:id="rId4"/>
    <p:sldId id="258" r:id="rId5"/>
    <p:sldId id="259" r:id="rId6"/>
    <p:sldId id="260"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were many followers of Sigmund Freud’s work who were known as Neo-Freudians: Adler, Erikson, Jung, and Horney. These individuals largely agreed that childhood experiences matter, but the focus was less on sex and more on the social environment.</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Alfred Adler felt people have a drive to compensate for feelings of inferiority complexes, where they had low feelings of self worth. He also thought that our birth order could influence our personality. An older child may be an overachiever, whereas a younger child may be spoiled.</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Erik Erikson’s theory of psychosocial development emphasized social relationships at different personality stages. Erikson felt that personality developed across learning </a:t>
            </a:r>
            <a:r>
              <a:rPr lang="en-US" sz="1200" kern="1200">
                <a:solidFill>
                  <a:schemeClr val="tx1"/>
                </a:solidFill>
                <a:effectLst/>
                <a:latin typeface="+mn-lt"/>
                <a:ea typeface="+mn-ea"/>
                <a:cs typeface="+mn-cs"/>
              </a:rPr>
              <a:t>to trust </a:t>
            </a:r>
            <a:r>
              <a:rPr lang="en-US" sz="1200" kern="1200" dirty="0">
                <a:solidFill>
                  <a:schemeClr val="tx1"/>
                </a:solidFill>
                <a:effectLst/>
                <a:latin typeface="+mn-lt"/>
                <a:ea typeface="+mn-ea"/>
                <a:cs typeface="+mn-cs"/>
              </a:rPr>
              <a:t>the world, becoming independent, trusting in one’s own competence, developing a sense of self, and tackling a meaningful life.</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Carl Jung focused on awareness of unconscious elements and integrating them into consciousness as we age. The collective unconscious is universal, holding mental patterns that are common to everyone. Archetypes represent common experiences, such as facing death or striving for mastery.</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Karen </a:t>
            </a:r>
            <a:r>
              <a:rPr lang="en-US" sz="1200" kern="1200">
                <a:solidFill>
                  <a:schemeClr val="tx1"/>
                </a:solidFill>
                <a:effectLst/>
                <a:latin typeface="+mn-lt"/>
                <a:ea typeface="+mn-ea"/>
                <a:cs typeface="+mn-cs"/>
              </a:rPr>
              <a:t>Horney focused </a:t>
            </a:r>
            <a:r>
              <a:rPr lang="en-US" sz="1200" kern="1200" dirty="0">
                <a:solidFill>
                  <a:schemeClr val="tx1"/>
                </a:solidFill>
                <a:effectLst/>
                <a:latin typeface="+mn-lt"/>
                <a:ea typeface="+mn-ea"/>
                <a:cs typeface="+mn-cs"/>
              </a:rPr>
              <a:t>on the role of unconscious anxiety, in </a:t>
            </a:r>
            <a:r>
              <a:rPr lang="en-US" sz="1200" kern="1200">
                <a:solidFill>
                  <a:schemeClr val="tx1"/>
                </a:solidFill>
                <a:effectLst/>
                <a:latin typeface="+mn-lt"/>
                <a:ea typeface="+mn-ea"/>
                <a:cs typeface="+mn-cs"/>
              </a:rPr>
              <a:t>which people use </a:t>
            </a:r>
            <a:r>
              <a:rPr lang="en-US" sz="1200" kern="1200" dirty="0">
                <a:solidFill>
                  <a:schemeClr val="tx1"/>
                </a:solidFill>
                <a:effectLst/>
                <a:latin typeface="+mn-lt"/>
                <a:ea typeface="+mn-ea"/>
                <a:cs typeface="+mn-cs"/>
              </a:rPr>
              <a:t>three different strategies to cope. Moving toward people relies on affiliation and dependence. They express an intense need for love and acceptance. Moving against people relies on aggression, and these individuals tend to lash out when anxious. Finally, moving away from people relies on detachment and isolation. These individuals withdraw to manage anxiety.</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11.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2.svg"/><Relationship Id="rId4" Type="http://schemas.openxmlformats.org/officeDocument/2006/relationships/image" Target="../media/image12.svg"/><Relationship Id="rId9"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386513"/>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Neo-Freudians: Adler, Erikson, Jung, and Horney</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6" y="462058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Alfred Adler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554EFD0E-3D68-4A73-8D7E-02A89F35C78A}"/>
              </a:ext>
            </a:extLst>
          </p:cNvPr>
          <p:cNvSpPr txBox="1"/>
          <p:nvPr/>
        </p:nvSpPr>
        <p:spPr>
          <a:xfrm>
            <a:off x="4008473" y="1724025"/>
            <a:ext cx="4175054" cy="707886"/>
          </a:xfrm>
          <a:prstGeom prst="rect">
            <a:avLst/>
          </a:prstGeom>
          <a:noFill/>
        </p:spPr>
        <p:txBody>
          <a:bodyPr wrap="none" rtlCol="0">
            <a:spAutoFit/>
          </a:bodyPr>
          <a:lstStyle/>
          <a:p>
            <a:r>
              <a:rPr lang="en-US" sz="4000" dirty="0"/>
              <a:t>Inferiority Complex</a:t>
            </a:r>
          </a:p>
        </p:txBody>
      </p:sp>
      <p:pic>
        <p:nvPicPr>
          <p:cNvPr id="4" name="Graphic 3" descr="Man">
            <a:extLst>
              <a:ext uri="{FF2B5EF4-FFF2-40B4-BE49-F238E27FC236}">
                <a16:creationId xmlns:a16="http://schemas.microsoft.com/office/drawing/2014/main" id="{6AA932F3-D39F-4F51-A080-0C3B2292F2C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24274" y="3714749"/>
            <a:ext cx="1247775" cy="1247775"/>
          </a:xfrm>
          <a:prstGeom prst="rect">
            <a:avLst/>
          </a:prstGeom>
        </p:spPr>
      </p:pic>
      <p:pic>
        <p:nvPicPr>
          <p:cNvPr id="7" name="Graphic 6" descr="Man">
            <a:extLst>
              <a:ext uri="{FF2B5EF4-FFF2-40B4-BE49-F238E27FC236}">
                <a16:creationId xmlns:a16="http://schemas.microsoft.com/office/drawing/2014/main" id="{FF5E7906-9E5A-4CA1-9C14-04FE0DEC3AD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81612" y="3333749"/>
            <a:ext cx="1628775" cy="1628775"/>
          </a:xfrm>
          <a:prstGeom prst="rect">
            <a:avLst/>
          </a:prstGeom>
        </p:spPr>
      </p:pic>
      <p:pic>
        <p:nvPicPr>
          <p:cNvPr id="8" name="Graphic 7" descr="Man">
            <a:extLst>
              <a:ext uri="{FF2B5EF4-FFF2-40B4-BE49-F238E27FC236}">
                <a16:creationId xmlns:a16="http://schemas.microsoft.com/office/drawing/2014/main" id="{54F76D97-908E-4F81-AB6B-DD2DF8D5BC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10387" y="2981324"/>
            <a:ext cx="1981200" cy="1981200"/>
          </a:xfrm>
          <a:prstGeom prst="rect">
            <a:avLst/>
          </a:prstGeom>
        </p:spPr>
      </p:pic>
      <p:sp>
        <p:nvSpPr>
          <p:cNvPr id="5" name="Arrow: Down 4">
            <a:extLst>
              <a:ext uri="{FF2B5EF4-FFF2-40B4-BE49-F238E27FC236}">
                <a16:creationId xmlns:a16="http://schemas.microsoft.com/office/drawing/2014/main" id="{EC892FAD-5EBD-43AD-B9A4-F35E481BFB46}"/>
              </a:ext>
            </a:extLst>
          </p:cNvPr>
          <p:cNvSpPr/>
          <p:nvPr/>
        </p:nvSpPr>
        <p:spPr>
          <a:xfrm rot="7417790">
            <a:off x="8684064" y="4216354"/>
            <a:ext cx="415046" cy="942928"/>
          </a:xfrm>
          <a:prstGeom prst="downArrow">
            <a:avLst>
              <a:gd name="adj1" fmla="val 50000"/>
              <a:gd name="adj2" fmla="val 58064"/>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CCB4D35C-DEEF-4E87-A065-C69958293A72}"/>
              </a:ext>
            </a:extLst>
          </p:cNvPr>
          <p:cNvSpPr/>
          <p:nvPr/>
        </p:nvSpPr>
        <p:spPr>
          <a:xfrm rot="14182210" flipH="1">
            <a:off x="3322257" y="4216353"/>
            <a:ext cx="415046" cy="942928"/>
          </a:xfrm>
          <a:prstGeom prst="downArrow">
            <a:avLst>
              <a:gd name="adj1" fmla="val 50000"/>
              <a:gd name="adj2" fmla="val 58064"/>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Erik Erikson</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Users">
            <a:extLst>
              <a:ext uri="{FF2B5EF4-FFF2-40B4-BE49-F238E27FC236}">
                <a16:creationId xmlns:a16="http://schemas.microsoft.com/office/drawing/2014/main" id="{7664FBDE-1240-4098-B292-FC30CC2633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31581" y="828453"/>
            <a:ext cx="2128838" cy="2128838"/>
          </a:xfrm>
          <a:prstGeom prst="rect">
            <a:avLst/>
          </a:prstGeom>
        </p:spPr>
      </p:pic>
      <p:grpSp>
        <p:nvGrpSpPr>
          <p:cNvPr id="7" name="Group 6">
            <a:extLst>
              <a:ext uri="{FF2B5EF4-FFF2-40B4-BE49-F238E27FC236}">
                <a16:creationId xmlns:a16="http://schemas.microsoft.com/office/drawing/2014/main" id="{452FA174-A2C3-4B66-9A50-80BCC1EF2194}"/>
              </a:ext>
            </a:extLst>
          </p:cNvPr>
          <p:cNvGrpSpPr/>
          <p:nvPr/>
        </p:nvGrpSpPr>
        <p:grpSpPr>
          <a:xfrm>
            <a:off x="2697543" y="2633504"/>
            <a:ext cx="2080340" cy="1617913"/>
            <a:chOff x="1149291" y="1753237"/>
            <a:chExt cx="2080340" cy="1617913"/>
          </a:xfrm>
          <a:solidFill>
            <a:srgbClr val="627981"/>
          </a:solidFill>
        </p:grpSpPr>
        <p:sp>
          <p:nvSpPr>
            <p:cNvPr id="8" name="Rectangle 7">
              <a:extLst>
                <a:ext uri="{FF2B5EF4-FFF2-40B4-BE49-F238E27FC236}">
                  <a16:creationId xmlns:a16="http://schemas.microsoft.com/office/drawing/2014/main" id="{832D988E-3438-4E6F-9D11-7583947DC222}"/>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6BAEA0C9-EBCA-4EA7-B195-FE37267CD537}"/>
                </a:ext>
              </a:extLst>
            </p:cNvPr>
            <p:cNvSpPr txBox="1"/>
            <p:nvPr/>
          </p:nvSpPr>
          <p:spPr>
            <a:xfrm>
              <a:off x="1357203" y="2282789"/>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Trust</a:t>
              </a:r>
            </a:p>
          </p:txBody>
        </p:sp>
      </p:grpSp>
      <p:grpSp>
        <p:nvGrpSpPr>
          <p:cNvPr id="10" name="Group 9">
            <a:extLst>
              <a:ext uri="{FF2B5EF4-FFF2-40B4-BE49-F238E27FC236}">
                <a16:creationId xmlns:a16="http://schemas.microsoft.com/office/drawing/2014/main" id="{49C05517-092B-4AB8-BE32-36920C788347}"/>
              </a:ext>
            </a:extLst>
          </p:cNvPr>
          <p:cNvGrpSpPr/>
          <p:nvPr/>
        </p:nvGrpSpPr>
        <p:grpSpPr>
          <a:xfrm>
            <a:off x="7462615" y="2627957"/>
            <a:ext cx="2080340" cy="1617913"/>
            <a:chOff x="5914363" y="1747690"/>
            <a:chExt cx="2080340" cy="1617913"/>
          </a:xfrm>
          <a:solidFill>
            <a:srgbClr val="627981"/>
          </a:solidFill>
        </p:grpSpPr>
        <p:sp>
          <p:nvSpPr>
            <p:cNvPr id="11" name="Rectangle 10">
              <a:extLst>
                <a:ext uri="{FF2B5EF4-FFF2-40B4-BE49-F238E27FC236}">
                  <a16:creationId xmlns:a16="http://schemas.microsoft.com/office/drawing/2014/main" id="{A5C793C7-9925-473C-AF3B-7ADC63F02DE1}"/>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1E4187F7-A4FB-45A6-A5F1-D43D5BCA7C0F}"/>
                </a:ext>
              </a:extLst>
            </p:cNvPr>
            <p:cNvSpPr txBox="1"/>
            <p:nvPr/>
          </p:nvSpPr>
          <p:spPr>
            <a:xfrm>
              <a:off x="6122276"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Competence</a:t>
              </a:r>
            </a:p>
          </p:txBody>
        </p:sp>
      </p:grpSp>
      <p:grpSp>
        <p:nvGrpSpPr>
          <p:cNvPr id="13" name="Group 12">
            <a:extLst>
              <a:ext uri="{FF2B5EF4-FFF2-40B4-BE49-F238E27FC236}">
                <a16:creationId xmlns:a16="http://schemas.microsoft.com/office/drawing/2014/main" id="{51E3472D-E8C1-4D07-B6E5-23402B52E20E}"/>
              </a:ext>
            </a:extLst>
          </p:cNvPr>
          <p:cNvGrpSpPr/>
          <p:nvPr/>
        </p:nvGrpSpPr>
        <p:grpSpPr>
          <a:xfrm>
            <a:off x="3880298" y="4449354"/>
            <a:ext cx="2080340" cy="1617913"/>
            <a:chOff x="1149290" y="3617528"/>
            <a:chExt cx="2080340" cy="1617913"/>
          </a:xfrm>
          <a:solidFill>
            <a:srgbClr val="627981"/>
          </a:solidFill>
        </p:grpSpPr>
        <p:sp>
          <p:nvSpPr>
            <p:cNvPr id="14" name="Rectangle 13">
              <a:extLst>
                <a:ext uri="{FF2B5EF4-FFF2-40B4-BE49-F238E27FC236}">
                  <a16:creationId xmlns:a16="http://schemas.microsoft.com/office/drawing/2014/main" id="{C87A81D1-A4EE-49E7-9EBB-5AE6B3CF33D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34618246-0A33-41CD-8CB0-128E3CE0C033}"/>
                </a:ext>
              </a:extLst>
            </p:cNvPr>
            <p:cNvSpPr txBox="1"/>
            <p:nvPr/>
          </p:nvSpPr>
          <p:spPr>
            <a:xfrm>
              <a:off x="1357203" y="4154602"/>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Self</a:t>
              </a:r>
            </a:p>
          </p:txBody>
        </p:sp>
      </p:grpSp>
      <p:grpSp>
        <p:nvGrpSpPr>
          <p:cNvPr id="16" name="Group 15">
            <a:extLst>
              <a:ext uri="{FF2B5EF4-FFF2-40B4-BE49-F238E27FC236}">
                <a16:creationId xmlns:a16="http://schemas.microsoft.com/office/drawing/2014/main" id="{FE2A904D-3AAF-4501-8656-8A76D7689D34}"/>
              </a:ext>
            </a:extLst>
          </p:cNvPr>
          <p:cNvGrpSpPr/>
          <p:nvPr/>
        </p:nvGrpSpPr>
        <p:grpSpPr>
          <a:xfrm>
            <a:off x="6262835" y="4447339"/>
            <a:ext cx="2080340" cy="1617913"/>
            <a:chOff x="3531827" y="3615513"/>
            <a:chExt cx="2080340" cy="1617913"/>
          </a:xfrm>
          <a:solidFill>
            <a:srgbClr val="627981"/>
          </a:solidFill>
        </p:grpSpPr>
        <p:sp>
          <p:nvSpPr>
            <p:cNvPr id="17" name="Rectangle 16">
              <a:extLst>
                <a:ext uri="{FF2B5EF4-FFF2-40B4-BE49-F238E27FC236}">
                  <a16:creationId xmlns:a16="http://schemas.microsoft.com/office/drawing/2014/main" id="{ACBCDA2F-C910-476A-ACE0-4AA86613FC1E}"/>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a:extLst>
                <a:ext uri="{FF2B5EF4-FFF2-40B4-BE49-F238E27FC236}">
                  <a16:creationId xmlns:a16="http://schemas.microsoft.com/office/drawing/2014/main" id="{E3DD0D5D-677C-4770-B0E7-FC3D3CA9EF38}"/>
                </a:ext>
              </a:extLst>
            </p:cNvPr>
            <p:cNvSpPr txBox="1"/>
            <p:nvPr/>
          </p:nvSpPr>
          <p:spPr>
            <a:xfrm>
              <a:off x="3739740"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Meaningful life</a:t>
              </a:r>
            </a:p>
          </p:txBody>
        </p:sp>
      </p:grpSp>
      <p:grpSp>
        <p:nvGrpSpPr>
          <p:cNvPr id="22" name="Group 21">
            <a:extLst>
              <a:ext uri="{FF2B5EF4-FFF2-40B4-BE49-F238E27FC236}">
                <a16:creationId xmlns:a16="http://schemas.microsoft.com/office/drawing/2014/main" id="{C3BBEF89-26D7-426A-AF89-7879375A8C24}"/>
              </a:ext>
            </a:extLst>
          </p:cNvPr>
          <p:cNvGrpSpPr/>
          <p:nvPr/>
        </p:nvGrpSpPr>
        <p:grpSpPr>
          <a:xfrm>
            <a:off x="5080079" y="2627957"/>
            <a:ext cx="2080340" cy="1617913"/>
            <a:chOff x="3531827" y="1747690"/>
            <a:chExt cx="2080340" cy="1617913"/>
          </a:xfrm>
          <a:solidFill>
            <a:srgbClr val="627981"/>
          </a:solidFill>
        </p:grpSpPr>
        <p:sp>
          <p:nvSpPr>
            <p:cNvPr id="23" name="Rectangle 22">
              <a:extLst>
                <a:ext uri="{FF2B5EF4-FFF2-40B4-BE49-F238E27FC236}">
                  <a16:creationId xmlns:a16="http://schemas.microsoft.com/office/drawing/2014/main" id="{F02EE257-C795-425C-991C-942E5DEF3227}"/>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4" name="TextBox 23">
              <a:extLst>
                <a:ext uri="{FF2B5EF4-FFF2-40B4-BE49-F238E27FC236}">
                  <a16:creationId xmlns:a16="http://schemas.microsoft.com/office/drawing/2014/main" id="{A66E3EB9-DC39-42EE-A3DA-F80A2217E35B}"/>
                </a:ext>
              </a:extLst>
            </p:cNvPr>
            <p:cNvSpPr txBox="1"/>
            <p:nvPr/>
          </p:nvSpPr>
          <p:spPr>
            <a:xfrm>
              <a:off x="3635783" y="2277507"/>
              <a:ext cx="1872427" cy="547714"/>
            </a:xfrm>
            <a:prstGeom prst="rect">
              <a:avLst/>
            </a:prstGeom>
            <a:grpFill/>
          </p:spPr>
          <p:txBody>
            <a:bodyPr wrap="square" rtlCol="0" anchor="ctr">
              <a:spAutoFit/>
            </a:bodyPr>
            <a:lstStyle/>
            <a:p>
              <a:pPr algn="ctr">
                <a:lnSpc>
                  <a:spcPct val="150000"/>
                </a:lnSpc>
              </a:pPr>
              <a:r>
                <a:rPr lang="en-US" sz="2200" dirty="0">
                  <a:solidFill>
                    <a:schemeClr val="bg1"/>
                  </a:solidFill>
                </a:rPr>
                <a:t>Independence</a:t>
              </a:r>
            </a:p>
          </p:txBody>
        </p:sp>
      </p:gr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Carl Jung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EC70A45C-F660-4599-960E-CAAE626049BF}"/>
              </a:ext>
            </a:extLst>
          </p:cNvPr>
          <p:cNvSpPr txBox="1"/>
          <p:nvPr/>
        </p:nvSpPr>
        <p:spPr>
          <a:xfrm>
            <a:off x="2713383" y="1749287"/>
            <a:ext cx="2550057" cy="646331"/>
          </a:xfrm>
          <a:prstGeom prst="rect">
            <a:avLst/>
          </a:prstGeom>
          <a:noFill/>
        </p:spPr>
        <p:txBody>
          <a:bodyPr wrap="none" rtlCol="0">
            <a:spAutoFit/>
          </a:bodyPr>
          <a:lstStyle/>
          <a:p>
            <a:r>
              <a:rPr lang="en-US" sz="3600" dirty="0"/>
              <a:t>Unconscious</a:t>
            </a:r>
          </a:p>
        </p:txBody>
      </p:sp>
      <p:sp>
        <p:nvSpPr>
          <p:cNvPr id="6" name="TextBox 5">
            <a:extLst>
              <a:ext uri="{FF2B5EF4-FFF2-40B4-BE49-F238E27FC236}">
                <a16:creationId xmlns:a16="http://schemas.microsoft.com/office/drawing/2014/main" id="{55F8314A-BD8A-47C3-B7A1-FF7854188B81}"/>
              </a:ext>
            </a:extLst>
          </p:cNvPr>
          <p:cNvSpPr txBox="1"/>
          <p:nvPr/>
        </p:nvSpPr>
        <p:spPr>
          <a:xfrm>
            <a:off x="7328452" y="1749286"/>
            <a:ext cx="2066591" cy="646331"/>
          </a:xfrm>
          <a:prstGeom prst="rect">
            <a:avLst/>
          </a:prstGeom>
          <a:noFill/>
        </p:spPr>
        <p:txBody>
          <a:bodyPr wrap="none" rtlCol="0">
            <a:spAutoFit/>
          </a:bodyPr>
          <a:lstStyle/>
          <a:p>
            <a:r>
              <a:rPr lang="en-US" sz="3600" dirty="0"/>
              <a:t>Conscious</a:t>
            </a:r>
          </a:p>
        </p:txBody>
      </p:sp>
      <p:cxnSp>
        <p:nvCxnSpPr>
          <p:cNvPr id="5" name="Straight Arrow Connector 4">
            <a:extLst>
              <a:ext uri="{FF2B5EF4-FFF2-40B4-BE49-F238E27FC236}">
                <a16:creationId xmlns:a16="http://schemas.microsoft.com/office/drawing/2014/main" id="{7D41AB6B-0676-4591-B5F7-F069F5AF3358}"/>
              </a:ext>
            </a:extLst>
          </p:cNvPr>
          <p:cNvCxnSpPr>
            <a:cxnSpLocks/>
            <a:stCxn id="2" idx="3"/>
            <a:endCxn id="6" idx="1"/>
          </p:cNvCxnSpPr>
          <p:nvPr/>
        </p:nvCxnSpPr>
        <p:spPr>
          <a:xfrm flipV="1">
            <a:off x="5263440" y="2072452"/>
            <a:ext cx="2065012" cy="1"/>
          </a:xfrm>
          <a:prstGeom prst="straightConnector1">
            <a:avLst/>
          </a:prstGeom>
          <a:ln w="762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pic>
        <p:nvPicPr>
          <p:cNvPr id="11" name="Graphic 10" descr="Skull">
            <a:extLst>
              <a:ext uri="{FF2B5EF4-FFF2-40B4-BE49-F238E27FC236}">
                <a16:creationId xmlns:a16="http://schemas.microsoft.com/office/drawing/2014/main" id="{A544337E-BE6A-4803-9BA6-336B899D86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876112">
            <a:off x="2275164" y="3370883"/>
            <a:ext cx="1902311" cy="1902311"/>
          </a:xfrm>
          <a:prstGeom prst="rect">
            <a:avLst/>
          </a:prstGeom>
        </p:spPr>
      </p:pic>
      <p:pic>
        <p:nvPicPr>
          <p:cNvPr id="13" name="Graphic 12" descr="Earth globe: Africa and Europe">
            <a:extLst>
              <a:ext uri="{FF2B5EF4-FFF2-40B4-BE49-F238E27FC236}">
                <a16:creationId xmlns:a16="http://schemas.microsoft.com/office/drawing/2014/main" id="{06742A50-F922-424E-AF29-0FDE23648E8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09321" y="2997970"/>
            <a:ext cx="2173358" cy="2173358"/>
          </a:xfrm>
          <a:prstGeom prst="rect">
            <a:avLst/>
          </a:prstGeom>
        </p:spPr>
      </p:pic>
      <p:pic>
        <p:nvPicPr>
          <p:cNvPr id="15" name="Graphic 14" descr="Thumbs up sign">
            <a:extLst>
              <a:ext uri="{FF2B5EF4-FFF2-40B4-BE49-F238E27FC236}">
                <a16:creationId xmlns:a16="http://schemas.microsoft.com/office/drawing/2014/main" id="{21F7F45C-E75C-422E-951D-2E12CB050B2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382889">
            <a:off x="8455595" y="3286645"/>
            <a:ext cx="1788383" cy="1788383"/>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Karen Horney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8523515-9CB7-4E96-87C7-9028906B952E}"/>
              </a:ext>
            </a:extLst>
          </p:cNvPr>
          <p:cNvSpPr txBox="1"/>
          <p:nvPr/>
        </p:nvSpPr>
        <p:spPr>
          <a:xfrm>
            <a:off x="3880746" y="1858617"/>
            <a:ext cx="4430508" cy="707886"/>
          </a:xfrm>
          <a:prstGeom prst="rect">
            <a:avLst/>
          </a:prstGeom>
          <a:noFill/>
        </p:spPr>
        <p:txBody>
          <a:bodyPr wrap="none" rtlCol="0">
            <a:spAutoFit/>
          </a:bodyPr>
          <a:lstStyle/>
          <a:p>
            <a:r>
              <a:rPr lang="en-US" sz="4000" dirty="0"/>
              <a:t>Unconscious anxiety</a:t>
            </a:r>
          </a:p>
        </p:txBody>
      </p:sp>
      <p:pic>
        <p:nvPicPr>
          <p:cNvPr id="4" name="Graphic 3" descr="Heart">
            <a:extLst>
              <a:ext uri="{FF2B5EF4-FFF2-40B4-BE49-F238E27FC236}">
                <a16:creationId xmlns:a16="http://schemas.microsoft.com/office/drawing/2014/main" id="{48A6B15B-B1F4-485E-AFDB-FA40F58DC8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29125" y="3028080"/>
            <a:ext cx="1973659" cy="1973659"/>
          </a:xfrm>
          <a:prstGeom prst="rect">
            <a:avLst/>
          </a:prstGeom>
        </p:spPr>
      </p:pic>
      <p:pic>
        <p:nvPicPr>
          <p:cNvPr id="6" name="Graphic 5" descr="Angry face with no fill">
            <a:extLst>
              <a:ext uri="{FF2B5EF4-FFF2-40B4-BE49-F238E27FC236}">
                <a16:creationId xmlns:a16="http://schemas.microsoft.com/office/drawing/2014/main" id="{76072345-494F-4C20-A117-6DE6D212A11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09170" y="3028080"/>
            <a:ext cx="1973660" cy="1973660"/>
          </a:xfrm>
          <a:prstGeom prst="rect">
            <a:avLst/>
          </a:prstGeom>
        </p:spPr>
      </p:pic>
      <p:pic>
        <p:nvPicPr>
          <p:cNvPr id="8" name="Graphic 7" descr="Users">
            <a:extLst>
              <a:ext uri="{FF2B5EF4-FFF2-40B4-BE49-F238E27FC236}">
                <a16:creationId xmlns:a16="http://schemas.microsoft.com/office/drawing/2014/main" id="{55F199FE-D4E2-4CDB-8658-E53A748E0BD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51607" y="2566503"/>
            <a:ext cx="1732065" cy="1732065"/>
          </a:xfrm>
          <a:prstGeom prst="rect">
            <a:avLst/>
          </a:prstGeom>
        </p:spPr>
      </p:pic>
      <p:pic>
        <p:nvPicPr>
          <p:cNvPr id="10" name="Graphic 9" descr="Man">
            <a:extLst>
              <a:ext uri="{FF2B5EF4-FFF2-40B4-BE49-F238E27FC236}">
                <a16:creationId xmlns:a16="http://schemas.microsoft.com/office/drawing/2014/main" id="{B161C1E6-D5C4-48B9-A4E3-BF33DDE1229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48454" y="5001739"/>
            <a:ext cx="1365332" cy="1365332"/>
          </a:xfrm>
          <a:prstGeom prst="rect">
            <a:avLst/>
          </a:prstGeom>
        </p:spPr>
      </p:pic>
      <p:cxnSp>
        <p:nvCxnSpPr>
          <p:cNvPr id="13" name="Straight Arrow Connector 12">
            <a:extLst>
              <a:ext uri="{FF2B5EF4-FFF2-40B4-BE49-F238E27FC236}">
                <a16:creationId xmlns:a16="http://schemas.microsoft.com/office/drawing/2014/main" id="{9CA58CEF-C497-4A95-8DDF-D3EBD97275D7}"/>
              </a:ext>
            </a:extLst>
          </p:cNvPr>
          <p:cNvCxnSpPr>
            <a:cxnSpLocks/>
            <a:stCxn id="8" idx="2"/>
            <a:endCxn id="10" idx="0"/>
          </p:cNvCxnSpPr>
          <p:nvPr/>
        </p:nvCxnSpPr>
        <p:spPr>
          <a:xfrm flipH="1">
            <a:off x="8131120" y="4298568"/>
            <a:ext cx="786520" cy="703171"/>
          </a:xfrm>
          <a:prstGeom prst="straightConnector1">
            <a:avLst/>
          </a:prstGeom>
          <a:ln w="762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308</Words>
  <Application>Microsoft Office PowerPoint</Application>
  <PresentationFormat>Widescreen</PresentationFormat>
  <Paragraphs>27</Paragraphs>
  <Slides>6</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23</cp:revision>
  <dcterms:created xsi:type="dcterms:W3CDTF">2017-06-16T13:06:21Z</dcterms:created>
  <dcterms:modified xsi:type="dcterms:W3CDTF">2019-06-11T19:40:26Z</dcterms:modified>
</cp:coreProperties>
</file>