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79" r:id="rId3"/>
    <p:sldId id="257" r:id="rId4"/>
    <p:sldId id="258" r:id="rId5"/>
    <p:sldId id="259" r:id="rId6"/>
    <p:sldId id="260" r:id="rId7"/>
    <p:sldId id="261" r:id="rId8"/>
    <p:sldId id="262" r:id="rId9"/>
    <p:sldId id="263" r:id="rId10"/>
    <p:sldId id="27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96" d="100"/>
          <a:sy n="96" d="100"/>
        </p:scale>
        <p:origin x="34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CD4635-4CD3-4C8A-AAB6-CB5A0B12C43B}"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76BE697C-8B58-4402-926F-ACA31E4649C0}">
      <dgm:prSet phldrT="[Text]"/>
      <dgm:spPr>
        <a:solidFill>
          <a:schemeClr val="accent4">
            <a:lumMod val="50000"/>
          </a:schemeClr>
        </a:solidFill>
      </dgm:spPr>
      <dgm:t>
        <a:bodyPr/>
        <a:lstStyle/>
        <a:p>
          <a:r>
            <a:rPr lang="en-US" dirty="0"/>
            <a:t>Cognition</a:t>
          </a:r>
        </a:p>
      </dgm:t>
    </dgm:pt>
    <dgm:pt modelId="{4B58EA86-95C3-47DB-B18F-438D559C351E}" type="parTrans" cxnId="{3766210B-22AA-44F1-89BD-3605D3727CF6}">
      <dgm:prSet/>
      <dgm:spPr/>
      <dgm:t>
        <a:bodyPr/>
        <a:lstStyle/>
        <a:p>
          <a:endParaRPr lang="en-US"/>
        </a:p>
      </dgm:t>
    </dgm:pt>
    <dgm:pt modelId="{B67BE25C-8B60-4FA7-A1E4-FC9556C4093E}" type="sibTrans" cxnId="{3766210B-22AA-44F1-89BD-3605D3727CF6}">
      <dgm:prSet/>
      <dgm:spPr>
        <a:solidFill>
          <a:schemeClr val="accent6">
            <a:lumMod val="50000"/>
          </a:schemeClr>
        </a:solidFill>
      </dgm:spPr>
      <dgm:t>
        <a:bodyPr/>
        <a:lstStyle/>
        <a:p>
          <a:endParaRPr lang="en-US"/>
        </a:p>
      </dgm:t>
    </dgm:pt>
    <dgm:pt modelId="{96CF445F-795C-4230-99F3-CA60A43CC2EB}">
      <dgm:prSet phldrT="[Text]"/>
      <dgm:spPr>
        <a:solidFill>
          <a:schemeClr val="accent4">
            <a:lumMod val="50000"/>
          </a:schemeClr>
        </a:solidFill>
      </dgm:spPr>
      <dgm:t>
        <a:bodyPr/>
        <a:lstStyle/>
        <a:p>
          <a:r>
            <a:rPr lang="en-US" dirty="0"/>
            <a:t>Behavior</a:t>
          </a:r>
        </a:p>
      </dgm:t>
    </dgm:pt>
    <dgm:pt modelId="{E6853902-C010-4603-8014-AA64686FFD04}" type="parTrans" cxnId="{742F91B3-2955-45C5-94C8-84A49F20FCC0}">
      <dgm:prSet/>
      <dgm:spPr/>
      <dgm:t>
        <a:bodyPr/>
        <a:lstStyle/>
        <a:p>
          <a:endParaRPr lang="en-US"/>
        </a:p>
      </dgm:t>
    </dgm:pt>
    <dgm:pt modelId="{5562BBDB-9A31-4954-AEEC-9620ADBCEBDE}" type="sibTrans" cxnId="{742F91B3-2955-45C5-94C8-84A49F20FCC0}">
      <dgm:prSet/>
      <dgm:spPr>
        <a:solidFill>
          <a:schemeClr val="accent6">
            <a:lumMod val="50000"/>
          </a:schemeClr>
        </a:solidFill>
      </dgm:spPr>
      <dgm:t>
        <a:bodyPr/>
        <a:lstStyle/>
        <a:p>
          <a:endParaRPr lang="en-US"/>
        </a:p>
      </dgm:t>
    </dgm:pt>
    <dgm:pt modelId="{CD2FF68C-61CD-4521-8AB6-448FDE2BC3D3}">
      <dgm:prSet phldrT="[Text]"/>
      <dgm:spPr>
        <a:solidFill>
          <a:schemeClr val="accent4">
            <a:lumMod val="50000"/>
          </a:schemeClr>
        </a:solidFill>
      </dgm:spPr>
      <dgm:t>
        <a:bodyPr/>
        <a:lstStyle/>
        <a:p>
          <a:r>
            <a:rPr lang="en-US" dirty="0"/>
            <a:t>Context</a:t>
          </a:r>
        </a:p>
      </dgm:t>
    </dgm:pt>
    <dgm:pt modelId="{F75551B4-12C6-4E2B-89F6-072CB18CBE52}" type="parTrans" cxnId="{2539885B-FA97-4CE7-869D-8B649663DB50}">
      <dgm:prSet/>
      <dgm:spPr/>
      <dgm:t>
        <a:bodyPr/>
        <a:lstStyle/>
        <a:p>
          <a:endParaRPr lang="en-US"/>
        </a:p>
      </dgm:t>
    </dgm:pt>
    <dgm:pt modelId="{655832D0-C9D3-430C-B4AE-40645A0EF5BD}" type="sibTrans" cxnId="{2539885B-FA97-4CE7-869D-8B649663DB50}">
      <dgm:prSet/>
      <dgm:spPr>
        <a:solidFill>
          <a:schemeClr val="accent6">
            <a:lumMod val="50000"/>
          </a:schemeClr>
        </a:solidFill>
      </dgm:spPr>
      <dgm:t>
        <a:bodyPr/>
        <a:lstStyle/>
        <a:p>
          <a:endParaRPr lang="en-US"/>
        </a:p>
      </dgm:t>
    </dgm:pt>
    <dgm:pt modelId="{51FE8A87-6739-4091-BBA9-78EE5041B950}" type="pres">
      <dgm:prSet presAssocID="{33CD4635-4CD3-4C8A-AAB6-CB5A0B12C43B}" presName="cycle" presStyleCnt="0">
        <dgm:presLayoutVars>
          <dgm:dir/>
          <dgm:resizeHandles val="exact"/>
        </dgm:presLayoutVars>
      </dgm:prSet>
      <dgm:spPr/>
    </dgm:pt>
    <dgm:pt modelId="{2BF65E81-7A27-408C-B91E-A47D535593B0}" type="pres">
      <dgm:prSet presAssocID="{76BE697C-8B58-4402-926F-ACA31E4649C0}" presName="node" presStyleLbl="node1" presStyleIdx="0" presStyleCnt="3">
        <dgm:presLayoutVars>
          <dgm:bulletEnabled val="1"/>
        </dgm:presLayoutVars>
      </dgm:prSet>
      <dgm:spPr/>
    </dgm:pt>
    <dgm:pt modelId="{4F0A0D70-B411-4D1A-8D58-881522F11FF0}" type="pres">
      <dgm:prSet presAssocID="{B67BE25C-8B60-4FA7-A1E4-FC9556C4093E}" presName="sibTrans" presStyleLbl="sibTrans2D1" presStyleIdx="0" presStyleCnt="3"/>
      <dgm:spPr/>
    </dgm:pt>
    <dgm:pt modelId="{C3F0B84C-02CA-4B1C-9840-EE4715C21675}" type="pres">
      <dgm:prSet presAssocID="{B67BE25C-8B60-4FA7-A1E4-FC9556C4093E}" presName="connectorText" presStyleLbl="sibTrans2D1" presStyleIdx="0" presStyleCnt="3"/>
      <dgm:spPr/>
    </dgm:pt>
    <dgm:pt modelId="{D83F77EA-CBE0-4A9D-8A66-D4F218CA3445}" type="pres">
      <dgm:prSet presAssocID="{96CF445F-795C-4230-99F3-CA60A43CC2EB}" presName="node" presStyleLbl="node1" presStyleIdx="1" presStyleCnt="3">
        <dgm:presLayoutVars>
          <dgm:bulletEnabled val="1"/>
        </dgm:presLayoutVars>
      </dgm:prSet>
      <dgm:spPr/>
    </dgm:pt>
    <dgm:pt modelId="{9FB7BE78-D151-475F-B05C-E0D35E37C6B6}" type="pres">
      <dgm:prSet presAssocID="{5562BBDB-9A31-4954-AEEC-9620ADBCEBDE}" presName="sibTrans" presStyleLbl="sibTrans2D1" presStyleIdx="1" presStyleCnt="3"/>
      <dgm:spPr/>
    </dgm:pt>
    <dgm:pt modelId="{58405002-55B6-4BFA-95F0-5A677E07F14B}" type="pres">
      <dgm:prSet presAssocID="{5562BBDB-9A31-4954-AEEC-9620ADBCEBDE}" presName="connectorText" presStyleLbl="sibTrans2D1" presStyleIdx="1" presStyleCnt="3"/>
      <dgm:spPr/>
    </dgm:pt>
    <dgm:pt modelId="{719563A5-DFE1-4719-9F8A-6B9F45D83E8B}" type="pres">
      <dgm:prSet presAssocID="{CD2FF68C-61CD-4521-8AB6-448FDE2BC3D3}" presName="node" presStyleLbl="node1" presStyleIdx="2" presStyleCnt="3">
        <dgm:presLayoutVars>
          <dgm:bulletEnabled val="1"/>
        </dgm:presLayoutVars>
      </dgm:prSet>
      <dgm:spPr/>
    </dgm:pt>
    <dgm:pt modelId="{84D6DEDD-5768-4DC5-9D8C-0E788D1BE557}" type="pres">
      <dgm:prSet presAssocID="{655832D0-C9D3-430C-B4AE-40645A0EF5BD}" presName="sibTrans" presStyleLbl="sibTrans2D1" presStyleIdx="2" presStyleCnt="3"/>
      <dgm:spPr/>
    </dgm:pt>
    <dgm:pt modelId="{5D9AA077-FC88-402B-B448-0334A02C184B}" type="pres">
      <dgm:prSet presAssocID="{655832D0-C9D3-430C-B4AE-40645A0EF5BD}" presName="connectorText" presStyleLbl="sibTrans2D1" presStyleIdx="2" presStyleCnt="3"/>
      <dgm:spPr/>
    </dgm:pt>
  </dgm:ptLst>
  <dgm:cxnLst>
    <dgm:cxn modelId="{3766210B-22AA-44F1-89BD-3605D3727CF6}" srcId="{33CD4635-4CD3-4C8A-AAB6-CB5A0B12C43B}" destId="{76BE697C-8B58-4402-926F-ACA31E4649C0}" srcOrd="0" destOrd="0" parTransId="{4B58EA86-95C3-47DB-B18F-438D559C351E}" sibTransId="{B67BE25C-8B60-4FA7-A1E4-FC9556C4093E}"/>
    <dgm:cxn modelId="{228ED112-C2F1-430A-8387-EDC282E41E0D}" type="presOf" srcId="{655832D0-C9D3-430C-B4AE-40645A0EF5BD}" destId="{84D6DEDD-5768-4DC5-9D8C-0E788D1BE557}" srcOrd="0" destOrd="0" presId="urn:microsoft.com/office/officeart/2005/8/layout/cycle2"/>
    <dgm:cxn modelId="{8DC3BD1A-EAD4-42C8-822A-30B12E1B54CB}" type="presOf" srcId="{76BE697C-8B58-4402-926F-ACA31E4649C0}" destId="{2BF65E81-7A27-408C-B91E-A47D535593B0}" srcOrd="0" destOrd="0" presId="urn:microsoft.com/office/officeart/2005/8/layout/cycle2"/>
    <dgm:cxn modelId="{FC645C24-81F6-42DA-B830-2A8600F6EADB}" type="presOf" srcId="{5562BBDB-9A31-4954-AEEC-9620ADBCEBDE}" destId="{58405002-55B6-4BFA-95F0-5A677E07F14B}" srcOrd="1" destOrd="0" presId="urn:microsoft.com/office/officeart/2005/8/layout/cycle2"/>
    <dgm:cxn modelId="{DD2D322C-3BBB-4D14-8549-06B2B40C1189}" type="presOf" srcId="{CD2FF68C-61CD-4521-8AB6-448FDE2BC3D3}" destId="{719563A5-DFE1-4719-9F8A-6B9F45D83E8B}" srcOrd="0" destOrd="0" presId="urn:microsoft.com/office/officeart/2005/8/layout/cycle2"/>
    <dgm:cxn modelId="{1CB63D38-5CBE-43EA-A161-B06BB37FAE23}" type="presOf" srcId="{96CF445F-795C-4230-99F3-CA60A43CC2EB}" destId="{D83F77EA-CBE0-4A9D-8A66-D4F218CA3445}" srcOrd="0" destOrd="0" presId="urn:microsoft.com/office/officeart/2005/8/layout/cycle2"/>
    <dgm:cxn modelId="{2539885B-FA97-4CE7-869D-8B649663DB50}" srcId="{33CD4635-4CD3-4C8A-AAB6-CB5A0B12C43B}" destId="{CD2FF68C-61CD-4521-8AB6-448FDE2BC3D3}" srcOrd="2" destOrd="0" parTransId="{F75551B4-12C6-4E2B-89F6-072CB18CBE52}" sibTransId="{655832D0-C9D3-430C-B4AE-40645A0EF5BD}"/>
    <dgm:cxn modelId="{A568BE76-842B-4E43-8C82-8E4D7EA00DC3}" type="presOf" srcId="{B67BE25C-8B60-4FA7-A1E4-FC9556C4093E}" destId="{C3F0B84C-02CA-4B1C-9840-EE4715C21675}" srcOrd="1" destOrd="0" presId="urn:microsoft.com/office/officeart/2005/8/layout/cycle2"/>
    <dgm:cxn modelId="{F735E47E-0975-4784-BA40-310F73CA3C71}" type="presOf" srcId="{B67BE25C-8B60-4FA7-A1E4-FC9556C4093E}" destId="{4F0A0D70-B411-4D1A-8D58-881522F11FF0}" srcOrd="0" destOrd="0" presId="urn:microsoft.com/office/officeart/2005/8/layout/cycle2"/>
    <dgm:cxn modelId="{742F91B3-2955-45C5-94C8-84A49F20FCC0}" srcId="{33CD4635-4CD3-4C8A-AAB6-CB5A0B12C43B}" destId="{96CF445F-795C-4230-99F3-CA60A43CC2EB}" srcOrd="1" destOrd="0" parTransId="{E6853902-C010-4603-8014-AA64686FFD04}" sibTransId="{5562BBDB-9A31-4954-AEEC-9620ADBCEBDE}"/>
    <dgm:cxn modelId="{A30069D1-13BB-4E45-8C36-E6DE79C1B3B7}" type="presOf" srcId="{655832D0-C9D3-430C-B4AE-40645A0EF5BD}" destId="{5D9AA077-FC88-402B-B448-0334A02C184B}" srcOrd="1" destOrd="0" presId="urn:microsoft.com/office/officeart/2005/8/layout/cycle2"/>
    <dgm:cxn modelId="{2A7F21E3-768D-4697-A6BE-2DE9657C9868}" type="presOf" srcId="{33CD4635-4CD3-4C8A-AAB6-CB5A0B12C43B}" destId="{51FE8A87-6739-4091-BBA9-78EE5041B950}" srcOrd="0" destOrd="0" presId="urn:microsoft.com/office/officeart/2005/8/layout/cycle2"/>
    <dgm:cxn modelId="{CB0C27E5-C36E-4142-88CF-DFB662346806}" type="presOf" srcId="{5562BBDB-9A31-4954-AEEC-9620ADBCEBDE}" destId="{9FB7BE78-D151-475F-B05C-E0D35E37C6B6}" srcOrd="0" destOrd="0" presId="urn:microsoft.com/office/officeart/2005/8/layout/cycle2"/>
    <dgm:cxn modelId="{B4A4B4E7-01F8-456A-B7DB-FDD62835D828}" type="presParOf" srcId="{51FE8A87-6739-4091-BBA9-78EE5041B950}" destId="{2BF65E81-7A27-408C-B91E-A47D535593B0}" srcOrd="0" destOrd="0" presId="urn:microsoft.com/office/officeart/2005/8/layout/cycle2"/>
    <dgm:cxn modelId="{D2B86CB5-2737-4CF0-9A8C-9778616B8D1D}" type="presParOf" srcId="{51FE8A87-6739-4091-BBA9-78EE5041B950}" destId="{4F0A0D70-B411-4D1A-8D58-881522F11FF0}" srcOrd="1" destOrd="0" presId="urn:microsoft.com/office/officeart/2005/8/layout/cycle2"/>
    <dgm:cxn modelId="{9822FBB6-30D4-4C18-83D4-83C16FBE005A}" type="presParOf" srcId="{4F0A0D70-B411-4D1A-8D58-881522F11FF0}" destId="{C3F0B84C-02CA-4B1C-9840-EE4715C21675}" srcOrd="0" destOrd="0" presId="urn:microsoft.com/office/officeart/2005/8/layout/cycle2"/>
    <dgm:cxn modelId="{B8C8C43A-CB1C-4B8C-B1BC-B432BFF1080B}" type="presParOf" srcId="{51FE8A87-6739-4091-BBA9-78EE5041B950}" destId="{D83F77EA-CBE0-4A9D-8A66-D4F218CA3445}" srcOrd="2" destOrd="0" presId="urn:microsoft.com/office/officeart/2005/8/layout/cycle2"/>
    <dgm:cxn modelId="{557A35C7-CA4E-4A30-88D2-992DD6F28859}" type="presParOf" srcId="{51FE8A87-6739-4091-BBA9-78EE5041B950}" destId="{9FB7BE78-D151-475F-B05C-E0D35E37C6B6}" srcOrd="3" destOrd="0" presId="urn:microsoft.com/office/officeart/2005/8/layout/cycle2"/>
    <dgm:cxn modelId="{CF3922BA-D94E-408E-AD34-038F85493B11}" type="presParOf" srcId="{9FB7BE78-D151-475F-B05C-E0D35E37C6B6}" destId="{58405002-55B6-4BFA-95F0-5A677E07F14B}" srcOrd="0" destOrd="0" presId="urn:microsoft.com/office/officeart/2005/8/layout/cycle2"/>
    <dgm:cxn modelId="{8D2115F7-297F-4AD7-A233-05CE5F12F168}" type="presParOf" srcId="{51FE8A87-6739-4091-BBA9-78EE5041B950}" destId="{719563A5-DFE1-4719-9F8A-6B9F45D83E8B}" srcOrd="4" destOrd="0" presId="urn:microsoft.com/office/officeart/2005/8/layout/cycle2"/>
    <dgm:cxn modelId="{9F05D504-2D7D-47B1-A75E-5A15456070A1}" type="presParOf" srcId="{51FE8A87-6739-4091-BBA9-78EE5041B950}" destId="{84D6DEDD-5768-4DC5-9D8C-0E788D1BE557}" srcOrd="5" destOrd="0" presId="urn:microsoft.com/office/officeart/2005/8/layout/cycle2"/>
    <dgm:cxn modelId="{EFCD594C-051B-4EAE-912E-0B64F344A2AF}" type="presParOf" srcId="{84D6DEDD-5768-4DC5-9D8C-0E788D1BE557}" destId="{5D9AA077-FC88-402B-B448-0334A02C184B}"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65E81-7A27-408C-B91E-A47D535593B0}">
      <dsp:nvSpPr>
        <dsp:cNvPr id="0" name=""/>
        <dsp:cNvSpPr/>
      </dsp:nvSpPr>
      <dsp:spPr>
        <a:xfrm>
          <a:off x="2397082" y="651"/>
          <a:ext cx="1880512" cy="1880512"/>
        </a:xfrm>
        <a:prstGeom prst="ellipse">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Cognition</a:t>
          </a:r>
        </a:p>
      </dsp:txBody>
      <dsp:txXfrm>
        <a:off x="2672477" y="276046"/>
        <a:ext cx="1329722" cy="1329722"/>
      </dsp:txXfrm>
    </dsp:sp>
    <dsp:sp modelId="{4F0A0D70-B411-4D1A-8D58-881522F11FF0}">
      <dsp:nvSpPr>
        <dsp:cNvPr id="0" name=""/>
        <dsp:cNvSpPr/>
      </dsp:nvSpPr>
      <dsp:spPr>
        <a:xfrm rot="3600000">
          <a:off x="3786188" y="1835082"/>
          <a:ext cx="501234" cy="634672"/>
        </a:xfrm>
        <a:prstGeom prst="rightArrow">
          <a:avLst>
            <a:gd name="adj1" fmla="val 60000"/>
            <a:gd name="adj2" fmla="val 50000"/>
          </a:avLst>
        </a:prstGeom>
        <a:solidFill>
          <a:schemeClr val="accent6">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3823781" y="1896904"/>
        <a:ext cx="350864" cy="380804"/>
      </dsp:txXfrm>
    </dsp:sp>
    <dsp:sp modelId="{D83F77EA-CBE0-4A9D-8A66-D4F218CA3445}">
      <dsp:nvSpPr>
        <dsp:cNvPr id="0" name=""/>
        <dsp:cNvSpPr/>
      </dsp:nvSpPr>
      <dsp:spPr>
        <a:xfrm>
          <a:off x="3810201" y="2448244"/>
          <a:ext cx="1880512" cy="1880512"/>
        </a:xfrm>
        <a:prstGeom prst="ellipse">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Behavior</a:t>
          </a:r>
        </a:p>
      </dsp:txBody>
      <dsp:txXfrm>
        <a:off x="4085596" y="2723639"/>
        <a:ext cx="1329722" cy="1329722"/>
      </dsp:txXfrm>
    </dsp:sp>
    <dsp:sp modelId="{9FB7BE78-D151-475F-B05C-E0D35E37C6B6}">
      <dsp:nvSpPr>
        <dsp:cNvPr id="0" name=""/>
        <dsp:cNvSpPr/>
      </dsp:nvSpPr>
      <dsp:spPr>
        <a:xfrm rot="10800000">
          <a:off x="3100907" y="3071164"/>
          <a:ext cx="501234" cy="634672"/>
        </a:xfrm>
        <a:prstGeom prst="rightArrow">
          <a:avLst>
            <a:gd name="adj1" fmla="val 60000"/>
            <a:gd name="adj2" fmla="val 50000"/>
          </a:avLst>
        </a:prstGeom>
        <a:solidFill>
          <a:schemeClr val="accent6">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3251277" y="3198098"/>
        <a:ext cx="350864" cy="380804"/>
      </dsp:txXfrm>
    </dsp:sp>
    <dsp:sp modelId="{719563A5-DFE1-4719-9F8A-6B9F45D83E8B}">
      <dsp:nvSpPr>
        <dsp:cNvPr id="0" name=""/>
        <dsp:cNvSpPr/>
      </dsp:nvSpPr>
      <dsp:spPr>
        <a:xfrm>
          <a:off x="983964" y="2448244"/>
          <a:ext cx="1880512" cy="1880512"/>
        </a:xfrm>
        <a:prstGeom prst="ellipse">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Context</a:t>
          </a:r>
        </a:p>
      </dsp:txBody>
      <dsp:txXfrm>
        <a:off x="1259359" y="2723639"/>
        <a:ext cx="1329722" cy="1329722"/>
      </dsp:txXfrm>
    </dsp:sp>
    <dsp:sp modelId="{84D6DEDD-5768-4DC5-9D8C-0E788D1BE557}">
      <dsp:nvSpPr>
        <dsp:cNvPr id="0" name=""/>
        <dsp:cNvSpPr/>
      </dsp:nvSpPr>
      <dsp:spPr>
        <a:xfrm rot="18000000">
          <a:off x="2373069" y="1859652"/>
          <a:ext cx="501234" cy="634672"/>
        </a:xfrm>
        <a:prstGeom prst="rightArrow">
          <a:avLst>
            <a:gd name="adj1" fmla="val 60000"/>
            <a:gd name="adj2" fmla="val 50000"/>
          </a:avLst>
        </a:prstGeom>
        <a:solidFill>
          <a:schemeClr val="accent6">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410662" y="2051698"/>
        <a:ext cx="350864" cy="38080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learning approaches to personality. The behaviorists believed that personality was shaped by reinforcements and consequences. Specifically, behaviors that were rewarded would increase, whereas behaviors that were punished would decrease. Essentially, behaviorists believed that personality could change across the lifespan as a result of learning.</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Albert Bandura suggested the social-cognitive theory of personality, which emphasized behavioral--but also cognitive--components of personality such as reciprocal determinism, observational learning, and self-efficacy.</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Reciprocal determinism refers to the idea that cognition (our beliefs, expectations, and personality), behavior, and context all interact and influence each other. For instance, you might try a new and unusual food if your cognition, behavior, and contextual factors all align.</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Observational learning refers to the idea that we learn by watching others. To form personality, we learn which behaviors are acceptable or unacceptable based on how the models are rewarded or punished.</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self-efficacy refers to the idea that we have a level of confidence in our own abilities. People with high self-efficacy have a positive view of challenges and recover quickly from setbacks. Low self-efficacy can result in doubts regarding success and negative feelings.</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Locus of control refers to our beliefs about the power we have over our lives. Someone with an internal locus of control may see a challenging exam as possible to pass if he or she studies hard enough.  Someone with an external locus of control, in contrast, may feel success is based on luck or some other outside force.</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the person-situation debate suggests that behavior may not always be consistent across situations.  </a:t>
            </a:r>
            <a:r>
              <a:rPr lang="en-US" sz="1200" kern="1200">
                <a:solidFill>
                  <a:schemeClr val="tx1"/>
                </a:solidFill>
                <a:effectLst/>
                <a:latin typeface="+mn-lt"/>
                <a:ea typeface="+mn-ea"/>
                <a:cs typeface="+mn-cs"/>
              </a:rPr>
              <a:t>However, a factor of personality, such as self-regulation or willpower, early on could provide a basis for later positive outcomes, such as better peer relationships or higher achievement.</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5.png"/><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2.xml"/><Relationship Id="rId5" Type="http://schemas.openxmlformats.org/officeDocument/2006/relationships/image" Target="../media/image27.png"/><Relationship Id="rId4"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Learning Approaches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Behaviorists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Trophy">
            <a:extLst>
              <a:ext uri="{FF2B5EF4-FFF2-40B4-BE49-F238E27FC236}">
                <a16:creationId xmlns:a16="http://schemas.microsoft.com/office/drawing/2014/main" id="{B905CEE7-CF9D-4C84-AE98-5E89820630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10374" y="1497040"/>
            <a:ext cx="1931960" cy="1931960"/>
          </a:xfrm>
          <a:prstGeom prst="rect">
            <a:avLst/>
          </a:prstGeom>
        </p:spPr>
      </p:pic>
      <p:pic>
        <p:nvPicPr>
          <p:cNvPr id="5" name="Graphic 4" descr="Thumbs up sign">
            <a:extLst>
              <a:ext uri="{FF2B5EF4-FFF2-40B4-BE49-F238E27FC236}">
                <a16:creationId xmlns:a16="http://schemas.microsoft.com/office/drawing/2014/main" id="{4D1A8CD7-22D8-4533-81EF-04C7EF4305C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V="1">
            <a:off x="6828640" y="1497040"/>
            <a:ext cx="1931960" cy="1931960"/>
          </a:xfrm>
          <a:prstGeom prst="rect">
            <a:avLst/>
          </a:prstGeom>
        </p:spPr>
      </p:pic>
      <p:sp>
        <p:nvSpPr>
          <p:cNvPr id="6" name="Arrow: Up 5">
            <a:extLst>
              <a:ext uri="{FF2B5EF4-FFF2-40B4-BE49-F238E27FC236}">
                <a16:creationId xmlns:a16="http://schemas.microsoft.com/office/drawing/2014/main" id="{B0E1A011-4DB1-4C90-A57F-1CE864A24E51}"/>
              </a:ext>
            </a:extLst>
          </p:cNvPr>
          <p:cNvSpPr/>
          <p:nvPr/>
        </p:nvSpPr>
        <p:spPr>
          <a:xfrm>
            <a:off x="4319753" y="1497039"/>
            <a:ext cx="1043608" cy="1931959"/>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99BC68B-4024-4140-AA05-28CFA1E9329C}"/>
              </a:ext>
            </a:extLst>
          </p:cNvPr>
          <p:cNvSpPr txBox="1"/>
          <p:nvPr/>
        </p:nvSpPr>
        <p:spPr>
          <a:xfrm>
            <a:off x="4098234" y="3788128"/>
            <a:ext cx="3995531" cy="769441"/>
          </a:xfrm>
          <a:prstGeom prst="rect">
            <a:avLst/>
          </a:prstGeom>
          <a:noFill/>
        </p:spPr>
        <p:txBody>
          <a:bodyPr wrap="square" rtlCol="0">
            <a:spAutoFit/>
          </a:bodyPr>
          <a:lstStyle/>
          <a:p>
            <a:pPr algn="ctr"/>
            <a:r>
              <a:rPr lang="en-US" sz="4400" dirty="0"/>
              <a:t>Lifelong learning</a:t>
            </a:r>
          </a:p>
        </p:txBody>
      </p:sp>
      <p:sp>
        <p:nvSpPr>
          <p:cNvPr id="10" name="Arrow: Up 9">
            <a:extLst>
              <a:ext uri="{FF2B5EF4-FFF2-40B4-BE49-F238E27FC236}">
                <a16:creationId xmlns:a16="http://schemas.microsoft.com/office/drawing/2014/main" id="{5109A321-52D4-497F-85D1-EA96B6B44DF4}"/>
              </a:ext>
            </a:extLst>
          </p:cNvPr>
          <p:cNvSpPr/>
          <p:nvPr/>
        </p:nvSpPr>
        <p:spPr>
          <a:xfrm flipH="1" flipV="1">
            <a:off x="8760600" y="1360315"/>
            <a:ext cx="1043608" cy="1931959"/>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Social-Cognitive Theory</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CBCC5920-EC47-4028-8AF1-9C3B979F8D1F}"/>
              </a:ext>
            </a:extLst>
          </p:cNvPr>
          <p:cNvGrpSpPr/>
          <p:nvPr/>
        </p:nvGrpSpPr>
        <p:grpSpPr>
          <a:xfrm>
            <a:off x="1881181" y="1612187"/>
            <a:ext cx="2648438" cy="2059732"/>
            <a:chOff x="581193" y="1753237"/>
            <a:chExt cx="2648438" cy="2059732"/>
          </a:xfrm>
          <a:solidFill>
            <a:srgbClr val="F2E2D2"/>
          </a:solidFill>
        </p:grpSpPr>
        <p:sp>
          <p:nvSpPr>
            <p:cNvPr id="6" name="Rectangle 5">
              <a:extLst>
                <a:ext uri="{FF2B5EF4-FFF2-40B4-BE49-F238E27FC236}">
                  <a16:creationId xmlns:a16="http://schemas.microsoft.com/office/drawing/2014/main" id="{51349218-B292-47BD-AB95-5B14C6C44595}"/>
                </a:ext>
              </a:extLst>
            </p:cNvPr>
            <p:cNvSpPr>
              <a:spLocks noChangeAspect="1"/>
            </p:cNvSpPr>
            <p:nvPr/>
          </p:nvSpPr>
          <p:spPr>
            <a:xfrm>
              <a:off x="581193" y="1753237"/>
              <a:ext cx="2648438" cy="20597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7" name="TextBox 6">
              <a:extLst>
                <a:ext uri="{FF2B5EF4-FFF2-40B4-BE49-F238E27FC236}">
                  <a16:creationId xmlns:a16="http://schemas.microsoft.com/office/drawing/2014/main" id="{265EDA23-2C3B-49F8-8987-952046E5A70F}"/>
                </a:ext>
              </a:extLst>
            </p:cNvPr>
            <p:cNvSpPr txBox="1"/>
            <p:nvPr/>
          </p:nvSpPr>
          <p:spPr>
            <a:xfrm>
              <a:off x="847747" y="2118462"/>
              <a:ext cx="2115329" cy="1318181"/>
            </a:xfrm>
            <a:prstGeom prst="rect">
              <a:avLst/>
            </a:prstGeom>
            <a:grpFill/>
          </p:spPr>
          <p:txBody>
            <a:bodyPr wrap="square" rtlCol="0" anchor="ctr">
              <a:spAutoFit/>
            </a:bodyPr>
            <a:lstStyle/>
            <a:p>
              <a:pPr algn="ctr">
                <a:lnSpc>
                  <a:spcPct val="150000"/>
                </a:lnSpc>
              </a:pPr>
              <a:r>
                <a:rPr lang="en-US" sz="2800" dirty="0"/>
                <a:t>Reciprocal Determinism</a:t>
              </a:r>
            </a:p>
          </p:txBody>
        </p:sp>
      </p:grpSp>
      <p:grpSp>
        <p:nvGrpSpPr>
          <p:cNvPr id="8" name="Group 7">
            <a:extLst>
              <a:ext uri="{FF2B5EF4-FFF2-40B4-BE49-F238E27FC236}">
                <a16:creationId xmlns:a16="http://schemas.microsoft.com/office/drawing/2014/main" id="{E740E36B-F473-4BEC-B619-1AF335E83F40}"/>
              </a:ext>
            </a:extLst>
          </p:cNvPr>
          <p:cNvGrpSpPr/>
          <p:nvPr/>
        </p:nvGrpSpPr>
        <p:grpSpPr>
          <a:xfrm>
            <a:off x="7662381" y="1612192"/>
            <a:ext cx="2648432" cy="2059727"/>
            <a:chOff x="5346271" y="1747690"/>
            <a:chExt cx="2648432" cy="2059727"/>
          </a:xfrm>
          <a:solidFill>
            <a:srgbClr val="F2E2D2"/>
          </a:solidFill>
        </p:grpSpPr>
        <p:sp>
          <p:nvSpPr>
            <p:cNvPr id="9" name="Rectangle 8">
              <a:extLst>
                <a:ext uri="{FF2B5EF4-FFF2-40B4-BE49-F238E27FC236}">
                  <a16:creationId xmlns:a16="http://schemas.microsoft.com/office/drawing/2014/main" id="{32F699D1-1F04-44E3-A481-E664F9D6DAB5}"/>
                </a:ext>
              </a:extLst>
            </p:cNvPr>
            <p:cNvSpPr>
              <a:spLocks noChangeAspect="1"/>
            </p:cNvSpPr>
            <p:nvPr/>
          </p:nvSpPr>
          <p:spPr>
            <a:xfrm>
              <a:off x="5346271" y="1747690"/>
              <a:ext cx="2648432" cy="20597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10" name="TextBox 9">
              <a:extLst>
                <a:ext uri="{FF2B5EF4-FFF2-40B4-BE49-F238E27FC236}">
                  <a16:creationId xmlns:a16="http://schemas.microsoft.com/office/drawing/2014/main" id="{EB008F7B-0E4F-4432-BFC6-9EE4174A0D77}"/>
                </a:ext>
              </a:extLst>
            </p:cNvPr>
            <p:cNvSpPr txBox="1"/>
            <p:nvPr/>
          </p:nvSpPr>
          <p:spPr>
            <a:xfrm>
              <a:off x="5628420" y="2334708"/>
              <a:ext cx="2084133" cy="671851"/>
            </a:xfrm>
            <a:prstGeom prst="rect">
              <a:avLst/>
            </a:prstGeom>
            <a:grpFill/>
          </p:spPr>
          <p:txBody>
            <a:bodyPr wrap="square" rtlCol="0" anchor="ctr">
              <a:spAutoFit/>
            </a:bodyPr>
            <a:lstStyle/>
            <a:p>
              <a:pPr algn="ctr">
                <a:lnSpc>
                  <a:spcPct val="150000"/>
                </a:lnSpc>
              </a:pPr>
              <a:r>
                <a:rPr lang="en-US" sz="2800" dirty="0"/>
                <a:t>Self-Efficacy</a:t>
              </a:r>
            </a:p>
          </p:txBody>
        </p:sp>
      </p:grpSp>
      <p:grpSp>
        <p:nvGrpSpPr>
          <p:cNvPr id="11" name="Group 10">
            <a:extLst>
              <a:ext uri="{FF2B5EF4-FFF2-40B4-BE49-F238E27FC236}">
                <a16:creationId xmlns:a16="http://schemas.microsoft.com/office/drawing/2014/main" id="{6B4B18AF-E66F-4A92-AA91-2EC5E142562C}"/>
              </a:ext>
            </a:extLst>
          </p:cNvPr>
          <p:cNvGrpSpPr/>
          <p:nvPr/>
        </p:nvGrpSpPr>
        <p:grpSpPr>
          <a:xfrm>
            <a:off x="4771781" y="1612187"/>
            <a:ext cx="2648438" cy="2059732"/>
            <a:chOff x="2963729" y="1747690"/>
            <a:chExt cx="2648438" cy="2059732"/>
          </a:xfrm>
          <a:solidFill>
            <a:srgbClr val="F2E2D2"/>
          </a:solidFill>
        </p:grpSpPr>
        <p:sp>
          <p:nvSpPr>
            <p:cNvPr id="12" name="Rectangle 11">
              <a:extLst>
                <a:ext uri="{FF2B5EF4-FFF2-40B4-BE49-F238E27FC236}">
                  <a16:creationId xmlns:a16="http://schemas.microsoft.com/office/drawing/2014/main" id="{954D5C43-5CDB-442B-865E-8D25550BFE6E}"/>
                </a:ext>
              </a:extLst>
            </p:cNvPr>
            <p:cNvSpPr>
              <a:spLocks noChangeAspect="1"/>
            </p:cNvSpPr>
            <p:nvPr/>
          </p:nvSpPr>
          <p:spPr>
            <a:xfrm>
              <a:off x="2963729" y="1747690"/>
              <a:ext cx="2648438" cy="20597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13" name="TextBox 12">
              <a:extLst>
                <a:ext uri="{FF2B5EF4-FFF2-40B4-BE49-F238E27FC236}">
                  <a16:creationId xmlns:a16="http://schemas.microsoft.com/office/drawing/2014/main" id="{FE06E5E5-46FE-420B-AACD-B3C62E8EAC74}"/>
                </a:ext>
              </a:extLst>
            </p:cNvPr>
            <p:cNvSpPr txBox="1"/>
            <p:nvPr/>
          </p:nvSpPr>
          <p:spPr>
            <a:xfrm>
              <a:off x="3170985" y="2118462"/>
              <a:ext cx="2233926" cy="1318181"/>
            </a:xfrm>
            <a:prstGeom prst="rect">
              <a:avLst/>
            </a:prstGeom>
            <a:grpFill/>
          </p:spPr>
          <p:txBody>
            <a:bodyPr wrap="square" rtlCol="0" anchor="ctr">
              <a:spAutoFit/>
            </a:bodyPr>
            <a:lstStyle/>
            <a:p>
              <a:pPr algn="ctr">
                <a:lnSpc>
                  <a:spcPct val="150000"/>
                </a:lnSpc>
              </a:pPr>
              <a:r>
                <a:rPr lang="en-US" sz="2800" dirty="0"/>
                <a:t>Observational Learning</a:t>
              </a:r>
            </a:p>
          </p:txBody>
        </p:sp>
      </p:gr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Reciprocal Determinism</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aphicFrame>
        <p:nvGraphicFramePr>
          <p:cNvPr id="2" name="Diagram 1">
            <a:extLst>
              <a:ext uri="{FF2B5EF4-FFF2-40B4-BE49-F238E27FC236}">
                <a16:creationId xmlns:a16="http://schemas.microsoft.com/office/drawing/2014/main" id="{ADC07CDC-E3C1-4825-B260-155A2A01D005}"/>
              </a:ext>
            </a:extLst>
          </p:cNvPr>
          <p:cNvGraphicFramePr/>
          <p:nvPr>
            <p:extLst>
              <p:ext uri="{D42A27DB-BD31-4B8C-83A1-F6EECF244321}">
                <p14:modId xmlns:p14="http://schemas.microsoft.com/office/powerpoint/2010/main" val="1344490323"/>
              </p:ext>
            </p:extLst>
          </p:nvPr>
        </p:nvGraphicFramePr>
        <p:xfrm>
          <a:off x="2758661" y="1739351"/>
          <a:ext cx="6674678" cy="43294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Graphic 4" descr="Fish">
            <a:extLst>
              <a:ext uri="{FF2B5EF4-FFF2-40B4-BE49-F238E27FC236}">
                <a16:creationId xmlns:a16="http://schemas.microsoft.com/office/drawing/2014/main" id="{4C0990C2-A721-4D0D-BA69-3395AC7614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20193703">
            <a:off x="2410790" y="1724034"/>
            <a:ext cx="2161209" cy="2161209"/>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Observational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72CCCB1C-49F0-4AB5-AFDB-3467633E57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12662" y="2260409"/>
            <a:ext cx="2759766" cy="2759766"/>
          </a:xfrm>
          <a:prstGeom prst="rect">
            <a:avLst/>
          </a:prstGeom>
        </p:spPr>
      </p:pic>
      <p:pic>
        <p:nvPicPr>
          <p:cNvPr id="5" name="Graphic 4" descr="Eyes">
            <a:extLst>
              <a:ext uri="{FF2B5EF4-FFF2-40B4-BE49-F238E27FC236}">
                <a16:creationId xmlns:a16="http://schemas.microsoft.com/office/drawing/2014/main" id="{ACA7D53C-B756-41C3-93AB-588A76ED42A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19108" y="1475217"/>
            <a:ext cx="1953783" cy="1953783"/>
          </a:xfrm>
          <a:prstGeom prst="rect">
            <a:avLst/>
          </a:prstGeom>
        </p:spPr>
      </p:pic>
      <p:pic>
        <p:nvPicPr>
          <p:cNvPr id="8" name="Graphic 7" descr="Male profile">
            <a:extLst>
              <a:ext uri="{FF2B5EF4-FFF2-40B4-BE49-F238E27FC236}">
                <a16:creationId xmlns:a16="http://schemas.microsoft.com/office/drawing/2014/main" id="{7C6107C2-6204-4AC0-B791-174167F2BA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06464" y="2049117"/>
            <a:ext cx="2759766" cy="2759766"/>
          </a:xfrm>
          <a:prstGeom prst="rect">
            <a:avLst/>
          </a:prstGeom>
        </p:spPr>
      </p:pic>
      <p:sp>
        <p:nvSpPr>
          <p:cNvPr id="6" name="Arrow: Right 5">
            <a:extLst>
              <a:ext uri="{FF2B5EF4-FFF2-40B4-BE49-F238E27FC236}">
                <a16:creationId xmlns:a16="http://schemas.microsoft.com/office/drawing/2014/main" id="{12019C29-D1AF-49F2-97CE-7C5CABC91748}"/>
              </a:ext>
            </a:extLst>
          </p:cNvPr>
          <p:cNvSpPr/>
          <p:nvPr/>
        </p:nvSpPr>
        <p:spPr>
          <a:xfrm>
            <a:off x="4815197" y="3143338"/>
            <a:ext cx="2561603" cy="993908"/>
          </a:xfrm>
          <a:prstGeom prst="right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Self-Efficacy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209EC022-7775-45DF-BCED-76DA9EBEE241}"/>
              </a:ext>
            </a:extLst>
          </p:cNvPr>
          <p:cNvSpPr txBox="1"/>
          <p:nvPr/>
        </p:nvSpPr>
        <p:spPr>
          <a:xfrm>
            <a:off x="4592415" y="1540565"/>
            <a:ext cx="3007170" cy="830997"/>
          </a:xfrm>
          <a:prstGeom prst="rect">
            <a:avLst/>
          </a:prstGeom>
          <a:noFill/>
        </p:spPr>
        <p:txBody>
          <a:bodyPr wrap="none" rtlCol="0">
            <a:spAutoFit/>
          </a:bodyPr>
          <a:lstStyle/>
          <a:p>
            <a:r>
              <a:rPr lang="en-US" sz="4800" dirty="0"/>
              <a:t>Confidence</a:t>
            </a:r>
          </a:p>
        </p:txBody>
      </p:sp>
      <p:sp>
        <p:nvSpPr>
          <p:cNvPr id="5" name="Arrow: Up 4">
            <a:extLst>
              <a:ext uri="{FF2B5EF4-FFF2-40B4-BE49-F238E27FC236}">
                <a16:creationId xmlns:a16="http://schemas.microsoft.com/office/drawing/2014/main" id="{3F63D972-43C4-49A0-9761-EB0F57043B1A}"/>
              </a:ext>
            </a:extLst>
          </p:cNvPr>
          <p:cNvSpPr/>
          <p:nvPr/>
        </p:nvSpPr>
        <p:spPr>
          <a:xfrm>
            <a:off x="1881188" y="2774218"/>
            <a:ext cx="1043608" cy="1931959"/>
          </a:xfrm>
          <a:prstGeom prst="upArrow">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Up 5">
            <a:extLst>
              <a:ext uri="{FF2B5EF4-FFF2-40B4-BE49-F238E27FC236}">
                <a16:creationId xmlns:a16="http://schemas.microsoft.com/office/drawing/2014/main" id="{8BA39C9F-F4FE-442D-AB62-DE59754BB031}"/>
              </a:ext>
            </a:extLst>
          </p:cNvPr>
          <p:cNvSpPr/>
          <p:nvPr/>
        </p:nvSpPr>
        <p:spPr>
          <a:xfrm flipH="1" flipV="1">
            <a:off x="7093848" y="2894918"/>
            <a:ext cx="1043608" cy="1931959"/>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Smiling face with no fill">
            <a:extLst>
              <a:ext uri="{FF2B5EF4-FFF2-40B4-BE49-F238E27FC236}">
                <a16:creationId xmlns:a16="http://schemas.microsoft.com/office/drawing/2014/main" id="{9F42877E-C57E-4392-9C66-14EDFB2E7F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24796" y="2653520"/>
            <a:ext cx="2173357" cy="2173357"/>
          </a:xfrm>
          <a:prstGeom prst="rect">
            <a:avLst/>
          </a:prstGeom>
        </p:spPr>
      </p:pic>
      <p:pic>
        <p:nvPicPr>
          <p:cNvPr id="8" name="Graphic 7" descr="Sad face with no fill">
            <a:extLst>
              <a:ext uri="{FF2B5EF4-FFF2-40B4-BE49-F238E27FC236}">
                <a16:creationId xmlns:a16="http://schemas.microsoft.com/office/drawing/2014/main" id="{3E7AA44C-D157-4601-A666-47383B61322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37456" y="2774218"/>
            <a:ext cx="2173357" cy="2173357"/>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Locus of Control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ocument">
            <a:extLst>
              <a:ext uri="{FF2B5EF4-FFF2-40B4-BE49-F238E27FC236}">
                <a16:creationId xmlns:a16="http://schemas.microsoft.com/office/drawing/2014/main" id="{E3E28DA3-2CB3-4A36-9646-8ED30F3556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33071" y="1866071"/>
            <a:ext cx="3125857" cy="3125857"/>
          </a:xfrm>
          <a:prstGeom prst="rect">
            <a:avLst/>
          </a:prstGeom>
        </p:spPr>
      </p:pic>
      <p:pic>
        <p:nvPicPr>
          <p:cNvPr id="5" name="Graphic 4" descr="Thumbs up sign">
            <a:extLst>
              <a:ext uri="{FF2B5EF4-FFF2-40B4-BE49-F238E27FC236}">
                <a16:creationId xmlns:a16="http://schemas.microsoft.com/office/drawing/2014/main" id="{4C1762D0-E25F-49A8-9B9A-24CBAB3468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66695" y="2700587"/>
            <a:ext cx="1456826" cy="1456826"/>
          </a:xfrm>
          <a:prstGeom prst="rect">
            <a:avLst/>
          </a:prstGeom>
        </p:spPr>
      </p:pic>
      <p:pic>
        <p:nvPicPr>
          <p:cNvPr id="8" name="Graphic 7" descr="Thumbs up sign">
            <a:extLst>
              <a:ext uri="{FF2B5EF4-FFF2-40B4-BE49-F238E27FC236}">
                <a16:creationId xmlns:a16="http://schemas.microsoft.com/office/drawing/2014/main" id="{0D75A116-2D5E-48A1-8546-C2885DED48B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V="1">
            <a:off x="7868479" y="2700587"/>
            <a:ext cx="1456826" cy="1456826"/>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Person-Situation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D169603-7737-4B1A-BF18-F05E0714B916}"/>
              </a:ext>
            </a:extLst>
          </p:cNvPr>
          <p:cNvSpPr txBox="1"/>
          <p:nvPr/>
        </p:nvSpPr>
        <p:spPr>
          <a:xfrm>
            <a:off x="4325259" y="1630017"/>
            <a:ext cx="3541482" cy="769441"/>
          </a:xfrm>
          <a:prstGeom prst="rect">
            <a:avLst/>
          </a:prstGeom>
          <a:noFill/>
        </p:spPr>
        <p:txBody>
          <a:bodyPr wrap="none" rtlCol="0">
            <a:spAutoFit/>
          </a:bodyPr>
          <a:lstStyle/>
          <a:p>
            <a:r>
              <a:rPr lang="en-US" sz="4400" dirty="0"/>
              <a:t>Self-regulation</a:t>
            </a:r>
          </a:p>
        </p:txBody>
      </p:sp>
      <p:cxnSp>
        <p:nvCxnSpPr>
          <p:cNvPr id="4" name="Straight Arrow Connector 3">
            <a:extLst>
              <a:ext uri="{FF2B5EF4-FFF2-40B4-BE49-F238E27FC236}">
                <a16:creationId xmlns:a16="http://schemas.microsoft.com/office/drawing/2014/main" id="{8971A58C-602E-49D4-83DA-08573E89CA4C}"/>
              </a:ext>
            </a:extLst>
          </p:cNvPr>
          <p:cNvCxnSpPr>
            <a:cxnSpLocks/>
            <a:stCxn id="2" idx="2"/>
            <a:endCxn id="9" idx="0"/>
          </p:cNvCxnSpPr>
          <p:nvPr/>
        </p:nvCxnSpPr>
        <p:spPr>
          <a:xfrm flipH="1">
            <a:off x="4325259" y="2399458"/>
            <a:ext cx="1770741" cy="1147278"/>
          </a:xfrm>
          <a:prstGeom prst="straightConnector1">
            <a:avLst/>
          </a:prstGeom>
          <a:ln w="762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56EC3971-B6AE-4ABB-A008-1C5B66C9F029}"/>
              </a:ext>
            </a:extLst>
          </p:cNvPr>
          <p:cNvCxnSpPr>
            <a:cxnSpLocks/>
            <a:stCxn id="2" idx="2"/>
            <a:endCxn id="11" idx="0"/>
          </p:cNvCxnSpPr>
          <p:nvPr/>
        </p:nvCxnSpPr>
        <p:spPr>
          <a:xfrm>
            <a:off x="6096000" y="2399458"/>
            <a:ext cx="1770741" cy="1147278"/>
          </a:xfrm>
          <a:prstGeom prst="straightConnector1">
            <a:avLst/>
          </a:prstGeom>
          <a:ln w="762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pic>
        <p:nvPicPr>
          <p:cNvPr id="9" name="Graphic 8" descr="Users">
            <a:extLst>
              <a:ext uri="{FF2B5EF4-FFF2-40B4-BE49-F238E27FC236}">
                <a16:creationId xmlns:a16="http://schemas.microsoft.com/office/drawing/2014/main" id="{036AC3AA-2234-4D2A-9D54-3C0D53AADC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38580" y="3546736"/>
            <a:ext cx="2173357" cy="2173357"/>
          </a:xfrm>
          <a:prstGeom prst="rect">
            <a:avLst/>
          </a:prstGeom>
        </p:spPr>
      </p:pic>
      <p:pic>
        <p:nvPicPr>
          <p:cNvPr id="11" name="Graphic 10" descr="Schoolhouse">
            <a:extLst>
              <a:ext uri="{FF2B5EF4-FFF2-40B4-BE49-F238E27FC236}">
                <a16:creationId xmlns:a16="http://schemas.microsoft.com/office/drawing/2014/main" id="{D5BD46AA-D480-406E-BCFF-63920F12831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80063" y="3546736"/>
            <a:ext cx="2173356" cy="2173356"/>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374</Words>
  <Application>Microsoft Office PowerPoint</Application>
  <PresentationFormat>Widescreen</PresentationFormat>
  <Paragraphs>35</Paragraphs>
  <Slides>9</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Edahl</cp:lastModifiedBy>
  <cp:revision>22</cp:revision>
  <dcterms:created xsi:type="dcterms:W3CDTF">2017-06-16T13:06:21Z</dcterms:created>
  <dcterms:modified xsi:type="dcterms:W3CDTF">2019-06-06T20:21:11Z</dcterms:modified>
</cp:coreProperties>
</file>