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79" r:id="rId3"/>
    <p:sldId id="257" r:id="rId4"/>
    <p:sldId id="258" r:id="rId5"/>
    <p:sldId id="259" r:id="rId6"/>
    <p:sldId id="260"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7698" autoAdjust="0"/>
  </p:normalViewPr>
  <p:slideViewPr>
    <p:cSldViewPr snapToGrid="0">
      <p:cViewPr varScale="1">
        <p:scale>
          <a:sx n="96" d="100"/>
          <a:sy n="96" d="100"/>
        </p:scale>
        <p:origin x="1068"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few humanistic approaches to personality. These ideas grew out of a belief that psychoanalysis focused too much on the negative and that behaviorists made life seem robotic and lifeless. Instead, humanism focused on the depth and meaning of human experience and how healthy people develop.</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Abraham Maslow studied healthy and productive individuals and determined they had various traits in common, including openness, creativity, a loving spirit, compassion, and acceptance of themselves.</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Carl Rogers focused on the idea of self-concept: understanding our thoughts and feelings. If, when asked who you are, your response is largely positive, you have a positive self-concept and feel the world is a relatively safe place. If your response is largely negative, you may be unhappy with yourself.</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Carl Rogers was also concerned about the ideal self and the real self and the degree to which our two selves are congruent, or tend to match. High congruence leads to better sense of self-worth and a healthy, productive life. Incongruence, however, could lead to maladjustment.</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image" Target="../media/image2.svg"/><Relationship Id="rId3" Type="http://schemas.openxmlformats.org/officeDocument/2006/relationships/image" Target="../media/image7.png"/><Relationship Id="rId7"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Humanistic Approaches</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Humanism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0146A6BB-3D28-4D58-95C9-BF3CF7838AFE}"/>
              </a:ext>
            </a:extLst>
          </p:cNvPr>
          <p:cNvSpPr txBox="1"/>
          <p:nvPr/>
        </p:nvSpPr>
        <p:spPr>
          <a:xfrm>
            <a:off x="4477480" y="1461053"/>
            <a:ext cx="3237040" cy="707886"/>
          </a:xfrm>
          <a:prstGeom prst="rect">
            <a:avLst/>
          </a:prstGeom>
          <a:noFill/>
        </p:spPr>
        <p:txBody>
          <a:bodyPr wrap="none" rtlCol="0">
            <a:spAutoFit/>
          </a:bodyPr>
          <a:lstStyle/>
          <a:p>
            <a:r>
              <a:rPr lang="en-US" sz="4000" dirty="0"/>
              <a:t>Psychoanalysis</a:t>
            </a:r>
          </a:p>
        </p:txBody>
      </p:sp>
      <p:sp>
        <p:nvSpPr>
          <p:cNvPr id="5" name="TextBox 4">
            <a:extLst>
              <a:ext uri="{FF2B5EF4-FFF2-40B4-BE49-F238E27FC236}">
                <a16:creationId xmlns:a16="http://schemas.microsoft.com/office/drawing/2014/main" id="{345A7EA3-A01A-480F-82F2-9DEDB506DEAD}"/>
              </a:ext>
            </a:extLst>
          </p:cNvPr>
          <p:cNvSpPr txBox="1"/>
          <p:nvPr/>
        </p:nvSpPr>
        <p:spPr>
          <a:xfrm>
            <a:off x="4719918" y="3981176"/>
            <a:ext cx="2752164" cy="707886"/>
          </a:xfrm>
          <a:prstGeom prst="rect">
            <a:avLst/>
          </a:prstGeom>
          <a:noFill/>
        </p:spPr>
        <p:txBody>
          <a:bodyPr wrap="none" rtlCol="0">
            <a:spAutoFit/>
          </a:bodyPr>
          <a:lstStyle/>
          <a:p>
            <a:r>
              <a:rPr lang="en-US" sz="4000" dirty="0"/>
              <a:t>Behaviorism</a:t>
            </a:r>
          </a:p>
        </p:txBody>
      </p:sp>
      <p:pic>
        <p:nvPicPr>
          <p:cNvPr id="4" name="Graphic 3" descr="Thumbs up sign">
            <a:extLst>
              <a:ext uri="{FF2B5EF4-FFF2-40B4-BE49-F238E27FC236}">
                <a16:creationId xmlns:a16="http://schemas.microsoft.com/office/drawing/2014/main" id="{1296E401-2E0C-44C0-82A3-5FB58F04C50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V="1">
            <a:off x="6298875" y="2255276"/>
            <a:ext cx="1373744" cy="1373744"/>
          </a:xfrm>
          <a:prstGeom prst="rect">
            <a:avLst/>
          </a:prstGeom>
        </p:spPr>
      </p:pic>
      <p:pic>
        <p:nvPicPr>
          <p:cNvPr id="7" name="Graphic 6" descr="Sad face with no fill">
            <a:extLst>
              <a:ext uri="{FF2B5EF4-FFF2-40B4-BE49-F238E27FC236}">
                <a16:creationId xmlns:a16="http://schemas.microsoft.com/office/drawing/2014/main" id="{3285DC71-02C9-448B-8526-122ABF230A5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519383" y="2250852"/>
            <a:ext cx="1373743" cy="1373743"/>
          </a:xfrm>
          <a:prstGeom prst="rect">
            <a:avLst/>
          </a:prstGeom>
        </p:spPr>
      </p:pic>
      <p:pic>
        <p:nvPicPr>
          <p:cNvPr id="9" name="Graphic 8" descr="Head with gears">
            <a:extLst>
              <a:ext uri="{FF2B5EF4-FFF2-40B4-BE49-F238E27FC236}">
                <a16:creationId xmlns:a16="http://schemas.microsoft.com/office/drawing/2014/main" id="{E901F2A5-0E1F-48BF-A71F-118A8EAEA63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a:off x="5294243" y="4746681"/>
            <a:ext cx="1603513" cy="1603513"/>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Abraham Maslow</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5" name="Group 4">
            <a:extLst>
              <a:ext uri="{FF2B5EF4-FFF2-40B4-BE49-F238E27FC236}">
                <a16:creationId xmlns:a16="http://schemas.microsoft.com/office/drawing/2014/main" id="{2849E295-9DDE-4BE3-80D3-C64F56B99F5A}"/>
              </a:ext>
            </a:extLst>
          </p:cNvPr>
          <p:cNvGrpSpPr/>
          <p:nvPr/>
        </p:nvGrpSpPr>
        <p:grpSpPr>
          <a:xfrm>
            <a:off x="2666324" y="1587921"/>
            <a:ext cx="2080340" cy="1617913"/>
            <a:chOff x="1149291" y="1753237"/>
            <a:chExt cx="2080340" cy="1617913"/>
          </a:xfrm>
          <a:solidFill>
            <a:srgbClr val="C7D4CB"/>
          </a:solidFill>
        </p:grpSpPr>
        <p:sp>
          <p:nvSpPr>
            <p:cNvPr id="6" name="Rectangle 5">
              <a:extLst>
                <a:ext uri="{FF2B5EF4-FFF2-40B4-BE49-F238E27FC236}">
                  <a16:creationId xmlns:a16="http://schemas.microsoft.com/office/drawing/2014/main" id="{A04813D2-EAFA-4CD7-872E-52F1658D431C}"/>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extBox 6">
              <a:extLst>
                <a:ext uri="{FF2B5EF4-FFF2-40B4-BE49-F238E27FC236}">
                  <a16:creationId xmlns:a16="http://schemas.microsoft.com/office/drawing/2014/main" id="{A25B0A71-599B-4487-8772-413196529E2B}"/>
                </a:ext>
              </a:extLst>
            </p:cNvPr>
            <p:cNvSpPr txBox="1"/>
            <p:nvPr/>
          </p:nvSpPr>
          <p:spPr>
            <a:xfrm>
              <a:off x="1357203" y="2341202"/>
              <a:ext cx="1664514" cy="430887"/>
            </a:xfrm>
            <a:prstGeom prst="rect">
              <a:avLst/>
            </a:prstGeom>
            <a:grpFill/>
          </p:spPr>
          <p:txBody>
            <a:bodyPr wrap="square" rtlCol="0" anchor="ctr">
              <a:spAutoFit/>
            </a:bodyPr>
            <a:lstStyle/>
            <a:p>
              <a:pPr algn="ctr"/>
              <a:r>
                <a:rPr lang="en-US" sz="2200" dirty="0"/>
                <a:t>Openness</a:t>
              </a:r>
            </a:p>
          </p:txBody>
        </p:sp>
      </p:grpSp>
      <p:grpSp>
        <p:nvGrpSpPr>
          <p:cNvPr id="8" name="Group 7">
            <a:extLst>
              <a:ext uri="{FF2B5EF4-FFF2-40B4-BE49-F238E27FC236}">
                <a16:creationId xmlns:a16="http://schemas.microsoft.com/office/drawing/2014/main" id="{3A869F31-5C95-441A-ACED-D0CC234971E5}"/>
              </a:ext>
            </a:extLst>
          </p:cNvPr>
          <p:cNvGrpSpPr/>
          <p:nvPr/>
        </p:nvGrpSpPr>
        <p:grpSpPr>
          <a:xfrm>
            <a:off x="3868958" y="3429000"/>
            <a:ext cx="2080340" cy="1617913"/>
            <a:chOff x="1149290" y="3617528"/>
            <a:chExt cx="2080340" cy="1617913"/>
          </a:xfrm>
          <a:solidFill>
            <a:srgbClr val="C7D4CB"/>
          </a:solidFill>
        </p:grpSpPr>
        <p:sp>
          <p:nvSpPr>
            <p:cNvPr id="9" name="Rectangle 8">
              <a:extLst>
                <a:ext uri="{FF2B5EF4-FFF2-40B4-BE49-F238E27FC236}">
                  <a16:creationId xmlns:a16="http://schemas.microsoft.com/office/drawing/2014/main" id="{1A14BBF2-0A44-438A-8BA1-51EF8ED5A55E}"/>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 name="TextBox 9">
              <a:extLst>
                <a:ext uri="{FF2B5EF4-FFF2-40B4-BE49-F238E27FC236}">
                  <a16:creationId xmlns:a16="http://schemas.microsoft.com/office/drawing/2014/main" id="{5D9275FF-3A09-4C9D-9147-6549B6CABBE0}"/>
                </a:ext>
              </a:extLst>
            </p:cNvPr>
            <p:cNvSpPr txBox="1"/>
            <p:nvPr/>
          </p:nvSpPr>
          <p:spPr>
            <a:xfrm>
              <a:off x="1357203" y="4213015"/>
              <a:ext cx="1664514" cy="430887"/>
            </a:xfrm>
            <a:prstGeom prst="rect">
              <a:avLst/>
            </a:prstGeom>
            <a:grpFill/>
          </p:spPr>
          <p:txBody>
            <a:bodyPr wrap="square" rtlCol="0" anchor="ctr">
              <a:spAutoFit/>
            </a:bodyPr>
            <a:lstStyle/>
            <a:p>
              <a:pPr algn="ctr"/>
              <a:r>
                <a:rPr lang="en-US" sz="2200" dirty="0"/>
                <a:t>Compassion</a:t>
              </a:r>
            </a:p>
          </p:txBody>
        </p:sp>
      </p:grpSp>
      <p:grpSp>
        <p:nvGrpSpPr>
          <p:cNvPr id="11" name="Group 10">
            <a:extLst>
              <a:ext uri="{FF2B5EF4-FFF2-40B4-BE49-F238E27FC236}">
                <a16:creationId xmlns:a16="http://schemas.microsoft.com/office/drawing/2014/main" id="{FED9FDE3-FDAA-4624-9875-EBF75C8A40A2}"/>
              </a:ext>
            </a:extLst>
          </p:cNvPr>
          <p:cNvGrpSpPr/>
          <p:nvPr/>
        </p:nvGrpSpPr>
        <p:grpSpPr>
          <a:xfrm>
            <a:off x="6251495" y="3426985"/>
            <a:ext cx="2080340" cy="1617913"/>
            <a:chOff x="3531827" y="3615513"/>
            <a:chExt cx="2080340" cy="1617913"/>
          </a:xfrm>
          <a:solidFill>
            <a:srgbClr val="C7D4CB"/>
          </a:solidFill>
        </p:grpSpPr>
        <p:sp>
          <p:nvSpPr>
            <p:cNvPr id="12" name="Rectangle 11">
              <a:extLst>
                <a:ext uri="{FF2B5EF4-FFF2-40B4-BE49-F238E27FC236}">
                  <a16:creationId xmlns:a16="http://schemas.microsoft.com/office/drawing/2014/main" id="{982B9F4D-5430-4E30-BBE7-64C1FEA71B68}"/>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3" name="TextBox 12">
              <a:extLst>
                <a:ext uri="{FF2B5EF4-FFF2-40B4-BE49-F238E27FC236}">
                  <a16:creationId xmlns:a16="http://schemas.microsoft.com/office/drawing/2014/main" id="{BFBECFC1-116F-41E1-8CD3-722307B3A9ED}"/>
                </a:ext>
              </a:extLst>
            </p:cNvPr>
            <p:cNvSpPr txBox="1"/>
            <p:nvPr/>
          </p:nvSpPr>
          <p:spPr>
            <a:xfrm>
              <a:off x="3582539" y="4213015"/>
              <a:ext cx="1978915" cy="430887"/>
            </a:xfrm>
            <a:prstGeom prst="rect">
              <a:avLst/>
            </a:prstGeom>
            <a:grpFill/>
          </p:spPr>
          <p:txBody>
            <a:bodyPr wrap="square" rtlCol="0" anchor="ctr">
              <a:spAutoFit/>
            </a:bodyPr>
            <a:lstStyle/>
            <a:p>
              <a:pPr algn="ctr"/>
              <a:r>
                <a:rPr lang="en-US" sz="2200" dirty="0"/>
                <a:t>Self-acceptance</a:t>
              </a:r>
            </a:p>
          </p:txBody>
        </p:sp>
      </p:grpSp>
      <p:grpSp>
        <p:nvGrpSpPr>
          <p:cNvPr id="14" name="Group 13">
            <a:extLst>
              <a:ext uri="{FF2B5EF4-FFF2-40B4-BE49-F238E27FC236}">
                <a16:creationId xmlns:a16="http://schemas.microsoft.com/office/drawing/2014/main" id="{F51AE32D-A499-45A2-BF56-8DAA02BCF3AE}"/>
              </a:ext>
            </a:extLst>
          </p:cNvPr>
          <p:cNvGrpSpPr/>
          <p:nvPr/>
        </p:nvGrpSpPr>
        <p:grpSpPr>
          <a:xfrm>
            <a:off x="5048860" y="1582374"/>
            <a:ext cx="2080340" cy="1617913"/>
            <a:chOff x="3531827" y="1747690"/>
            <a:chExt cx="2080340" cy="1617913"/>
          </a:xfrm>
          <a:solidFill>
            <a:srgbClr val="C7D4CB"/>
          </a:solidFill>
        </p:grpSpPr>
        <p:sp>
          <p:nvSpPr>
            <p:cNvPr id="15" name="Rectangle 14">
              <a:extLst>
                <a:ext uri="{FF2B5EF4-FFF2-40B4-BE49-F238E27FC236}">
                  <a16:creationId xmlns:a16="http://schemas.microsoft.com/office/drawing/2014/main" id="{9EC44122-0736-4846-83C2-2746B7EC8E6D}"/>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TextBox 15">
              <a:extLst>
                <a:ext uri="{FF2B5EF4-FFF2-40B4-BE49-F238E27FC236}">
                  <a16:creationId xmlns:a16="http://schemas.microsoft.com/office/drawing/2014/main" id="{4B0004EC-D027-4EB9-8AAE-E57161FC4BE1}"/>
                </a:ext>
              </a:extLst>
            </p:cNvPr>
            <p:cNvSpPr txBox="1"/>
            <p:nvPr/>
          </p:nvSpPr>
          <p:spPr>
            <a:xfrm>
              <a:off x="3739740" y="2335920"/>
              <a:ext cx="1664514" cy="430887"/>
            </a:xfrm>
            <a:prstGeom prst="rect">
              <a:avLst/>
            </a:prstGeom>
            <a:grpFill/>
          </p:spPr>
          <p:txBody>
            <a:bodyPr wrap="square" rtlCol="0" anchor="ctr">
              <a:spAutoFit/>
            </a:bodyPr>
            <a:lstStyle/>
            <a:p>
              <a:pPr algn="ctr"/>
              <a:r>
                <a:rPr lang="en-US" sz="2200" dirty="0"/>
                <a:t>Creativity</a:t>
              </a:r>
            </a:p>
          </p:txBody>
        </p:sp>
      </p:grpSp>
      <p:grpSp>
        <p:nvGrpSpPr>
          <p:cNvPr id="17" name="Group 16">
            <a:extLst>
              <a:ext uri="{FF2B5EF4-FFF2-40B4-BE49-F238E27FC236}">
                <a16:creationId xmlns:a16="http://schemas.microsoft.com/office/drawing/2014/main" id="{90B4617A-17DA-4D88-88C6-42C8716E63D6}"/>
              </a:ext>
            </a:extLst>
          </p:cNvPr>
          <p:cNvGrpSpPr/>
          <p:nvPr/>
        </p:nvGrpSpPr>
        <p:grpSpPr>
          <a:xfrm>
            <a:off x="7431396" y="1587920"/>
            <a:ext cx="2080340" cy="1617913"/>
            <a:chOff x="3531827" y="1747690"/>
            <a:chExt cx="2080340" cy="1617913"/>
          </a:xfrm>
          <a:solidFill>
            <a:srgbClr val="C7D4CB"/>
          </a:solidFill>
        </p:grpSpPr>
        <p:sp>
          <p:nvSpPr>
            <p:cNvPr id="18" name="Rectangle 17">
              <a:extLst>
                <a:ext uri="{FF2B5EF4-FFF2-40B4-BE49-F238E27FC236}">
                  <a16:creationId xmlns:a16="http://schemas.microsoft.com/office/drawing/2014/main" id="{8A0C0DB9-E7B7-47C9-983C-93DA21E22641}"/>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TextBox 18">
              <a:extLst>
                <a:ext uri="{FF2B5EF4-FFF2-40B4-BE49-F238E27FC236}">
                  <a16:creationId xmlns:a16="http://schemas.microsoft.com/office/drawing/2014/main" id="{0C886CE9-0302-45CE-A880-660F27A28DCA}"/>
                </a:ext>
              </a:extLst>
            </p:cNvPr>
            <p:cNvSpPr txBox="1"/>
            <p:nvPr/>
          </p:nvSpPr>
          <p:spPr>
            <a:xfrm>
              <a:off x="3739740" y="2335920"/>
              <a:ext cx="1664514" cy="430887"/>
            </a:xfrm>
            <a:prstGeom prst="rect">
              <a:avLst/>
            </a:prstGeom>
            <a:grpFill/>
          </p:spPr>
          <p:txBody>
            <a:bodyPr wrap="square" rtlCol="0" anchor="ctr">
              <a:spAutoFit/>
            </a:bodyPr>
            <a:lstStyle/>
            <a:p>
              <a:pPr algn="ctr"/>
              <a:r>
                <a:rPr lang="en-US" sz="2200" dirty="0"/>
                <a:t>Loving spirit</a:t>
              </a:r>
            </a:p>
          </p:txBody>
        </p:sp>
      </p:gr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Carl Rogers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Woman">
            <a:extLst>
              <a:ext uri="{FF2B5EF4-FFF2-40B4-BE49-F238E27FC236}">
                <a16:creationId xmlns:a16="http://schemas.microsoft.com/office/drawing/2014/main" id="{06080E0E-BBCF-474D-B1A0-9AE6590A0C7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26433" y="2602564"/>
            <a:ext cx="2408245" cy="2408245"/>
          </a:xfrm>
          <a:prstGeom prst="rect">
            <a:avLst/>
          </a:prstGeom>
        </p:spPr>
      </p:pic>
      <p:pic>
        <p:nvPicPr>
          <p:cNvPr id="6" name="Graphic 5" descr="Thought bubble">
            <a:extLst>
              <a:ext uri="{FF2B5EF4-FFF2-40B4-BE49-F238E27FC236}">
                <a16:creationId xmlns:a16="http://schemas.microsoft.com/office/drawing/2014/main" id="{BB44F74A-09EB-479A-9B56-AF59B87A0FF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667860" y="1414715"/>
            <a:ext cx="1475218" cy="1475218"/>
          </a:xfrm>
          <a:prstGeom prst="rect">
            <a:avLst/>
          </a:prstGeom>
        </p:spPr>
      </p:pic>
      <p:sp>
        <p:nvSpPr>
          <p:cNvPr id="9" name="TextBox 8">
            <a:extLst>
              <a:ext uri="{FF2B5EF4-FFF2-40B4-BE49-F238E27FC236}">
                <a16:creationId xmlns:a16="http://schemas.microsoft.com/office/drawing/2014/main" id="{16495A88-E8ED-4940-83BF-82F8D31A206F}"/>
              </a:ext>
            </a:extLst>
          </p:cNvPr>
          <p:cNvSpPr txBox="1"/>
          <p:nvPr/>
        </p:nvSpPr>
        <p:spPr>
          <a:xfrm>
            <a:off x="5950799" y="1365488"/>
            <a:ext cx="881652" cy="2123658"/>
          </a:xfrm>
          <a:prstGeom prst="rect">
            <a:avLst/>
          </a:prstGeom>
          <a:noFill/>
        </p:spPr>
        <p:txBody>
          <a:bodyPr wrap="none" lIns="0" tIns="0" rIns="0" bIns="0" rtlCol="0" anchor="ctr" anchorCtr="0">
            <a:spAutoFit/>
          </a:bodyPr>
          <a:lstStyle/>
          <a:p>
            <a:r>
              <a:rPr lang="en-US" sz="13800" dirty="0"/>
              <a:t>+</a:t>
            </a:r>
          </a:p>
        </p:txBody>
      </p:sp>
      <p:sp>
        <p:nvSpPr>
          <p:cNvPr id="10" name="TextBox 9">
            <a:extLst>
              <a:ext uri="{FF2B5EF4-FFF2-40B4-BE49-F238E27FC236}">
                <a16:creationId xmlns:a16="http://schemas.microsoft.com/office/drawing/2014/main" id="{FABD4FE5-FF22-4D7B-9F4E-14229DEF088B}"/>
              </a:ext>
            </a:extLst>
          </p:cNvPr>
          <p:cNvSpPr txBox="1"/>
          <p:nvPr/>
        </p:nvSpPr>
        <p:spPr>
          <a:xfrm>
            <a:off x="7000652" y="2134929"/>
            <a:ext cx="3226781" cy="584775"/>
          </a:xfrm>
          <a:prstGeom prst="rect">
            <a:avLst/>
          </a:prstGeom>
          <a:noFill/>
        </p:spPr>
        <p:txBody>
          <a:bodyPr wrap="none" rtlCol="0">
            <a:spAutoFit/>
          </a:bodyPr>
          <a:lstStyle/>
          <a:p>
            <a:r>
              <a:rPr lang="en-US" sz="3200" dirty="0"/>
              <a:t>Good self-concept</a:t>
            </a:r>
          </a:p>
        </p:txBody>
      </p:sp>
      <p:sp>
        <p:nvSpPr>
          <p:cNvPr id="13" name="TextBox 12">
            <a:extLst>
              <a:ext uri="{FF2B5EF4-FFF2-40B4-BE49-F238E27FC236}">
                <a16:creationId xmlns:a16="http://schemas.microsoft.com/office/drawing/2014/main" id="{00E194EA-FC5D-4AC8-B5B5-F7F006067BDA}"/>
              </a:ext>
            </a:extLst>
          </p:cNvPr>
          <p:cNvSpPr txBox="1"/>
          <p:nvPr/>
        </p:nvSpPr>
        <p:spPr>
          <a:xfrm>
            <a:off x="7000652" y="3975650"/>
            <a:ext cx="3096745" cy="584775"/>
          </a:xfrm>
          <a:prstGeom prst="rect">
            <a:avLst/>
          </a:prstGeom>
          <a:noFill/>
        </p:spPr>
        <p:txBody>
          <a:bodyPr wrap="none" rtlCol="0">
            <a:spAutoFit/>
          </a:bodyPr>
          <a:lstStyle/>
          <a:p>
            <a:r>
              <a:rPr lang="en-US" sz="3200" dirty="0"/>
              <a:t>Poor self-concept</a:t>
            </a:r>
          </a:p>
        </p:txBody>
      </p:sp>
      <p:pic>
        <p:nvPicPr>
          <p:cNvPr id="14" name="Graphic 13" descr="Thumbs up sign">
            <a:extLst>
              <a:ext uri="{FF2B5EF4-FFF2-40B4-BE49-F238E27FC236}">
                <a16:creationId xmlns:a16="http://schemas.microsoft.com/office/drawing/2014/main" id="{5BC9A926-DC3A-4521-9F7F-8E6C460AFDB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flipH="1" flipV="1">
            <a:off x="5615192" y="3806686"/>
            <a:ext cx="1217259" cy="1217259"/>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Carl Rogers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EB54A4BF-1DA3-4EAF-93D6-FDE30B283D00}"/>
              </a:ext>
            </a:extLst>
          </p:cNvPr>
          <p:cNvSpPr txBox="1"/>
          <p:nvPr/>
        </p:nvSpPr>
        <p:spPr>
          <a:xfrm>
            <a:off x="3399182" y="1607005"/>
            <a:ext cx="1861407" cy="646331"/>
          </a:xfrm>
          <a:prstGeom prst="rect">
            <a:avLst/>
          </a:prstGeom>
          <a:solidFill>
            <a:schemeClr val="accent1">
              <a:lumMod val="50000"/>
            </a:schemeClr>
          </a:solidFill>
        </p:spPr>
        <p:txBody>
          <a:bodyPr wrap="none" rtlCol="0">
            <a:spAutoFit/>
          </a:bodyPr>
          <a:lstStyle/>
          <a:p>
            <a:r>
              <a:rPr lang="en-US" sz="3600" dirty="0">
                <a:solidFill>
                  <a:schemeClr val="bg1"/>
                </a:solidFill>
              </a:rPr>
              <a:t>Ideal self</a:t>
            </a:r>
          </a:p>
        </p:txBody>
      </p:sp>
      <p:sp>
        <p:nvSpPr>
          <p:cNvPr id="5" name="TextBox 4">
            <a:extLst>
              <a:ext uri="{FF2B5EF4-FFF2-40B4-BE49-F238E27FC236}">
                <a16:creationId xmlns:a16="http://schemas.microsoft.com/office/drawing/2014/main" id="{599C3D3F-1A24-4A74-9736-04222F46BA9A}"/>
              </a:ext>
            </a:extLst>
          </p:cNvPr>
          <p:cNvSpPr txBox="1"/>
          <p:nvPr/>
        </p:nvSpPr>
        <p:spPr>
          <a:xfrm>
            <a:off x="6931413" y="1607005"/>
            <a:ext cx="1744260" cy="646331"/>
          </a:xfrm>
          <a:prstGeom prst="rect">
            <a:avLst/>
          </a:prstGeom>
          <a:solidFill>
            <a:schemeClr val="accent1">
              <a:lumMod val="50000"/>
            </a:schemeClr>
          </a:solidFill>
        </p:spPr>
        <p:txBody>
          <a:bodyPr wrap="none" rtlCol="0">
            <a:spAutoFit/>
          </a:bodyPr>
          <a:lstStyle/>
          <a:p>
            <a:r>
              <a:rPr lang="en-US" sz="3600" dirty="0">
                <a:solidFill>
                  <a:schemeClr val="bg1"/>
                </a:solidFill>
              </a:rPr>
              <a:t>Real self</a:t>
            </a:r>
          </a:p>
        </p:txBody>
      </p:sp>
      <p:sp>
        <p:nvSpPr>
          <p:cNvPr id="6" name="TextBox 5">
            <a:extLst>
              <a:ext uri="{FF2B5EF4-FFF2-40B4-BE49-F238E27FC236}">
                <a16:creationId xmlns:a16="http://schemas.microsoft.com/office/drawing/2014/main" id="{3A9791C3-65D0-4100-81E3-39CADC1D76EE}"/>
              </a:ext>
            </a:extLst>
          </p:cNvPr>
          <p:cNvSpPr txBox="1"/>
          <p:nvPr/>
        </p:nvSpPr>
        <p:spPr>
          <a:xfrm>
            <a:off x="5589022" y="3136612"/>
            <a:ext cx="1896096" cy="584775"/>
          </a:xfrm>
          <a:prstGeom prst="rect">
            <a:avLst/>
          </a:prstGeom>
          <a:noFill/>
        </p:spPr>
        <p:txBody>
          <a:bodyPr wrap="none" rtlCol="0">
            <a:spAutoFit/>
          </a:bodyPr>
          <a:lstStyle/>
          <a:p>
            <a:r>
              <a:rPr lang="en-US" sz="3200" dirty="0"/>
              <a:t>self-worth</a:t>
            </a:r>
          </a:p>
        </p:txBody>
      </p:sp>
      <p:sp>
        <p:nvSpPr>
          <p:cNvPr id="7" name="TextBox 6">
            <a:extLst>
              <a:ext uri="{FF2B5EF4-FFF2-40B4-BE49-F238E27FC236}">
                <a16:creationId xmlns:a16="http://schemas.microsoft.com/office/drawing/2014/main" id="{BDD9A32C-94FA-42AA-BED8-3A7EEE0806A6}"/>
              </a:ext>
            </a:extLst>
          </p:cNvPr>
          <p:cNvSpPr txBox="1"/>
          <p:nvPr/>
        </p:nvSpPr>
        <p:spPr>
          <a:xfrm>
            <a:off x="4313846" y="4252039"/>
            <a:ext cx="2709011" cy="584775"/>
          </a:xfrm>
          <a:prstGeom prst="rect">
            <a:avLst/>
          </a:prstGeom>
          <a:noFill/>
        </p:spPr>
        <p:txBody>
          <a:bodyPr wrap="none" rtlCol="0">
            <a:spAutoFit/>
          </a:bodyPr>
          <a:lstStyle/>
          <a:p>
            <a:r>
              <a:rPr lang="en-US" sz="3200" dirty="0"/>
              <a:t>maladjustment</a:t>
            </a:r>
          </a:p>
        </p:txBody>
      </p:sp>
      <p:sp>
        <p:nvSpPr>
          <p:cNvPr id="3" name="Arrow: Down 2">
            <a:extLst>
              <a:ext uri="{FF2B5EF4-FFF2-40B4-BE49-F238E27FC236}">
                <a16:creationId xmlns:a16="http://schemas.microsoft.com/office/drawing/2014/main" id="{80C1F0F7-402C-4000-AF01-58DE1388BB7F}"/>
              </a:ext>
            </a:extLst>
          </p:cNvPr>
          <p:cNvSpPr/>
          <p:nvPr/>
        </p:nvSpPr>
        <p:spPr>
          <a:xfrm>
            <a:off x="7022857" y="4066605"/>
            <a:ext cx="882141" cy="1184390"/>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Down 8">
            <a:extLst>
              <a:ext uri="{FF2B5EF4-FFF2-40B4-BE49-F238E27FC236}">
                <a16:creationId xmlns:a16="http://schemas.microsoft.com/office/drawing/2014/main" id="{B9094679-61B5-4145-8863-88C5C8691070}"/>
              </a:ext>
            </a:extLst>
          </p:cNvPr>
          <p:cNvSpPr/>
          <p:nvPr/>
        </p:nvSpPr>
        <p:spPr>
          <a:xfrm flipV="1">
            <a:off x="4618383" y="2660492"/>
            <a:ext cx="882141" cy="1184390"/>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170</TotalTime>
  <Words>236</Words>
  <Application>Microsoft Office PowerPoint</Application>
  <PresentationFormat>Widescreen</PresentationFormat>
  <Paragraphs>31</Paragraphs>
  <Slides>6</Slides>
  <Notes>5</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Caitlin Edahl</cp:lastModifiedBy>
  <cp:revision>21</cp:revision>
  <dcterms:created xsi:type="dcterms:W3CDTF">2017-06-16T13:06:21Z</dcterms:created>
  <dcterms:modified xsi:type="dcterms:W3CDTF">2019-06-06T20:37:38Z</dcterms:modified>
</cp:coreProperties>
</file>