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7"/>
  </p:notesMasterIdLst>
  <p:sldIdLst>
    <p:sldId id="279" r:id="rId3"/>
    <p:sldId id="257" r:id="rId4"/>
    <p:sldId id="258" r:id="rId5"/>
    <p:sldId id="278"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990000"/>
    <a:srgbClr val="FF9999"/>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7698" autoAdjust="0"/>
  </p:normalViewPr>
  <p:slideViewPr>
    <p:cSldViewPr snapToGrid="0">
      <p:cViewPr varScale="1">
        <p:scale>
          <a:sx n="59" d="100"/>
          <a:sy n="59" d="100"/>
        </p:scale>
        <p:origin x="9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notesMaster" Target="notesMasters/notes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6572F-910E-4D1B-B5E2-7CCE0572CE4A}" type="datetimeFigureOut">
              <a:rPr lang="en-US" smtClean="0"/>
              <a:t>7/1/2019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ECA16C-4484-4DC5-9042-A6FC683A1C55}" type="slidenum">
              <a:rPr lang="en-US" smtClean="0"/>
              <a:t>‹#›</a:t>
            </a:fld>
            <a:endParaRPr lang="en-US"/>
          </a:p>
        </p:txBody>
      </p:sp>
    </p:spTree>
    <p:extLst>
      <p:ext uri="{BB962C8B-B14F-4D97-AF65-F5344CB8AC3E}">
        <p14:creationId xmlns:p14="http://schemas.microsoft.com/office/powerpoint/2010/main" val="567351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biological approach to personality suggests that individuals have inherited predispositions that can be used to explain personality differences.</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example, the Minnesota Study of Twins Reared Apart demonstrated that identical twins, even though raised apart, have similar personalities. This finding suggests that at least some traits are hereditary such as leadership, obedience, sense of well-being, resistance to stress, and fearfulness.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2</a:t>
            </a:fld>
            <a:endParaRPr lang="en-US"/>
          </a:p>
        </p:txBody>
      </p:sp>
    </p:spTree>
    <p:extLst>
      <p:ext uri="{BB962C8B-B14F-4D97-AF65-F5344CB8AC3E}">
        <p14:creationId xmlns:p14="http://schemas.microsoft.com/office/powerpoint/2010/main" val="1489625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Temperament appears to have a biological basis, specifically the components of reactivity and self-regulation. Reactivity refers to our responses to new and challenging stimuli. Self-regulation is our ability to control our responses.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3</a:t>
            </a:fld>
            <a:endParaRPr lang="en-US"/>
          </a:p>
        </p:txBody>
      </p:sp>
    </p:spTree>
    <p:extLst>
      <p:ext uri="{BB962C8B-B14F-4D97-AF65-F5344CB8AC3E}">
        <p14:creationId xmlns:p14="http://schemas.microsoft.com/office/powerpoint/2010/main" val="4001787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These components suggest that at least some of our personality traits can be passed down from our ancestors.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4</a:t>
            </a:fld>
            <a:endParaRPr lang="en-US"/>
          </a:p>
        </p:txBody>
      </p:sp>
    </p:spTree>
    <p:extLst>
      <p:ext uri="{BB962C8B-B14F-4D97-AF65-F5344CB8AC3E}">
        <p14:creationId xmlns:p14="http://schemas.microsoft.com/office/powerpoint/2010/main" val="13611792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7/1/2019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7/1/2019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7/1/2019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7/1/2019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7/1/2019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7/1/2019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7/1/2019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7/1/2019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7/1/2019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7/1/2019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7/1/2019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7/1/2019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456536"/>
            <a:ext cx="9144000" cy="1200329"/>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Biological Approaches</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Twin Study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D2A8466-6DE3-4FB3-AF3F-BDA6387396AA}"/>
              </a:ext>
            </a:extLst>
          </p:cNvPr>
          <p:cNvSpPr txBox="1"/>
          <p:nvPr/>
        </p:nvSpPr>
        <p:spPr>
          <a:xfrm>
            <a:off x="6372225" y="1905000"/>
            <a:ext cx="2981325" cy="707886"/>
          </a:xfrm>
          <a:prstGeom prst="rect">
            <a:avLst/>
          </a:prstGeom>
          <a:noFill/>
        </p:spPr>
        <p:txBody>
          <a:bodyPr wrap="square" rtlCol="0">
            <a:spAutoFit/>
          </a:bodyPr>
          <a:lstStyle/>
          <a:p>
            <a:pPr algn="ctr"/>
            <a:r>
              <a:rPr lang="en-US" sz="4000" b="1" dirty="0">
                <a:solidFill>
                  <a:srgbClr val="7030A0"/>
                </a:solidFill>
              </a:rPr>
              <a:t>Leadership</a:t>
            </a:r>
          </a:p>
        </p:txBody>
      </p:sp>
      <p:sp>
        <p:nvSpPr>
          <p:cNvPr id="5" name="TextBox 4">
            <a:extLst>
              <a:ext uri="{FF2B5EF4-FFF2-40B4-BE49-F238E27FC236}">
                <a16:creationId xmlns:a16="http://schemas.microsoft.com/office/drawing/2014/main" id="{87C2C372-E3EA-4A79-8938-84060F9A6F3C}"/>
              </a:ext>
            </a:extLst>
          </p:cNvPr>
          <p:cNvSpPr txBox="1"/>
          <p:nvPr/>
        </p:nvSpPr>
        <p:spPr>
          <a:xfrm>
            <a:off x="6372224" y="3026034"/>
            <a:ext cx="2981325" cy="707886"/>
          </a:xfrm>
          <a:prstGeom prst="rect">
            <a:avLst/>
          </a:prstGeom>
          <a:noFill/>
        </p:spPr>
        <p:txBody>
          <a:bodyPr wrap="square" rtlCol="0">
            <a:spAutoFit/>
          </a:bodyPr>
          <a:lstStyle/>
          <a:p>
            <a:pPr algn="ctr"/>
            <a:r>
              <a:rPr lang="en-US" sz="4000" b="1">
                <a:solidFill>
                  <a:srgbClr val="002060"/>
                </a:solidFill>
              </a:rPr>
              <a:t>Obedience</a:t>
            </a:r>
            <a:endParaRPr lang="en-US" sz="4000" b="1" dirty="0">
              <a:solidFill>
                <a:srgbClr val="002060"/>
              </a:solidFill>
            </a:endParaRPr>
          </a:p>
        </p:txBody>
      </p:sp>
      <p:sp>
        <p:nvSpPr>
          <p:cNvPr id="6" name="TextBox 5">
            <a:extLst>
              <a:ext uri="{FF2B5EF4-FFF2-40B4-BE49-F238E27FC236}">
                <a16:creationId xmlns:a16="http://schemas.microsoft.com/office/drawing/2014/main" id="{5465A914-67E7-4BE1-B2CD-F9F8212F4323}"/>
              </a:ext>
            </a:extLst>
          </p:cNvPr>
          <p:cNvSpPr txBox="1"/>
          <p:nvPr/>
        </p:nvSpPr>
        <p:spPr>
          <a:xfrm>
            <a:off x="6372224" y="4147068"/>
            <a:ext cx="2981325" cy="707886"/>
          </a:xfrm>
          <a:prstGeom prst="rect">
            <a:avLst/>
          </a:prstGeom>
          <a:noFill/>
        </p:spPr>
        <p:txBody>
          <a:bodyPr wrap="square" rtlCol="0">
            <a:spAutoFit/>
          </a:bodyPr>
          <a:lstStyle/>
          <a:p>
            <a:pPr algn="ctr"/>
            <a:r>
              <a:rPr lang="en-US" sz="4000" b="1" dirty="0">
                <a:solidFill>
                  <a:srgbClr val="C00000"/>
                </a:solidFill>
              </a:rPr>
              <a:t>Fearfulness</a:t>
            </a:r>
          </a:p>
        </p:txBody>
      </p:sp>
      <p:pic>
        <p:nvPicPr>
          <p:cNvPr id="4" name="Graphic 3" descr="Man">
            <a:extLst>
              <a:ext uri="{FF2B5EF4-FFF2-40B4-BE49-F238E27FC236}">
                <a16:creationId xmlns:a16="http://schemas.microsoft.com/office/drawing/2014/main" id="{2823872D-05B7-43E3-B91D-4AE43930F1F2}"/>
              </a:ext>
            </a:extLst>
          </p:cNvPr>
          <p:cNvPicPr>
            <a:picLocks noChangeAspect="1"/>
          </p:cNvPicPr>
          <p:nvPr/>
        </p:nvPicPr>
        <p:blipFill rotWithShape="1">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b="19082"/>
          <a:stretch/>
        </p:blipFill>
        <p:spPr>
          <a:xfrm>
            <a:off x="1162049" y="1801743"/>
            <a:ext cx="3494153" cy="2827408"/>
          </a:xfrm>
          <a:prstGeom prst="rect">
            <a:avLst/>
          </a:prstGeom>
        </p:spPr>
      </p:pic>
      <p:pic>
        <p:nvPicPr>
          <p:cNvPr id="9" name="Graphic 8" descr="Man">
            <a:extLst>
              <a:ext uri="{FF2B5EF4-FFF2-40B4-BE49-F238E27FC236}">
                <a16:creationId xmlns:a16="http://schemas.microsoft.com/office/drawing/2014/main" id="{222F18AF-025D-4351-866A-E1FD683D5D10}"/>
              </a:ext>
            </a:extLst>
          </p:cNvPr>
          <p:cNvPicPr>
            <a:picLocks noChangeAspect="1"/>
          </p:cNvPicPr>
          <p:nvPr/>
        </p:nvPicPr>
        <p:blipFill rotWithShape="1">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b="19082"/>
          <a:stretch/>
        </p:blipFill>
        <p:spPr>
          <a:xfrm>
            <a:off x="2733674" y="1801743"/>
            <a:ext cx="3494153" cy="2827408"/>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Temperament</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2" name="TextBox 1">
            <a:extLst>
              <a:ext uri="{FF2B5EF4-FFF2-40B4-BE49-F238E27FC236}">
                <a16:creationId xmlns:a16="http://schemas.microsoft.com/office/drawing/2014/main" id="{97E9611D-1EA5-43B6-A03A-4E00C7D4A061}"/>
              </a:ext>
            </a:extLst>
          </p:cNvPr>
          <p:cNvSpPr txBox="1"/>
          <p:nvPr/>
        </p:nvSpPr>
        <p:spPr>
          <a:xfrm>
            <a:off x="2524125" y="1943100"/>
            <a:ext cx="2533650" cy="707886"/>
          </a:xfrm>
          <a:prstGeom prst="rect">
            <a:avLst/>
          </a:prstGeom>
          <a:noFill/>
        </p:spPr>
        <p:txBody>
          <a:bodyPr wrap="square" rtlCol="0">
            <a:spAutoFit/>
          </a:bodyPr>
          <a:lstStyle/>
          <a:p>
            <a:pPr algn="ctr"/>
            <a:r>
              <a:rPr lang="en-US" sz="4000" b="1" dirty="0">
                <a:solidFill>
                  <a:schemeClr val="accent6">
                    <a:lumMod val="75000"/>
                  </a:schemeClr>
                </a:solidFill>
              </a:rPr>
              <a:t>Reactivity</a:t>
            </a:r>
          </a:p>
        </p:txBody>
      </p:sp>
      <p:sp>
        <p:nvSpPr>
          <p:cNvPr id="6" name="TextBox 5">
            <a:extLst>
              <a:ext uri="{FF2B5EF4-FFF2-40B4-BE49-F238E27FC236}">
                <a16:creationId xmlns:a16="http://schemas.microsoft.com/office/drawing/2014/main" id="{874D739B-2CF8-43CE-B567-D52AB0605B01}"/>
              </a:ext>
            </a:extLst>
          </p:cNvPr>
          <p:cNvSpPr txBox="1"/>
          <p:nvPr/>
        </p:nvSpPr>
        <p:spPr>
          <a:xfrm>
            <a:off x="7134225" y="1943100"/>
            <a:ext cx="3409950" cy="707886"/>
          </a:xfrm>
          <a:prstGeom prst="rect">
            <a:avLst/>
          </a:prstGeom>
          <a:noFill/>
        </p:spPr>
        <p:txBody>
          <a:bodyPr wrap="square" rtlCol="0">
            <a:spAutoFit/>
          </a:bodyPr>
          <a:lstStyle/>
          <a:p>
            <a:pPr algn="ctr"/>
            <a:r>
              <a:rPr lang="en-US" sz="4000" b="1" dirty="0">
                <a:solidFill>
                  <a:srgbClr val="002060"/>
                </a:solidFill>
              </a:rPr>
              <a:t>Self-regulation</a:t>
            </a:r>
          </a:p>
        </p:txBody>
      </p:sp>
      <p:pic>
        <p:nvPicPr>
          <p:cNvPr id="5" name="Graphic 4" descr="Angry face with solid fill">
            <a:extLst>
              <a:ext uri="{FF2B5EF4-FFF2-40B4-BE49-F238E27FC236}">
                <a16:creationId xmlns:a16="http://schemas.microsoft.com/office/drawing/2014/main" id="{485883B1-FB37-46A3-9BEB-E1797696E35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471893" y="2886393"/>
            <a:ext cx="2333334" cy="2333334"/>
          </a:xfrm>
          <a:prstGeom prst="rect">
            <a:avLst/>
          </a:prstGeom>
        </p:spPr>
      </p:pic>
      <p:pic>
        <p:nvPicPr>
          <p:cNvPr id="8" name="Graphic 7" descr="Confused face with solid fill">
            <a:extLst>
              <a:ext uri="{FF2B5EF4-FFF2-40B4-BE49-F238E27FC236}">
                <a16:creationId xmlns:a16="http://schemas.microsoft.com/office/drawing/2014/main" id="{EFF7E402-2ED9-4C27-AA39-ADB30E46EB4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072207" y="2886413"/>
            <a:ext cx="2333335" cy="2333335"/>
          </a:xfrm>
          <a:prstGeom prst="rect">
            <a:avLst/>
          </a:prstGeom>
        </p:spPr>
      </p:pic>
      <p:pic>
        <p:nvPicPr>
          <p:cNvPr id="10" name="Graphic 9" descr="Grinning face with solid fill">
            <a:extLst>
              <a:ext uri="{FF2B5EF4-FFF2-40B4-BE49-F238E27FC236}">
                <a16:creationId xmlns:a16="http://schemas.microsoft.com/office/drawing/2014/main" id="{5D023A12-DED7-45F1-87A1-8AB73CB34E3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672522" y="2886393"/>
            <a:ext cx="2333355" cy="2333355"/>
          </a:xfrm>
          <a:prstGeom prst="rect">
            <a:avLst/>
          </a:prstGeom>
        </p:spPr>
      </p:pic>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176</TotalTime>
  <Words>147</Words>
  <Application>Microsoft Office PowerPoint</Application>
  <PresentationFormat>Widescreen</PresentationFormat>
  <Paragraphs>19</Paragraphs>
  <Slides>4</Slides>
  <Notes>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4</vt:i4>
      </vt:variant>
    </vt:vector>
  </HeadingPairs>
  <TitlesOfParts>
    <vt:vector size="10"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21</cp:revision>
  <dcterms:created xsi:type="dcterms:W3CDTF">2017-06-16T13:06:21Z</dcterms:created>
  <dcterms:modified xsi:type="dcterms:W3CDTF">2019-07-01T13:02:04Z</dcterms:modified>
</cp:coreProperties>
</file>