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1"/>
  </p:notesMasterIdLst>
  <p:sldIdLst>
    <p:sldId id="279" r:id="rId3"/>
    <p:sldId id="257" r:id="rId4"/>
    <p:sldId id="258" r:id="rId5"/>
    <p:sldId id="259" r:id="rId6"/>
    <p:sldId id="260" r:id="rId7"/>
    <p:sldId id="261" r:id="rId8"/>
    <p:sldId id="262" r:id="rId9"/>
    <p:sldId id="278"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9999"/>
    <a:srgbClr val="FF0066"/>
    <a:srgbClr val="990000"/>
    <a:srgbClr val="FF99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87698" autoAdjust="0"/>
  </p:normalViewPr>
  <p:slideViewPr>
    <p:cSldViewPr snapToGrid="0">
      <p:cViewPr varScale="1">
        <p:scale>
          <a:sx n="59" d="100"/>
          <a:sy n="59" d="100"/>
        </p:scale>
        <p:origin x="964" y="4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tableStyles" Target="tableStyle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3F6572F-910E-4D1B-B5E2-7CCE0572CE4A}" type="datetimeFigureOut">
              <a:rPr lang="en-US" smtClean="0"/>
              <a:t>7/1/2019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CECA16C-4484-4DC5-9042-A6FC683A1C55}" type="slidenum">
              <a:rPr lang="en-US" smtClean="0"/>
              <a:t>‹#›</a:t>
            </a:fld>
            <a:endParaRPr lang="en-US"/>
          </a:p>
        </p:txBody>
      </p:sp>
    </p:spTree>
    <p:extLst>
      <p:ext uri="{BB962C8B-B14F-4D97-AF65-F5344CB8AC3E}">
        <p14:creationId xmlns:p14="http://schemas.microsoft.com/office/powerpoint/2010/main" val="5673516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Trait theorists believe that personality is composed of different traits or ways of behaving.</a:t>
            </a:r>
          </a:p>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CF546B78-D64A-43CB-A1E1-9652ECAA69AC}" type="slidenum">
              <a:rPr lang="en-US" smtClean="0"/>
              <a:t>1</a:t>
            </a:fld>
            <a:endParaRPr lang="en-US"/>
          </a:p>
        </p:txBody>
      </p:sp>
    </p:spTree>
    <p:extLst>
      <p:ext uri="{BB962C8B-B14F-4D97-AF65-F5344CB8AC3E}">
        <p14:creationId xmlns:p14="http://schemas.microsoft.com/office/powerpoint/2010/main" val="84442138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Gordon Allport organized personality traits into three categories. Cardinal traits dominate the personality, central traits are those that make up our personalities, and secondary traits are present in certain circumstances. </a:t>
            </a:r>
          </a:p>
          <a:p>
            <a:endParaRPr lang="en-US" dirty="0"/>
          </a:p>
        </p:txBody>
      </p:sp>
      <p:sp>
        <p:nvSpPr>
          <p:cNvPr id="4" name="Slide Number Placeholder 3"/>
          <p:cNvSpPr>
            <a:spLocks noGrp="1"/>
          </p:cNvSpPr>
          <p:nvPr>
            <p:ph type="sldNum" sz="quarter" idx="5"/>
          </p:nvPr>
        </p:nvSpPr>
        <p:spPr/>
        <p:txBody>
          <a:bodyPr/>
          <a:lstStyle/>
          <a:p>
            <a:fld id="{1CECA16C-4484-4DC5-9042-A6FC683A1C55}" type="slidenum">
              <a:rPr lang="en-US" smtClean="0"/>
              <a:t>2</a:t>
            </a:fld>
            <a:endParaRPr lang="en-US"/>
          </a:p>
        </p:txBody>
      </p:sp>
    </p:spTree>
    <p:extLst>
      <p:ext uri="{BB962C8B-B14F-4D97-AF65-F5344CB8AC3E}">
        <p14:creationId xmlns:p14="http://schemas.microsoft.com/office/powerpoint/2010/main" val="148962551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Raymond Cattell identified 16 factors of personality; some of which included warmth, reasoning, emotional stability, sensitivity, vigilance, openness, self-reliance, and perfectionism. Each dimension can be scored on a continuum, which means the person is either high or low in each trait. </a:t>
            </a:r>
          </a:p>
          <a:p>
            <a:endParaRPr lang="en-US" dirty="0"/>
          </a:p>
        </p:txBody>
      </p:sp>
      <p:sp>
        <p:nvSpPr>
          <p:cNvPr id="4" name="Slide Number Placeholder 3"/>
          <p:cNvSpPr>
            <a:spLocks noGrp="1"/>
          </p:cNvSpPr>
          <p:nvPr>
            <p:ph type="sldNum" sz="quarter" idx="5"/>
          </p:nvPr>
        </p:nvSpPr>
        <p:spPr/>
        <p:txBody>
          <a:bodyPr/>
          <a:lstStyle/>
          <a:p>
            <a:fld id="{1CECA16C-4484-4DC5-9042-A6FC683A1C55}" type="slidenum">
              <a:rPr lang="en-US" smtClean="0"/>
              <a:t>3</a:t>
            </a:fld>
            <a:endParaRPr lang="en-US"/>
          </a:p>
        </p:txBody>
      </p:sp>
    </p:spTree>
    <p:extLst>
      <p:ext uri="{BB962C8B-B14F-4D97-AF65-F5344CB8AC3E}">
        <p14:creationId xmlns:p14="http://schemas.microsoft.com/office/powerpoint/2010/main" val="400178735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Hans and Sybil Eysenck focused on temperament, specifically extroversion and neuroticism. Those high in extroversion are outgoing and social. Those high in introversion like to be alone. High neuroticism results in anxiety, and low neuroticism refers to emotional stability. </a:t>
            </a:r>
          </a:p>
          <a:p>
            <a:endParaRPr lang="en-US" dirty="0"/>
          </a:p>
        </p:txBody>
      </p:sp>
      <p:sp>
        <p:nvSpPr>
          <p:cNvPr id="4" name="Slide Number Placeholder 3"/>
          <p:cNvSpPr>
            <a:spLocks noGrp="1"/>
          </p:cNvSpPr>
          <p:nvPr>
            <p:ph type="sldNum" sz="quarter" idx="5"/>
          </p:nvPr>
        </p:nvSpPr>
        <p:spPr/>
        <p:txBody>
          <a:bodyPr/>
          <a:lstStyle/>
          <a:p>
            <a:fld id="{1CECA16C-4484-4DC5-9042-A6FC683A1C55}" type="slidenum">
              <a:rPr lang="en-US" smtClean="0"/>
              <a:t>4</a:t>
            </a:fld>
            <a:endParaRPr lang="en-US"/>
          </a:p>
        </p:txBody>
      </p:sp>
    </p:spTree>
    <p:extLst>
      <p:ext uri="{BB962C8B-B14F-4D97-AF65-F5344CB8AC3E}">
        <p14:creationId xmlns:p14="http://schemas.microsoft.com/office/powerpoint/2010/main" val="226555836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These traits of extroversion and neuroticism were used to create four personality dimensions: melancholic, choleric, sanguine, and phlegmatic.</a:t>
            </a:r>
          </a:p>
          <a:p>
            <a:endParaRPr lang="en-US" dirty="0"/>
          </a:p>
        </p:txBody>
      </p:sp>
      <p:sp>
        <p:nvSpPr>
          <p:cNvPr id="4" name="Slide Number Placeholder 3"/>
          <p:cNvSpPr>
            <a:spLocks noGrp="1"/>
          </p:cNvSpPr>
          <p:nvPr>
            <p:ph type="sldNum" sz="quarter" idx="5"/>
          </p:nvPr>
        </p:nvSpPr>
        <p:spPr/>
        <p:txBody>
          <a:bodyPr/>
          <a:lstStyle/>
          <a:p>
            <a:fld id="{1CECA16C-4484-4DC5-9042-A6FC683A1C55}" type="slidenum">
              <a:rPr lang="en-US" smtClean="0"/>
              <a:t>5</a:t>
            </a:fld>
            <a:endParaRPr lang="en-US"/>
          </a:p>
        </p:txBody>
      </p:sp>
    </p:spTree>
    <p:extLst>
      <p:ext uri="{BB962C8B-B14F-4D97-AF65-F5344CB8AC3E}">
        <p14:creationId xmlns:p14="http://schemas.microsoft.com/office/powerpoint/2010/main" val="282072427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a:t>
            </a:r>
            <a:r>
              <a:rPr lang="en-US" sz="1200" kern="1200" dirty="0" err="1">
                <a:solidFill>
                  <a:schemeClr val="tx1"/>
                </a:solidFill>
                <a:effectLst/>
                <a:latin typeface="+mn-lt"/>
                <a:ea typeface="+mn-ea"/>
                <a:cs typeface="+mn-cs"/>
              </a:rPr>
              <a:t>Eysencks</a:t>
            </a:r>
            <a:r>
              <a:rPr lang="en-US" sz="1200" kern="1200" dirty="0">
                <a:solidFill>
                  <a:schemeClr val="tx1"/>
                </a:solidFill>
                <a:effectLst/>
                <a:latin typeface="+mn-lt"/>
                <a:ea typeface="+mn-ea"/>
                <a:cs typeface="+mn-cs"/>
              </a:rPr>
              <a:t> later added another dimension—psychoticism and superego control. Those high in psychoticism tend to be independent thinkers who are cold and nonconformist. In contrast, those high in superego control tend to be more altruistic and cooperative.</a:t>
            </a:r>
          </a:p>
          <a:p>
            <a:endParaRPr lang="en-US" dirty="0"/>
          </a:p>
        </p:txBody>
      </p:sp>
      <p:sp>
        <p:nvSpPr>
          <p:cNvPr id="4" name="Slide Number Placeholder 3"/>
          <p:cNvSpPr>
            <a:spLocks noGrp="1"/>
          </p:cNvSpPr>
          <p:nvPr>
            <p:ph type="sldNum" sz="quarter" idx="5"/>
          </p:nvPr>
        </p:nvSpPr>
        <p:spPr/>
        <p:txBody>
          <a:bodyPr/>
          <a:lstStyle/>
          <a:p>
            <a:fld id="{1CECA16C-4484-4DC5-9042-A6FC683A1C55}" type="slidenum">
              <a:rPr lang="en-US" smtClean="0"/>
              <a:t>6</a:t>
            </a:fld>
            <a:endParaRPr lang="en-US"/>
          </a:p>
        </p:txBody>
      </p:sp>
    </p:spTree>
    <p:extLst>
      <p:ext uri="{BB962C8B-B14F-4D97-AF65-F5344CB8AC3E}">
        <p14:creationId xmlns:p14="http://schemas.microsoft.com/office/powerpoint/2010/main" val="420597718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Five Factor Model of personality includes openness, which includes imagination and curiosity; conscientiousness, which is characterized by competence; self-discipline and achievement; extroversion, which is the degree of sociability; agreeableness, which is the degree to which a person is pleasant, cooperative, and good-natured; and finally, neuroticism, which is the tendency to experience negative emotions. </a:t>
            </a:r>
          </a:p>
          <a:p>
            <a:endParaRPr lang="en-US" dirty="0"/>
          </a:p>
        </p:txBody>
      </p:sp>
      <p:sp>
        <p:nvSpPr>
          <p:cNvPr id="4" name="Slide Number Placeholder 3"/>
          <p:cNvSpPr>
            <a:spLocks noGrp="1"/>
          </p:cNvSpPr>
          <p:nvPr>
            <p:ph type="sldNum" sz="quarter" idx="5"/>
          </p:nvPr>
        </p:nvSpPr>
        <p:spPr/>
        <p:txBody>
          <a:bodyPr/>
          <a:lstStyle/>
          <a:p>
            <a:fld id="{1CECA16C-4484-4DC5-9042-A6FC683A1C55}" type="slidenum">
              <a:rPr lang="en-US" smtClean="0"/>
              <a:t>7</a:t>
            </a:fld>
            <a:endParaRPr lang="en-US"/>
          </a:p>
        </p:txBody>
      </p:sp>
    </p:spTree>
    <p:extLst>
      <p:ext uri="{BB962C8B-B14F-4D97-AF65-F5344CB8AC3E}">
        <p14:creationId xmlns:p14="http://schemas.microsoft.com/office/powerpoint/2010/main" val="214184303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Taken together, these traits may explain, in part, our personalities.</a:t>
            </a:r>
          </a:p>
          <a:p>
            <a:endParaRPr lang="en-US" dirty="0"/>
          </a:p>
        </p:txBody>
      </p:sp>
      <p:sp>
        <p:nvSpPr>
          <p:cNvPr id="4" name="Slide Number Placeholder 3"/>
          <p:cNvSpPr>
            <a:spLocks noGrp="1"/>
          </p:cNvSpPr>
          <p:nvPr>
            <p:ph type="sldNum" sz="quarter" idx="5"/>
          </p:nvPr>
        </p:nvSpPr>
        <p:spPr/>
        <p:txBody>
          <a:bodyPr/>
          <a:lstStyle/>
          <a:p>
            <a:fld id="{1CECA16C-4484-4DC5-9042-A6FC683A1C55}" type="slidenum">
              <a:rPr lang="en-US" smtClean="0"/>
              <a:t>8</a:t>
            </a:fld>
            <a:endParaRPr lang="en-US"/>
          </a:p>
        </p:txBody>
      </p:sp>
    </p:spTree>
    <p:extLst>
      <p:ext uri="{BB962C8B-B14F-4D97-AF65-F5344CB8AC3E}">
        <p14:creationId xmlns:p14="http://schemas.microsoft.com/office/powerpoint/2010/main" val="252150443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7/1/2019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7/1/2019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7/1/2019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7/1/2019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7/1/2019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7/1/2019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7/1/2019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7/1/2019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7/1/2019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7/1/2019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7/1/2019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7/1/2019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7/1/2019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7/1/2019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7/1/2019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7/1/2019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7/1/2019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7/1/2019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7/1/2019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7/1/2019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7/1/2019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7/1/2019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7/1/2019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7/1/2019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8" Type="http://schemas.openxmlformats.org/officeDocument/2006/relationships/image" Target="../media/image6.sv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1.xml"/><Relationship Id="rId6" Type="http://schemas.openxmlformats.org/officeDocument/2006/relationships/image" Target="../media/image4.svg"/><Relationship Id="rId5" Type="http://schemas.openxmlformats.org/officeDocument/2006/relationships/image" Target="../media/image3.png"/><Relationship Id="rId10" Type="http://schemas.openxmlformats.org/officeDocument/2006/relationships/image" Target="../media/image8.svg"/><Relationship Id="rId4" Type="http://schemas.openxmlformats.org/officeDocument/2006/relationships/image" Target="../media/image2.svg"/><Relationship Id="rId9" Type="http://schemas.openxmlformats.org/officeDocument/2006/relationships/image" Target="../media/image7.png"/></Relationships>
</file>

<file path=ppt/slides/_rels/slide5.xml.rels><?xml version="1.0" encoding="UTF-8" standalone="yes"?>
<Relationships xmlns="http://schemas.openxmlformats.org/package/2006/relationships"><Relationship Id="rId3" Type="http://schemas.openxmlformats.org/officeDocument/2006/relationships/image" Target="../media/image9.jp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8" Type="http://schemas.openxmlformats.org/officeDocument/2006/relationships/image" Target="../media/image11.svg"/><Relationship Id="rId3" Type="http://schemas.openxmlformats.org/officeDocument/2006/relationships/image" Target="../media/image1.png"/><Relationship Id="rId7" Type="http://schemas.openxmlformats.org/officeDocument/2006/relationships/image" Target="../media/image10.png"/><Relationship Id="rId2" Type="http://schemas.openxmlformats.org/officeDocument/2006/relationships/notesSlide" Target="../notesSlides/notesSlide6.xml"/><Relationship Id="rId1" Type="http://schemas.openxmlformats.org/officeDocument/2006/relationships/slideLayout" Target="../slideLayouts/slideLayout1.xml"/><Relationship Id="rId6" Type="http://schemas.openxmlformats.org/officeDocument/2006/relationships/image" Target="../media/image6.svg"/><Relationship Id="rId5" Type="http://schemas.openxmlformats.org/officeDocument/2006/relationships/image" Target="../media/image5.png"/><Relationship Id="rId10" Type="http://schemas.openxmlformats.org/officeDocument/2006/relationships/image" Target="../media/image13.svg"/><Relationship Id="rId4" Type="http://schemas.openxmlformats.org/officeDocument/2006/relationships/image" Target="../media/image2.svg"/><Relationship Id="rId9" Type="http://schemas.openxmlformats.org/officeDocument/2006/relationships/image" Target="../media/image12.png"/></Relationships>
</file>

<file path=ppt/slides/_rels/slide7.xml.rels><?xml version="1.0" encoding="UTF-8" standalone="yes"?>
<Relationships xmlns="http://schemas.openxmlformats.org/package/2006/relationships"><Relationship Id="rId8" Type="http://schemas.openxmlformats.org/officeDocument/2006/relationships/image" Target="../media/image19.svg"/><Relationship Id="rId13" Type="http://schemas.openxmlformats.org/officeDocument/2006/relationships/image" Target="../media/image20.png"/><Relationship Id="rId18" Type="http://schemas.openxmlformats.org/officeDocument/2006/relationships/image" Target="../media/image25.svg"/><Relationship Id="rId3" Type="http://schemas.openxmlformats.org/officeDocument/2006/relationships/image" Target="../media/image14.png"/><Relationship Id="rId7" Type="http://schemas.openxmlformats.org/officeDocument/2006/relationships/image" Target="../media/image18.png"/><Relationship Id="rId12" Type="http://schemas.openxmlformats.org/officeDocument/2006/relationships/image" Target="../media/image6.svg"/><Relationship Id="rId17" Type="http://schemas.openxmlformats.org/officeDocument/2006/relationships/image" Target="../media/image24.png"/><Relationship Id="rId2" Type="http://schemas.openxmlformats.org/officeDocument/2006/relationships/notesSlide" Target="../notesSlides/notesSlide7.xml"/><Relationship Id="rId16" Type="http://schemas.openxmlformats.org/officeDocument/2006/relationships/image" Target="../media/image23.svg"/><Relationship Id="rId1" Type="http://schemas.openxmlformats.org/officeDocument/2006/relationships/slideLayout" Target="../slideLayouts/slideLayout1.xml"/><Relationship Id="rId6" Type="http://schemas.openxmlformats.org/officeDocument/2006/relationships/image" Target="../media/image17.svg"/><Relationship Id="rId11" Type="http://schemas.openxmlformats.org/officeDocument/2006/relationships/image" Target="../media/image5.png"/><Relationship Id="rId5" Type="http://schemas.openxmlformats.org/officeDocument/2006/relationships/image" Target="../media/image16.png"/><Relationship Id="rId15" Type="http://schemas.openxmlformats.org/officeDocument/2006/relationships/image" Target="../media/image22.png"/><Relationship Id="rId10" Type="http://schemas.openxmlformats.org/officeDocument/2006/relationships/image" Target="../media/image4.svg"/><Relationship Id="rId4" Type="http://schemas.openxmlformats.org/officeDocument/2006/relationships/image" Target="../media/image15.svg"/><Relationship Id="rId9" Type="http://schemas.openxmlformats.org/officeDocument/2006/relationships/image" Target="../media/image3.png"/><Relationship Id="rId14" Type="http://schemas.openxmlformats.org/officeDocument/2006/relationships/image" Target="../media/image21.svg"/></Relationships>
</file>

<file path=ppt/slides/_rels/slide8.xml.rels><?xml version="1.0" encoding="UTF-8" standalone="yes"?>
<Relationships xmlns="http://schemas.openxmlformats.org/package/2006/relationships"><Relationship Id="rId3" Type="http://schemas.openxmlformats.org/officeDocument/2006/relationships/image" Target="../media/image26.png"/><Relationship Id="rId2" Type="http://schemas.openxmlformats.org/officeDocument/2006/relationships/notesSlide" Target="../notesSlides/notesSlide8.xml"/><Relationship Id="rId1" Type="http://schemas.openxmlformats.org/officeDocument/2006/relationships/slideLayout" Target="../slideLayouts/slideLayout12.xml"/><Relationship Id="rId6" Type="http://schemas.openxmlformats.org/officeDocument/2006/relationships/image" Target="../media/image29.png"/><Relationship Id="rId5" Type="http://schemas.openxmlformats.org/officeDocument/2006/relationships/image" Target="../media/image28.png"/><Relationship Id="rId4" Type="http://schemas.openxmlformats.org/officeDocument/2006/relationships/image" Target="../media/image2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1524000" y="2456536"/>
            <a:ext cx="9144000" cy="1200329"/>
          </a:xfrm>
          <a:prstGeom prst="rect">
            <a:avLst/>
          </a:prstGeom>
          <a:noFill/>
        </p:spPr>
        <p:txBody>
          <a:bodyPr wrap="square" rtlCol="0">
            <a:spAutoFit/>
          </a:bodyPr>
          <a:lstStyle/>
          <a:p>
            <a:pPr lvl="0" algn="ctr"/>
            <a:r>
              <a:rPr lang="en-US" sz="4800" dirty="0">
                <a:solidFill>
                  <a:schemeClr val="tx1">
                    <a:lumMod val="75000"/>
                    <a:lumOff val="25000"/>
                  </a:schemeClr>
                </a:solidFill>
                <a:latin typeface="Century Gothic" panose="020B0502020202020204" pitchFamily="34" charset="0"/>
              </a:rPr>
              <a:t>Trait Theorists</a:t>
            </a:r>
          </a:p>
          <a:p>
            <a:pPr lvl="0" algn="ctr"/>
            <a:r>
              <a:rPr lang="en-US" sz="2400" i="1" dirty="0">
                <a:solidFill>
                  <a:schemeClr val="tx1">
                    <a:lumMod val="75000"/>
                    <a:lumOff val="25000"/>
                  </a:schemeClr>
                </a:solidFill>
                <a:latin typeface="Century Gothic" panose="020B0502020202020204" pitchFamily="34" charset="0"/>
              </a:rPr>
              <a:t>Introduction to Psychology</a:t>
            </a:r>
          </a:p>
        </p:txBody>
      </p:sp>
      <p:cxnSp>
        <p:nvCxnSpPr>
          <p:cNvPr id="14" name="Straight Connector 13"/>
          <p:cNvCxnSpPr/>
          <p:nvPr/>
        </p:nvCxnSpPr>
        <p:spPr>
          <a:xfrm>
            <a:off x="3071447" y="4068137"/>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7" y="2091430"/>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363644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Gordon Allport</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27BA044F-5C5F-43FF-B8FA-EA51FAE06772}"/>
              </a:ext>
            </a:extLst>
          </p:cNvPr>
          <p:cNvSpPr txBox="1"/>
          <p:nvPr/>
        </p:nvSpPr>
        <p:spPr>
          <a:xfrm>
            <a:off x="4171950" y="1647825"/>
            <a:ext cx="3848100" cy="707886"/>
          </a:xfrm>
          <a:prstGeom prst="rect">
            <a:avLst/>
          </a:prstGeom>
          <a:solidFill>
            <a:srgbClr val="C00000"/>
          </a:solidFill>
        </p:spPr>
        <p:txBody>
          <a:bodyPr wrap="square" rtlCol="0">
            <a:spAutoFit/>
          </a:bodyPr>
          <a:lstStyle/>
          <a:p>
            <a:pPr algn="ctr"/>
            <a:r>
              <a:rPr lang="en-US" sz="4000" b="1" dirty="0"/>
              <a:t>Cardinal Traits</a:t>
            </a:r>
          </a:p>
        </p:txBody>
      </p:sp>
      <p:sp>
        <p:nvSpPr>
          <p:cNvPr id="5" name="TextBox 4">
            <a:extLst>
              <a:ext uri="{FF2B5EF4-FFF2-40B4-BE49-F238E27FC236}">
                <a16:creationId xmlns:a16="http://schemas.microsoft.com/office/drawing/2014/main" id="{A489E0FB-2BA7-4995-B88C-C5D7DB11C7E4}"/>
              </a:ext>
            </a:extLst>
          </p:cNvPr>
          <p:cNvSpPr txBox="1"/>
          <p:nvPr/>
        </p:nvSpPr>
        <p:spPr>
          <a:xfrm>
            <a:off x="4171950" y="2865627"/>
            <a:ext cx="3848100" cy="707886"/>
          </a:xfrm>
          <a:prstGeom prst="rect">
            <a:avLst/>
          </a:prstGeom>
          <a:solidFill>
            <a:srgbClr val="C00000"/>
          </a:solidFill>
        </p:spPr>
        <p:txBody>
          <a:bodyPr wrap="square" rtlCol="0">
            <a:spAutoFit/>
          </a:bodyPr>
          <a:lstStyle/>
          <a:p>
            <a:pPr algn="ctr"/>
            <a:r>
              <a:rPr lang="en-US" sz="4000" b="1" dirty="0"/>
              <a:t>Central Traits</a:t>
            </a:r>
          </a:p>
        </p:txBody>
      </p:sp>
      <p:sp>
        <p:nvSpPr>
          <p:cNvPr id="6" name="TextBox 5">
            <a:extLst>
              <a:ext uri="{FF2B5EF4-FFF2-40B4-BE49-F238E27FC236}">
                <a16:creationId xmlns:a16="http://schemas.microsoft.com/office/drawing/2014/main" id="{19D7F926-9F79-40DC-8FDF-3D021FEB14E0}"/>
              </a:ext>
            </a:extLst>
          </p:cNvPr>
          <p:cNvSpPr txBox="1"/>
          <p:nvPr/>
        </p:nvSpPr>
        <p:spPr>
          <a:xfrm>
            <a:off x="4171950" y="4083429"/>
            <a:ext cx="3848100" cy="707886"/>
          </a:xfrm>
          <a:prstGeom prst="rect">
            <a:avLst/>
          </a:prstGeom>
          <a:solidFill>
            <a:srgbClr val="C00000"/>
          </a:solidFill>
        </p:spPr>
        <p:txBody>
          <a:bodyPr wrap="square" rtlCol="0">
            <a:spAutoFit/>
          </a:bodyPr>
          <a:lstStyle/>
          <a:p>
            <a:pPr algn="ctr"/>
            <a:r>
              <a:rPr lang="en-US" sz="4000" b="1" dirty="0"/>
              <a:t>Secondary Traits</a:t>
            </a:r>
          </a:p>
        </p:txBody>
      </p:sp>
    </p:spTree>
    <p:extLst>
      <p:ext uri="{BB962C8B-B14F-4D97-AF65-F5344CB8AC3E}">
        <p14:creationId xmlns:p14="http://schemas.microsoft.com/office/powerpoint/2010/main" val="4434565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0" cy="799463"/>
            <a:chOff x="-1" y="463132"/>
            <a:chExt cx="9144000" cy="799463"/>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Raymond Cattell</a:t>
              </a:r>
            </a:p>
          </p:txBody>
        </p:sp>
        <p:cxnSp>
          <p:nvCxnSpPr>
            <p:cNvPr id="27" name="Straight Connector 26"/>
            <p:cNvCxnSpPr/>
            <p:nvPr/>
          </p:nvCxnSpPr>
          <p:spPr>
            <a:xfrm>
              <a:off x="357186" y="1262595"/>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sp>
        <p:nvSpPr>
          <p:cNvPr id="2" name="TextBox 1">
            <a:extLst>
              <a:ext uri="{FF2B5EF4-FFF2-40B4-BE49-F238E27FC236}">
                <a16:creationId xmlns:a16="http://schemas.microsoft.com/office/drawing/2014/main" id="{904FA37A-F699-421F-B6B8-CD804FF10BB7}"/>
              </a:ext>
            </a:extLst>
          </p:cNvPr>
          <p:cNvSpPr txBox="1"/>
          <p:nvPr/>
        </p:nvSpPr>
        <p:spPr>
          <a:xfrm rot="20700759">
            <a:off x="1143001" y="1684780"/>
            <a:ext cx="3495675" cy="707886"/>
          </a:xfrm>
          <a:prstGeom prst="rect">
            <a:avLst/>
          </a:prstGeom>
          <a:noFill/>
        </p:spPr>
        <p:txBody>
          <a:bodyPr wrap="square" rtlCol="0">
            <a:spAutoFit/>
          </a:bodyPr>
          <a:lstStyle/>
          <a:p>
            <a:pPr algn="ctr"/>
            <a:r>
              <a:rPr lang="en-US" sz="4000" b="1" dirty="0">
                <a:solidFill>
                  <a:srgbClr val="FF0066"/>
                </a:solidFill>
              </a:rPr>
              <a:t>Warmth</a:t>
            </a:r>
          </a:p>
        </p:txBody>
      </p:sp>
      <p:sp>
        <p:nvSpPr>
          <p:cNvPr id="6" name="TextBox 5">
            <a:extLst>
              <a:ext uri="{FF2B5EF4-FFF2-40B4-BE49-F238E27FC236}">
                <a16:creationId xmlns:a16="http://schemas.microsoft.com/office/drawing/2014/main" id="{B400557F-523F-4746-B2F0-418D90875332}"/>
              </a:ext>
            </a:extLst>
          </p:cNvPr>
          <p:cNvSpPr txBox="1"/>
          <p:nvPr/>
        </p:nvSpPr>
        <p:spPr>
          <a:xfrm rot="821238">
            <a:off x="4348162" y="1541435"/>
            <a:ext cx="3495675" cy="707886"/>
          </a:xfrm>
          <a:prstGeom prst="rect">
            <a:avLst/>
          </a:prstGeom>
          <a:noFill/>
        </p:spPr>
        <p:txBody>
          <a:bodyPr wrap="square" rtlCol="0">
            <a:spAutoFit/>
          </a:bodyPr>
          <a:lstStyle/>
          <a:p>
            <a:pPr algn="ctr"/>
            <a:r>
              <a:rPr lang="en-US" sz="4000" b="1" dirty="0">
                <a:solidFill>
                  <a:schemeClr val="accent2"/>
                </a:solidFill>
              </a:rPr>
              <a:t>Stability</a:t>
            </a:r>
          </a:p>
        </p:txBody>
      </p:sp>
      <p:sp>
        <p:nvSpPr>
          <p:cNvPr id="7" name="TextBox 6">
            <a:extLst>
              <a:ext uri="{FF2B5EF4-FFF2-40B4-BE49-F238E27FC236}">
                <a16:creationId xmlns:a16="http://schemas.microsoft.com/office/drawing/2014/main" id="{01204963-BC7C-4F1B-B87B-29ADE7DE9017}"/>
              </a:ext>
            </a:extLst>
          </p:cNvPr>
          <p:cNvSpPr txBox="1"/>
          <p:nvPr/>
        </p:nvSpPr>
        <p:spPr>
          <a:xfrm rot="20700759">
            <a:off x="7553324" y="1684780"/>
            <a:ext cx="3495675" cy="707886"/>
          </a:xfrm>
          <a:prstGeom prst="rect">
            <a:avLst/>
          </a:prstGeom>
          <a:noFill/>
        </p:spPr>
        <p:txBody>
          <a:bodyPr wrap="square" rtlCol="0">
            <a:spAutoFit/>
          </a:bodyPr>
          <a:lstStyle/>
          <a:p>
            <a:pPr algn="ctr"/>
            <a:r>
              <a:rPr lang="en-US" sz="4000" b="1" dirty="0">
                <a:solidFill>
                  <a:srgbClr val="7030A0"/>
                </a:solidFill>
              </a:rPr>
              <a:t>Sensitivity</a:t>
            </a:r>
          </a:p>
        </p:txBody>
      </p:sp>
      <p:sp>
        <p:nvSpPr>
          <p:cNvPr id="8" name="TextBox 7">
            <a:extLst>
              <a:ext uri="{FF2B5EF4-FFF2-40B4-BE49-F238E27FC236}">
                <a16:creationId xmlns:a16="http://schemas.microsoft.com/office/drawing/2014/main" id="{261F04B7-0C9D-43F1-B37B-54D2A527C9A4}"/>
              </a:ext>
            </a:extLst>
          </p:cNvPr>
          <p:cNvSpPr txBox="1"/>
          <p:nvPr/>
        </p:nvSpPr>
        <p:spPr>
          <a:xfrm rot="314733">
            <a:off x="2800351" y="2990940"/>
            <a:ext cx="3495675" cy="707886"/>
          </a:xfrm>
          <a:prstGeom prst="rect">
            <a:avLst/>
          </a:prstGeom>
          <a:noFill/>
        </p:spPr>
        <p:txBody>
          <a:bodyPr wrap="square" rtlCol="0">
            <a:spAutoFit/>
          </a:bodyPr>
          <a:lstStyle/>
          <a:p>
            <a:pPr algn="ctr"/>
            <a:r>
              <a:rPr lang="en-US" sz="4000" b="1" dirty="0">
                <a:solidFill>
                  <a:schemeClr val="accent6">
                    <a:lumMod val="75000"/>
                  </a:schemeClr>
                </a:solidFill>
              </a:rPr>
              <a:t>Reasoning</a:t>
            </a:r>
          </a:p>
        </p:txBody>
      </p:sp>
      <p:sp>
        <p:nvSpPr>
          <p:cNvPr id="9" name="TextBox 8">
            <a:extLst>
              <a:ext uri="{FF2B5EF4-FFF2-40B4-BE49-F238E27FC236}">
                <a16:creationId xmlns:a16="http://schemas.microsoft.com/office/drawing/2014/main" id="{FAD53522-614D-4F34-8000-6164685078B4}"/>
              </a:ext>
            </a:extLst>
          </p:cNvPr>
          <p:cNvSpPr txBox="1"/>
          <p:nvPr/>
        </p:nvSpPr>
        <p:spPr>
          <a:xfrm rot="21202624">
            <a:off x="5900092" y="2958982"/>
            <a:ext cx="3495675" cy="707886"/>
          </a:xfrm>
          <a:prstGeom prst="rect">
            <a:avLst/>
          </a:prstGeom>
          <a:noFill/>
        </p:spPr>
        <p:txBody>
          <a:bodyPr wrap="square" rtlCol="0">
            <a:spAutoFit/>
          </a:bodyPr>
          <a:lstStyle/>
          <a:p>
            <a:pPr algn="ctr"/>
            <a:r>
              <a:rPr lang="en-US" sz="4000" b="1" dirty="0">
                <a:solidFill>
                  <a:srgbClr val="002060"/>
                </a:solidFill>
              </a:rPr>
              <a:t>Openness</a:t>
            </a:r>
          </a:p>
        </p:txBody>
      </p:sp>
      <p:sp>
        <p:nvSpPr>
          <p:cNvPr id="10" name="TextBox 9">
            <a:extLst>
              <a:ext uri="{FF2B5EF4-FFF2-40B4-BE49-F238E27FC236}">
                <a16:creationId xmlns:a16="http://schemas.microsoft.com/office/drawing/2014/main" id="{E59BD1B1-5376-4AD2-961B-C6ABA7A7B987}"/>
              </a:ext>
            </a:extLst>
          </p:cNvPr>
          <p:cNvSpPr txBox="1"/>
          <p:nvPr/>
        </p:nvSpPr>
        <p:spPr>
          <a:xfrm rot="21311742">
            <a:off x="1419243" y="4259094"/>
            <a:ext cx="3495675" cy="707886"/>
          </a:xfrm>
          <a:prstGeom prst="rect">
            <a:avLst/>
          </a:prstGeom>
          <a:noFill/>
        </p:spPr>
        <p:txBody>
          <a:bodyPr wrap="square" rtlCol="0">
            <a:spAutoFit/>
          </a:bodyPr>
          <a:lstStyle/>
          <a:p>
            <a:pPr algn="ctr"/>
            <a:r>
              <a:rPr lang="en-US" sz="4000" b="1" dirty="0">
                <a:solidFill>
                  <a:srgbClr val="C00000"/>
                </a:solidFill>
              </a:rPr>
              <a:t>Self-reliance</a:t>
            </a:r>
          </a:p>
        </p:txBody>
      </p:sp>
      <p:sp>
        <p:nvSpPr>
          <p:cNvPr id="11" name="TextBox 10">
            <a:extLst>
              <a:ext uri="{FF2B5EF4-FFF2-40B4-BE49-F238E27FC236}">
                <a16:creationId xmlns:a16="http://schemas.microsoft.com/office/drawing/2014/main" id="{939D3408-9745-4340-9118-068715E6EB72}"/>
              </a:ext>
            </a:extLst>
          </p:cNvPr>
          <p:cNvSpPr txBox="1"/>
          <p:nvPr/>
        </p:nvSpPr>
        <p:spPr>
          <a:xfrm rot="509986">
            <a:off x="4726452" y="3993622"/>
            <a:ext cx="3495675" cy="707886"/>
          </a:xfrm>
          <a:prstGeom prst="rect">
            <a:avLst/>
          </a:prstGeom>
          <a:noFill/>
        </p:spPr>
        <p:txBody>
          <a:bodyPr wrap="square" rtlCol="0">
            <a:spAutoFit/>
          </a:bodyPr>
          <a:lstStyle/>
          <a:p>
            <a:pPr algn="ctr"/>
            <a:r>
              <a:rPr lang="en-US" sz="4000" b="1" dirty="0">
                <a:solidFill>
                  <a:srgbClr val="009999"/>
                </a:solidFill>
              </a:rPr>
              <a:t>Vigilance</a:t>
            </a:r>
          </a:p>
        </p:txBody>
      </p:sp>
      <p:sp>
        <p:nvSpPr>
          <p:cNvPr id="12" name="TextBox 11">
            <a:extLst>
              <a:ext uri="{FF2B5EF4-FFF2-40B4-BE49-F238E27FC236}">
                <a16:creationId xmlns:a16="http://schemas.microsoft.com/office/drawing/2014/main" id="{503046DE-AFCB-4E51-A30B-810A5EE36E6E}"/>
              </a:ext>
            </a:extLst>
          </p:cNvPr>
          <p:cNvSpPr txBox="1"/>
          <p:nvPr/>
        </p:nvSpPr>
        <p:spPr>
          <a:xfrm rot="20700759">
            <a:off x="7707588" y="4223212"/>
            <a:ext cx="3495675" cy="707886"/>
          </a:xfrm>
          <a:prstGeom prst="rect">
            <a:avLst/>
          </a:prstGeom>
          <a:noFill/>
        </p:spPr>
        <p:txBody>
          <a:bodyPr wrap="square" rtlCol="0">
            <a:spAutoFit/>
          </a:bodyPr>
          <a:lstStyle/>
          <a:p>
            <a:pPr algn="ctr"/>
            <a:r>
              <a:rPr lang="en-US" sz="4000" b="1" dirty="0">
                <a:solidFill>
                  <a:schemeClr val="bg2">
                    <a:lumMod val="50000"/>
                  </a:schemeClr>
                </a:solidFill>
              </a:rPr>
              <a:t>Perfectionism</a:t>
            </a:r>
          </a:p>
        </p:txBody>
      </p:sp>
    </p:spTree>
    <p:extLst>
      <p:ext uri="{BB962C8B-B14F-4D97-AF65-F5344CB8AC3E}">
        <p14:creationId xmlns:p14="http://schemas.microsoft.com/office/powerpoint/2010/main" val="4053708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0" cy="799463"/>
            <a:chOff x="-1" y="463132"/>
            <a:chExt cx="9144000" cy="799463"/>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Hans and Sybil Eysenck</a:t>
              </a:r>
            </a:p>
          </p:txBody>
        </p:sp>
        <p:cxnSp>
          <p:nvCxnSpPr>
            <p:cNvPr id="27" name="Straight Connector 26"/>
            <p:cNvCxnSpPr/>
            <p:nvPr/>
          </p:nvCxnSpPr>
          <p:spPr>
            <a:xfrm>
              <a:off x="357186" y="1262595"/>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sp>
        <p:nvSpPr>
          <p:cNvPr id="2" name="TextBox 1">
            <a:extLst>
              <a:ext uri="{FF2B5EF4-FFF2-40B4-BE49-F238E27FC236}">
                <a16:creationId xmlns:a16="http://schemas.microsoft.com/office/drawing/2014/main" id="{FB9E2EA6-EB6A-4966-AA1B-7290E9891E6C}"/>
              </a:ext>
            </a:extLst>
          </p:cNvPr>
          <p:cNvSpPr txBox="1"/>
          <p:nvPr/>
        </p:nvSpPr>
        <p:spPr>
          <a:xfrm>
            <a:off x="4524375" y="1495425"/>
            <a:ext cx="3143250" cy="707886"/>
          </a:xfrm>
          <a:prstGeom prst="rect">
            <a:avLst/>
          </a:prstGeom>
          <a:noFill/>
        </p:spPr>
        <p:txBody>
          <a:bodyPr wrap="square" rtlCol="0">
            <a:spAutoFit/>
          </a:bodyPr>
          <a:lstStyle/>
          <a:p>
            <a:pPr algn="ctr"/>
            <a:r>
              <a:rPr lang="en-US" sz="4000" b="1" dirty="0"/>
              <a:t>Extroversion</a:t>
            </a:r>
          </a:p>
        </p:txBody>
      </p:sp>
      <p:sp>
        <p:nvSpPr>
          <p:cNvPr id="6" name="TextBox 5">
            <a:extLst>
              <a:ext uri="{FF2B5EF4-FFF2-40B4-BE49-F238E27FC236}">
                <a16:creationId xmlns:a16="http://schemas.microsoft.com/office/drawing/2014/main" id="{726CAEA2-647B-47CA-B1CE-C63750AAE8C5}"/>
              </a:ext>
            </a:extLst>
          </p:cNvPr>
          <p:cNvSpPr txBox="1"/>
          <p:nvPr/>
        </p:nvSpPr>
        <p:spPr>
          <a:xfrm>
            <a:off x="4524375" y="3752850"/>
            <a:ext cx="3143250" cy="707886"/>
          </a:xfrm>
          <a:prstGeom prst="rect">
            <a:avLst/>
          </a:prstGeom>
          <a:noFill/>
        </p:spPr>
        <p:txBody>
          <a:bodyPr wrap="square" rtlCol="0">
            <a:spAutoFit/>
          </a:bodyPr>
          <a:lstStyle/>
          <a:p>
            <a:pPr algn="ctr"/>
            <a:r>
              <a:rPr lang="en-US" sz="4000" b="1"/>
              <a:t>Neuroticism</a:t>
            </a:r>
            <a:endParaRPr lang="en-US" sz="4000" b="1" dirty="0"/>
          </a:p>
        </p:txBody>
      </p:sp>
      <p:cxnSp>
        <p:nvCxnSpPr>
          <p:cNvPr id="5" name="Straight Connector 4">
            <a:extLst>
              <a:ext uri="{FF2B5EF4-FFF2-40B4-BE49-F238E27FC236}">
                <a16:creationId xmlns:a16="http://schemas.microsoft.com/office/drawing/2014/main" id="{72319C28-2B1B-4565-8852-4CDF8D25408E}"/>
              </a:ext>
            </a:extLst>
          </p:cNvPr>
          <p:cNvCxnSpPr>
            <a:cxnSpLocks/>
          </p:cNvCxnSpPr>
          <p:nvPr/>
        </p:nvCxnSpPr>
        <p:spPr>
          <a:xfrm>
            <a:off x="2690812" y="2199912"/>
            <a:ext cx="6810375" cy="1"/>
          </a:xfrm>
          <a:prstGeom prst="line">
            <a:avLst/>
          </a:prstGeom>
          <a:ln w="152400" cap="rnd">
            <a:solidFill>
              <a:srgbClr val="7030A0"/>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943A807A-8FFB-422A-8439-2558B3DAD061}"/>
              </a:ext>
            </a:extLst>
          </p:cNvPr>
          <p:cNvCxnSpPr>
            <a:cxnSpLocks/>
          </p:cNvCxnSpPr>
          <p:nvPr/>
        </p:nvCxnSpPr>
        <p:spPr>
          <a:xfrm>
            <a:off x="2690812" y="4460735"/>
            <a:ext cx="6810375" cy="1"/>
          </a:xfrm>
          <a:prstGeom prst="line">
            <a:avLst/>
          </a:prstGeom>
          <a:ln w="152400" cap="rnd">
            <a:solidFill>
              <a:srgbClr val="7030A0"/>
            </a:solidFill>
          </a:ln>
        </p:spPr>
        <p:style>
          <a:lnRef idx="1">
            <a:schemeClr val="accent1"/>
          </a:lnRef>
          <a:fillRef idx="0">
            <a:schemeClr val="accent1"/>
          </a:fillRef>
          <a:effectRef idx="0">
            <a:schemeClr val="accent1"/>
          </a:effectRef>
          <a:fontRef idx="minor">
            <a:schemeClr val="tx1"/>
          </a:fontRef>
        </p:style>
      </p:cxnSp>
      <p:pic>
        <p:nvPicPr>
          <p:cNvPr id="9" name="Graphic 8" descr="Man">
            <a:extLst>
              <a:ext uri="{FF2B5EF4-FFF2-40B4-BE49-F238E27FC236}">
                <a16:creationId xmlns:a16="http://schemas.microsoft.com/office/drawing/2014/main" id="{4B74503C-B007-442A-ACEF-7AFD07361682}"/>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647825" y="2275580"/>
            <a:ext cx="1826475" cy="1826475"/>
          </a:xfrm>
          <a:prstGeom prst="rect">
            <a:avLst/>
          </a:prstGeom>
        </p:spPr>
      </p:pic>
      <p:pic>
        <p:nvPicPr>
          <p:cNvPr id="12" name="Graphic 11" descr="Group of men">
            <a:extLst>
              <a:ext uri="{FF2B5EF4-FFF2-40B4-BE49-F238E27FC236}">
                <a16:creationId xmlns:a16="http://schemas.microsoft.com/office/drawing/2014/main" id="{B7AF5C71-B28B-47CF-AA89-92293C82F330}"/>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8841526" y="2275580"/>
            <a:ext cx="1826475" cy="1826475"/>
          </a:xfrm>
          <a:prstGeom prst="rect">
            <a:avLst/>
          </a:prstGeom>
        </p:spPr>
      </p:pic>
      <p:pic>
        <p:nvPicPr>
          <p:cNvPr id="14" name="Graphic 13" descr="Smiling face with no fill">
            <a:extLst>
              <a:ext uri="{FF2B5EF4-FFF2-40B4-BE49-F238E27FC236}">
                <a16:creationId xmlns:a16="http://schemas.microsoft.com/office/drawing/2014/main" id="{8F14B6A7-8888-4C38-A659-9CEBF8081EF4}"/>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1647826" y="4640654"/>
            <a:ext cx="1826475" cy="1826475"/>
          </a:xfrm>
          <a:prstGeom prst="rect">
            <a:avLst/>
          </a:prstGeom>
        </p:spPr>
      </p:pic>
      <p:pic>
        <p:nvPicPr>
          <p:cNvPr id="16" name="Graphic 15" descr="Sad face with no fill">
            <a:extLst>
              <a:ext uri="{FF2B5EF4-FFF2-40B4-BE49-F238E27FC236}">
                <a16:creationId xmlns:a16="http://schemas.microsoft.com/office/drawing/2014/main" id="{DDD18A08-E992-4F8B-A154-5B9EF2912ED6}"/>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8717699" y="4640655"/>
            <a:ext cx="1826475" cy="1826475"/>
          </a:xfrm>
          <a:prstGeom prst="rect">
            <a:avLst/>
          </a:prstGeom>
        </p:spPr>
      </p:pic>
    </p:spTree>
    <p:extLst>
      <p:ext uri="{BB962C8B-B14F-4D97-AF65-F5344CB8AC3E}">
        <p14:creationId xmlns:p14="http://schemas.microsoft.com/office/powerpoint/2010/main" val="12437651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Personality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3" name="Picture 2" descr="A picture containing text, map&#10;&#10;Description automatically generated">
            <a:extLst>
              <a:ext uri="{FF2B5EF4-FFF2-40B4-BE49-F238E27FC236}">
                <a16:creationId xmlns:a16="http://schemas.microsoft.com/office/drawing/2014/main" id="{A1328A70-53AA-4DC9-B321-DF749D38D10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067431" y="1383374"/>
            <a:ext cx="6057138" cy="4955087"/>
          </a:xfrm>
          <a:prstGeom prst="rect">
            <a:avLst/>
          </a:prstGeom>
        </p:spPr>
      </p:pic>
    </p:spTree>
    <p:extLst>
      <p:ext uri="{BB962C8B-B14F-4D97-AF65-F5344CB8AC3E}">
        <p14:creationId xmlns:p14="http://schemas.microsoft.com/office/powerpoint/2010/main" val="33456141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Additional Dimension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4" name="TextBox 3">
            <a:extLst>
              <a:ext uri="{FF2B5EF4-FFF2-40B4-BE49-F238E27FC236}">
                <a16:creationId xmlns:a16="http://schemas.microsoft.com/office/drawing/2014/main" id="{8527ED3C-1CA1-47AE-9EDB-F5EBE68DC59D}"/>
              </a:ext>
            </a:extLst>
          </p:cNvPr>
          <p:cNvSpPr txBox="1"/>
          <p:nvPr/>
        </p:nvSpPr>
        <p:spPr>
          <a:xfrm>
            <a:off x="1238250" y="1492026"/>
            <a:ext cx="3143250" cy="707886"/>
          </a:xfrm>
          <a:prstGeom prst="rect">
            <a:avLst/>
          </a:prstGeom>
          <a:noFill/>
        </p:spPr>
        <p:txBody>
          <a:bodyPr wrap="square" rtlCol="0">
            <a:spAutoFit/>
          </a:bodyPr>
          <a:lstStyle/>
          <a:p>
            <a:pPr algn="ctr"/>
            <a:r>
              <a:rPr lang="en-US" sz="4000" b="1" dirty="0"/>
              <a:t>Psychoticism</a:t>
            </a:r>
          </a:p>
        </p:txBody>
      </p:sp>
      <p:cxnSp>
        <p:nvCxnSpPr>
          <p:cNvPr id="5" name="Straight Connector 4">
            <a:extLst>
              <a:ext uri="{FF2B5EF4-FFF2-40B4-BE49-F238E27FC236}">
                <a16:creationId xmlns:a16="http://schemas.microsoft.com/office/drawing/2014/main" id="{B5E2CC5D-2B37-4BB6-9673-DDE29B4B2FE9}"/>
              </a:ext>
            </a:extLst>
          </p:cNvPr>
          <p:cNvCxnSpPr>
            <a:cxnSpLocks/>
          </p:cNvCxnSpPr>
          <p:nvPr/>
        </p:nvCxnSpPr>
        <p:spPr>
          <a:xfrm>
            <a:off x="2690812" y="2199912"/>
            <a:ext cx="6810375" cy="1"/>
          </a:xfrm>
          <a:prstGeom prst="line">
            <a:avLst/>
          </a:prstGeom>
          <a:ln w="152400" cap="rnd">
            <a:solidFill>
              <a:srgbClr val="7030A0"/>
            </a:solidFill>
          </a:ln>
        </p:spPr>
        <p:style>
          <a:lnRef idx="1">
            <a:schemeClr val="accent1"/>
          </a:lnRef>
          <a:fillRef idx="0">
            <a:schemeClr val="accent1"/>
          </a:fillRef>
          <a:effectRef idx="0">
            <a:schemeClr val="accent1"/>
          </a:effectRef>
          <a:fontRef idx="minor">
            <a:schemeClr val="tx1"/>
          </a:fontRef>
        </p:style>
      </p:cxnSp>
      <p:pic>
        <p:nvPicPr>
          <p:cNvPr id="6" name="Graphic 5" descr="Man">
            <a:extLst>
              <a:ext uri="{FF2B5EF4-FFF2-40B4-BE49-F238E27FC236}">
                <a16:creationId xmlns:a16="http://schemas.microsoft.com/office/drawing/2014/main" id="{B3577CA3-CECD-4A30-8C5C-997C0B6608F6}"/>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178856" y="3261915"/>
            <a:ext cx="1826475" cy="1826475"/>
          </a:xfrm>
          <a:prstGeom prst="rect">
            <a:avLst/>
          </a:prstGeom>
        </p:spPr>
      </p:pic>
      <p:pic>
        <p:nvPicPr>
          <p:cNvPr id="7" name="Graphic 6" descr="Smiling face with no fill">
            <a:extLst>
              <a:ext uri="{FF2B5EF4-FFF2-40B4-BE49-F238E27FC236}">
                <a16:creationId xmlns:a16="http://schemas.microsoft.com/office/drawing/2014/main" id="{1BAEC216-C06C-48DA-974F-7E7A23CE954C}"/>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7674712" y="4231079"/>
            <a:ext cx="1826475" cy="1826475"/>
          </a:xfrm>
          <a:prstGeom prst="rect">
            <a:avLst/>
          </a:prstGeom>
        </p:spPr>
      </p:pic>
      <p:sp>
        <p:nvSpPr>
          <p:cNvPr id="8" name="TextBox 7">
            <a:extLst>
              <a:ext uri="{FF2B5EF4-FFF2-40B4-BE49-F238E27FC236}">
                <a16:creationId xmlns:a16="http://schemas.microsoft.com/office/drawing/2014/main" id="{EB847DE5-CA12-404E-99D4-71901CCCDC42}"/>
              </a:ext>
            </a:extLst>
          </p:cNvPr>
          <p:cNvSpPr txBox="1"/>
          <p:nvPr/>
        </p:nvSpPr>
        <p:spPr>
          <a:xfrm>
            <a:off x="7929562" y="2199913"/>
            <a:ext cx="3143250" cy="1323439"/>
          </a:xfrm>
          <a:prstGeom prst="rect">
            <a:avLst/>
          </a:prstGeom>
          <a:noFill/>
        </p:spPr>
        <p:txBody>
          <a:bodyPr wrap="square" rtlCol="0">
            <a:spAutoFit/>
          </a:bodyPr>
          <a:lstStyle/>
          <a:p>
            <a:pPr algn="ctr"/>
            <a:r>
              <a:rPr lang="en-US" sz="4000" b="1" dirty="0"/>
              <a:t>Superego Control</a:t>
            </a:r>
          </a:p>
        </p:txBody>
      </p:sp>
      <p:pic>
        <p:nvPicPr>
          <p:cNvPr id="3" name="Graphic 2" descr="Thumbs up sign">
            <a:extLst>
              <a:ext uri="{FF2B5EF4-FFF2-40B4-BE49-F238E27FC236}">
                <a16:creationId xmlns:a16="http://schemas.microsoft.com/office/drawing/2014/main" id="{BAF5AC5B-C96E-4995-A6E4-A8E8D8D3E2E4}"/>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9663454" y="4155755"/>
            <a:ext cx="1826475" cy="1826475"/>
          </a:xfrm>
          <a:prstGeom prst="rect">
            <a:avLst/>
          </a:prstGeom>
        </p:spPr>
      </p:pic>
      <p:pic>
        <p:nvPicPr>
          <p:cNvPr id="10" name="Graphic 9" descr="Snowflake">
            <a:extLst>
              <a:ext uri="{FF2B5EF4-FFF2-40B4-BE49-F238E27FC236}">
                <a16:creationId xmlns:a16="http://schemas.microsoft.com/office/drawing/2014/main" id="{7D4FC852-19C9-4768-AF06-F19CFAC880FF}"/>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4744754" y="3316679"/>
            <a:ext cx="1636317" cy="1636317"/>
          </a:xfrm>
          <a:prstGeom prst="rect">
            <a:avLst/>
          </a:prstGeom>
        </p:spPr>
      </p:pic>
      <p:cxnSp>
        <p:nvCxnSpPr>
          <p:cNvPr id="12" name="Straight Arrow Connector 11">
            <a:extLst>
              <a:ext uri="{FF2B5EF4-FFF2-40B4-BE49-F238E27FC236}">
                <a16:creationId xmlns:a16="http://schemas.microsoft.com/office/drawing/2014/main" id="{00EFDD41-AC29-4D3C-9A9A-7208759EB56F}"/>
              </a:ext>
            </a:extLst>
          </p:cNvPr>
          <p:cNvCxnSpPr/>
          <p:nvPr/>
        </p:nvCxnSpPr>
        <p:spPr>
          <a:xfrm>
            <a:off x="3629025" y="2445379"/>
            <a:ext cx="888264" cy="871300"/>
          </a:xfrm>
          <a:prstGeom prst="straightConnector1">
            <a:avLst/>
          </a:prstGeom>
          <a:ln w="95250" cap="rnd">
            <a:solidFill>
              <a:srgbClr val="7030A0"/>
            </a:solidFill>
            <a:tailEnd type="triangle"/>
          </a:ln>
        </p:spPr>
        <p:style>
          <a:lnRef idx="1">
            <a:schemeClr val="accent1"/>
          </a:lnRef>
          <a:fillRef idx="0">
            <a:schemeClr val="accent1"/>
          </a:fillRef>
          <a:effectRef idx="0">
            <a:schemeClr val="accent1"/>
          </a:effectRef>
          <a:fontRef idx="minor">
            <a:schemeClr val="tx1"/>
          </a:fontRef>
        </p:style>
      </p:cxnSp>
      <p:cxnSp>
        <p:nvCxnSpPr>
          <p:cNvPr id="15" name="Straight Arrow Connector 14">
            <a:extLst>
              <a:ext uri="{FF2B5EF4-FFF2-40B4-BE49-F238E27FC236}">
                <a16:creationId xmlns:a16="http://schemas.microsoft.com/office/drawing/2014/main" id="{5C025815-69FA-4BB1-88F6-F5F23B439F65}"/>
              </a:ext>
            </a:extLst>
          </p:cNvPr>
          <p:cNvCxnSpPr>
            <a:cxnSpLocks/>
          </p:cNvCxnSpPr>
          <p:nvPr/>
        </p:nvCxnSpPr>
        <p:spPr>
          <a:xfrm>
            <a:off x="9501187" y="3544381"/>
            <a:ext cx="0" cy="913319"/>
          </a:xfrm>
          <a:prstGeom prst="straightConnector1">
            <a:avLst/>
          </a:prstGeom>
          <a:ln w="95250" cap="rnd">
            <a:solidFill>
              <a:srgbClr val="7030A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089443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Five Factors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3" name="Graphic 2" descr="Female Profile">
            <a:extLst>
              <a:ext uri="{FF2B5EF4-FFF2-40B4-BE49-F238E27FC236}">
                <a16:creationId xmlns:a16="http://schemas.microsoft.com/office/drawing/2014/main" id="{59341AF1-8FEF-4EF2-B7D6-9E6FA7C5E925}"/>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881188" y="1881675"/>
            <a:ext cx="2005003" cy="2005003"/>
          </a:xfrm>
          <a:prstGeom prst="rect">
            <a:avLst/>
          </a:prstGeom>
        </p:spPr>
      </p:pic>
      <p:pic>
        <p:nvPicPr>
          <p:cNvPr id="5" name="Graphic 4" descr="Question mark">
            <a:extLst>
              <a:ext uri="{FF2B5EF4-FFF2-40B4-BE49-F238E27FC236}">
                <a16:creationId xmlns:a16="http://schemas.microsoft.com/office/drawing/2014/main" id="{4A3E5EF9-2AC3-4452-BFBE-0206388CF2D6}"/>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238479" y="1666200"/>
            <a:ext cx="914400" cy="914400"/>
          </a:xfrm>
          <a:prstGeom prst="rect">
            <a:avLst/>
          </a:prstGeom>
        </p:spPr>
      </p:pic>
      <p:pic>
        <p:nvPicPr>
          <p:cNvPr id="7" name="Graphic 6" descr="Document">
            <a:extLst>
              <a:ext uri="{FF2B5EF4-FFF2-40B4-BE49-F238E27FC236}">
                <a16:creationId xmlns:a16="http://schemas.microsoft.com/office/drawing/2014/main" id="{ED8B6883-402E-4875-90F1-3523C8AFAD38}"/>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5093495" y="1451832"/>
            <a:ext cx="2005010" cy="2005010"/>
          </a:xfrm>
          <a:prstGeom prst="rect">
            <a:avLst/>
          </a:prstGeom>
        </p:spPr>
      </p:pic>
      <p:pic>
        <p:nvPicPr>
          <p:cNvPr id="9" name="Graphic 8" descr="Group of men">
            <a:extLst>
              <a:ext uri="{FF2B5EF4-FFF2-40B4-BE49-F238E27FC236}">
                <a16:creationId xmlns:a16="http://schemas.microsoft.com/office/drawing/2014/main" id="{FD1D0404-4823-4644-AFC9-F617721CBBED}"/>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8434359" y="1438132"/>
            <a:ext cx="2076063" cy="2076063"/>
          </a:xfrm>
          <a:prstGeom prst="rect">
            <a:avLst/>
          </a:prstGeom>
        </p:spPr>
      </p:pic>
      <p:pic>
        <p:nvPicPr>
          <p:cNvPr id="11" name="Graphic 10" descr="Smiling face with no fill">
            <a:extLst>
              <a:ext uri="{FF2B5EF4-FFF2-40B4-BE49-F238E27FC236}">
                <a16:creationId xmlns:a16="http://schemas.microsoft.com/office/drawing/2014/main" id="{BED7B684-C480-4F14-9DA0-C9A24A6D1478}"/>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3633864" y="3852650"/>
            <a:ext cx="2005010" cy="2005010"/>
          </a:xfrm>
          <a:prstGeom prst="rect">
            <a:avLst/>
          </a:prstGeom>
        </p:spPr>
      </p:pic>
      <p:pic>
        <p:nvPicPr>
          <p:cNvPr id="13" name="Graphic 12" descr="Crying face with solid fill">
            <a:extLst>
              <a:ext uri="{FF2B5EF4-FFF2-40B4-BE49-F238E27FC236}">
                <a16:creationId xmlns:a16="http://schemas.microsoft.com/office/drawing/2014/main" id="{36CB05EB-4845-4C72-9B91-60E7597B71E0}"/>
              </a:ext>
            </a:extLst>
          </p:cNvPr>
          <p:cNvPicPr>
            <a:picLocks noChangeAspect="1"/>
          </p:cNvPicPr>
          <p:nvPr/>
        </p:nvPicPr>
        <p:blipFill>
          <a:blip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p:blipFill>
        <p:spPr>
          <a:xfrm>
            <a:off x="6553127" y="3150144"/>
            <a:ext cx="2005011" cy="2005011"/>
          </a:xfrm>
          <a:prstGeom prst="rect">
            <a:avLst/>
          </a:prstGeom>
        </p:spPr>
      </p:pic>
      <p:pic>
        <p:nvPicPr>
          <p:cNvPr id="15" name="Graphic 14" descr="Worried face with solid fill">
            <a:extLst>
              <a:ext uri="{FF2B5EF4-FFF2-40B4-BE49-F238E27FC236}">
                <a16:creationId xmlns:a16="http://schemas.microsoft.com/office/drawing/2014/main" id="{C4F3D8DC-BC6A-4B52-9F53-7AA96FFE499C}"/>
              </a:ext>
            </a:extLst>
          </p:cNvPr>
          <p:cNvPicPr>
            <a:picLocks noChangeAspect="1"/>
          </p:cNvPicPr>
          <p:nvPr/>
        </p:nvPicPr>
        <p:blipFill>
          <a:blip r:embed="rId15">
            <a:extLst>
              <a:ext uri="{28A0092B-C50C-407E-A947-70E740481C1C}">
                <a14:useLocalDpi xmlns:a14="http://schemas.microsoft.com/office/drawing/2010/main" val="0"/>
              </a:ext>
              <a:ext uri="{96DAC541-7B7A-43D3-8B79-37D633B846F1}">
                <asvg:svgBlip xmlns:asvg="http://schemas.microsoft.com/office/drawing/2016/SVG/main" r:embed="rId16"/>
              </a:ext>
            </a:extLst>
          </a:blip>
          <a:stretch>
            <a:fillRect/>
          </a:stretch>
        </p:blipFill>
        <p:spPr>
          <a:xfrm>
            <a:off x="7958138" y="3823823"/>
            <a:ext cx="2005012" cy="2005012"/>
          </a:xfrm>
          <a:prstGeom prst="rect">
            <a:avLst/>
          </a:prstGeom>
        </p:spPr>
      </p:pic>
      <p:pic>
        <p:nvPicPr>
          <p:cNvPr id="17" name="Graphic 16" descr="Confused face with solid fill">
            <a:extLst>
              <a:ext uri="{FF2B5EF4-FFF2-40B4-BE49-F238E27FC236}">
                <a16:creationId xmlns:a16="http://schemas.microsoft.com/office/drawing/2014/main" id="{043B486C-1CE3-4D15-9472-3485FFBB6724}"/>
              </a:ext>
            </a:extLst>
          </p:cNvPr>
          <p:cNvPicPr>
            <a:picLocks noChangeAspect="1"/>
          </p:cNvPicPr>
          <p:nvPr/>
        </p:nvPicPr>
        <p:blipFill>
          <a:blip r:embed="rId17">
            <a:extLst>
              <a:ext uri="{28A0092B-C50C-407E-A947-70E740481C1C}">
                <a14:useLocalDpi xmlns:a14="http://schemas.microsoft.com/office/drawing/2010/main" val="0"/>
              </a:ext>
              <a:ext uri="{96DAC541-7B7A-43D3-8B79-37D633B846F1}">
                <asvg:svgBlip xmlns:asvg="http://schemas.microsoft.com/office/drawing/2016/SVG/main" r:embed="rId18"/>
              </a:ext>
            </a:extLst>
          </a:blip>
          <a:stretch>
            <a:fillRect/>
          </a:stretch>
        </p:blipFill>
        <p:spPr>
          <a:xfrm>
            <a:off x="6655632" y="4617049"/>
            <a:ext cx="2005012" cy="2005012"/>
          </a:xfrm>
          <a:prstGeom prst="rect">
            <a:avLst/>
          </a:prstGeom>
        </p:spPr>
      </p:pic>
      <p:sp>
        <p:nvSpPr>
          <p:cNvPr id="18" name="TextBox 17">
            <a:extLst>
              <a:ext uri="{FF2B5EF4-FFF2-40B4-BE49-F238E27FC236}">
                <a16:creationId xmlns:a16="http://schemas.microsoft.com/office/drawing/2014/main" id="{6E30D8FD-198B-4727-B544-50B3AA003EC6}"/>
              </a:ext>
            </a:extLst>
          </p:cNvPr>
          <p:cNvSpPr txBox="1"/>
          <p:nvPr/>
        </p:nvSpPr>
        <p:spPr>
          <a:xfrm>
            <a:off x="5724452" y="2144580"/>
            <a:ext cx="828675" cy="769441"/>
          </a:xfrm>
          <a:prstGeom prst="rect">
            <a:avLst/>
          </a:prstGeom>
          <a:noFill/>
        </p:spPr>
        <p:txBody>
          <a:bodyPr wrap="square" rtlCol="0">
            <a:spAutoFit/>
          </a:bodyPr>
          <a:lstStyle/>
          <a:p>
            <a:pPr algn="ctr"/>
            <a:r>
              <a:rPr lang="en-US" sz="4400" b="1" dirty="0">
                <a:solidFill>
                  <a:srgbClr val="C00000"/>
                </a:solidFill>
              </a:rPr>
              <a:t>A+</a:t>
            </a:r>
          </a:p>
        </p:txBody>
      </p:sp>
    </p:spTree>
    <p:extLst>
      <p:ext uri="{BB962C8B-B14F-4D97-AF65-F5344CB8AC3E}">
        <p14:creationId xmlns:p14="http://schemas.microsoft.com/office/powerpoint/2010/main" val="15266281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182</TotalTime>
  <Words>345</Words>
  <Application>Microsoft Office PowerPoint</Application>
  <PresentationFormat>Widescreen</PresentationFormat>
  <Paragraphs>42</Paragraphs>
  <Slides>8</Slides>
  <Notes>8</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8</vt:i4>
      </vt:variant>
    </vt:vector>
  </HeadingPairs>
  <TitlesOfParts>
    <vt:vector size="14" baseType="lpstr">
      <vt:lpstr>Arial</vt:lpstr>
      <vt:lpstr>Calibri</vt:lpstr>
      <vt:lpstr>Calibri Light</vt:lpstr>
      <vt:lpstr>Century Gothic</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Caitlin Edahl</dc:creator>
  <cp:lastModifiedBy>Laura Brown</cp:lastModifiedBy>
  <cp:revision>22</cp:revision>
  <dcterms:created xsi:type="dcterms:W3CDTF">2017-06-16T13:06:21Z</dcterms:created>
  <dcterms:modified xsi:type="dcterms:W3CDTF">2019-07-01T12:59:06Z</dcterms:modified>
</cp:coreProperties>
</file>