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cultural understanding of personality is important because culture is one of the most influential environmental factors that shape us.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Culture refers to all of the beliefs, customs, art, and traditions of a particular society.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Given that these beliefs are passed down through language and observational learning, researchers have investigated whether personality traits are the same across cultures. There does appear to be some universal and some culture-specific aspects.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Traits of the Big 5 can vary across cultures. For example, Asian cultures are less extroverted. Ventral and South American individuals tend to be more open to experience, whereas Europeans are higher on neuroticism.</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even cultural differences within different regions of </a:t>
            </a:r>
            <a:r>
              <a:rPr lang="en-US" sz="1200" kern="1200">
                <a:solidFill>
                  <a:schemeClr val="tx1"/>
                </a:solidFill>
                <a:effectLst/>
                <a:latin typeface="+mn-lt"/>
                <a:ea typeface="+mn-ea"/>
                <a:cs typeface="+mn-cs"/>
              </a:rPr>
              <a:t>the United States</a:t>
            </a:r>
            <a:r>
              <a:rPr lang="en-US" sz="1200" kern="1200" dirty="0">
                <a:solidFill>
                  <a:schemeClr val="tx1"/>
                </a:solidFill>
                <a:effectLst/>
                <a:latin typeface="+mn-lt"/>
                <a:ea typeface="+mn-ea"/>
                <a:cs typeface="+mn-cs"/>
              </a:rPr>
              <a:t>. The first group is the Upper Midwest and Deep South, which contain “friendly and conventional” people. The West is dominated by calm, emotionally stable individuals. Finally, the Northeast is more stressed, irritable, and depressed.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Cultures are typically individualistic, valuing independence and personal achievement, or collectivistic, valuing social harmony and group needs. These cultural influences can impact personality with those from collectivistic cultures being more socially oriented, and those from individualistic cultures being more individually oriented.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approaches to studying personality in a cultural context. The cultural-comparative approach seeks to test Western ideas about personality in other cultures to determine their generalizability. The indigenous approach uses personality constructs that are relevant to the culture being studied, rather than a Western comparison. Finally, cross-cultural studies combine these approaches.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3.sv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6.xml"/><Relationship Id="rId16" Type="http://schemas.openxmlformats.org/officeDocument/2006/relationships/image" Target="../media/image27.svg"/><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12.xml"/><Relationship Id="rId5" Type="http://schemas.openxmlformats.org/officeDocument/2006/relationships/image" Target="../media/image31.png"/><Relationship Id="rId4"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Cultural Understandings of Personality</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1CEBE08-D3CA-459A-B632-EAEA042AE39E}"/>
              </a:ext>
            </a:extLst>
          </p:cNvPr>
          <p:cNvSpPr txBox="1"/>
          <p:nvPr/>
        </p:nvSpPr>
        <p:spPr>
          <a:xfrm>
            <a:off x="6315075" y="1867566"/>
            <a:ext cx="3705225" cy="707886"/>
          </a:xfrm>
          <a:prstGeom prst="rect">
            <a:avLst/>
          </a:prstGeom>
          <a:noFill/>
        </p:spPr>
        <p:txBody>
          <a:bodyPr wrap="square" rtlCol="0">
            <a:spAutoFit/>
          </a:bodyPr>
          <a:lstStyle/>
          <a:p>
            <a:pPr algn="ctr"/>
            <a:r>
              <a:rPr lang="en-US" sz="4000" b="1" dirty="0"/>
              <a:t>Beliefs</a:t>
            </a:r>
          </a:p>
        </p:txBody>
      </p:sp>
      <p:sp>
        <p:nvSpPr>
          <p:cNvPr id="5" name="TextBox 4">
            <a:extLst>
              <a:ext uri="{FF2B5EF4-FFF2-40B4-BE49-F238E27FC236}">
                <a16:creationId xmlns:a16="http://schemas.microsoft.com/office/drawing/2014/main" id="{6C230E0C-25B4-4AD6-8055-6FC43C015C1C}"/>
              </a:ext>
            </a:extLst>
          </p:cNvPr>
          <p:cNvSpPr txBox="1"/>
          <p:nvPr/>
        </p:nvSpPr>
        <p:spPr>
          <a:xfrm>
            <a:off x="6315075" y="2721114"/>
            <a:ext cx="3705225" cy="707886"/>
          </a:xfrm>
          <a:prstGeom prst="rect">
            <a:avLst/>
          </a:prstGeom>
          <a:noFill/>
        </p:spPr>
        <p:txBody>
          <a:bodyPr wrap="square" rtlCol="0">
            <a:spAutoFit/>
          </a:bodyPr>
          <a:lstStyle/>
          <a:p>
            <a:pPr algn="ctr"/>
            <a:r>
              <a:rPr lang="en-US" sz="4000" b="1" dirty="0"/>
              <a:t>Customs</a:t>
            </a:r>
          </a:p>
        </p:txBody>
      </p:sp>
      <p:sp>
        <p:nvSpPr>
          <p:cNvPr id="6" name="TextBox 5">
            <a:extLst>
              <a:ext uri="{FF2B5EF4-FFF2-40B4-BE49-F238E27FC236}">
                <a16:creationId xmlns:a16="http://schemas.microsoft.com/office/drawing/2014/main" id="{2F3ED237-BD81-4562-A79E-2E842F729827}"/>
              </a:ext>
            </a:extLst>
          </p:cNvPr>
          <p:cNvSpPr txBox="1"/>
          <p:nvPr/>
        </p:nvSpPr>
        <p:spPr>
          <a:xfrm>
            <a:off x="6315074" y="3574663"/>
            <a:ext cx="3705225" cy="707886"/>
          </a:xfrm>
          <a:prstGeom prst="rect">
            <a:avLst/>
          </a:prstGeom>
          <a:noFill/>
        </p:spPr>
        <p:txBody>
          <a:bodyPr wrap="square" rtlCol="0">
            <a:spAutoFit/>
          </a:bodyPr>
          <a:lstStyle/>
          <a:p>
            <a:pPr algn="ctr"/>
            <a:r>
              <a:rPr lang="en-US" sz="4000" b="1" dirty="0"/>
              <a:t>Art</a:t>
            </a:r>
          </a:p>
        </p:txBody>
      </p:sp>
      <p:sp>
        <p:nvSpPr>
          <p:cNvPr id="7" name="TextBox 6">
            <a:extLst>
              <a:ext uri="{FF2B5EF4-FFF2-40B4-BE49-F238E27FC236}">
                <a16:creationId xmlns:a16="http://schemas.microsoft.com/office/drawing/2014/main" id="{55E710AF-C97C-4E1F-B9DD-C3A7642B5550}"/>
              </a:ext>
            </a:extLst>
          </p:cNvPr>
          <p:cNvSpPr txBox="1"/>
          <p:nvPr/>
        </p:nvSpPr>
        <p:spPr>
          <a:xfrm>
            <a:off x="6315073" y="4428211"/>
            <a:ext cx="3705225" cy="707886"/>
          </a:xfrm>
          <a:prstGeom prst="rect">
            <a:avLst/>
          </a:prstGeom>
          <a:noFill/>
        </p:spPr>
        <p:txBody>
          <a:bodyPr wrap="square" rtlCol="0">
            <a:spAutoFit/>
          </a:bodyPr>
          <a:lstStyle/>
          <a:p>
            <a:pPr algn="ctr"/>
            <a:r>
              <a:rPr lang="en-US" sz="4000" b="1" dirty="0"/>
              <a:t>Traditions</a:t>
            </a:r>
          </a:p>
        </p:txBody>
      </p:sp>
      <p:pic>
        <p:nvPicPr>
          <p:cNvPr id="4" name="Graphic 3" descr="Handshake">
            <a:extLst>
              <a:ext uri="{FF2B5EF4-FFF2-40B4-BE49-F238E27FC236}">
                <a16:creationId xmlns:a16="http://schemas.microsoft.com/office/drawing/2014/main" id="{2FB544A5-AE85-45C8-9649-D5B38D909D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43149" y="1702999"/>
            <a:ext cx="3390901" cy="339090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267CE03-1B2A-4B69-AE14-455253F09EB7}"/>
              </a:ext>
            </a:extLst>
          </p:cNvPr>
          <p:cNvSpPr txBox="1"/>
          <p:nvPr/>
        </p:nvSpPr>
        <p:spPr>
          <a:xfrm>
            <a:off x="4243385" y="4412797"/>
            <a:ext cx="3705225" cy="707886"/>
          </a:xfrm>
          <a:prstGeom prst="rect">
            <a:avLst/>
          </a:prstGeom>
          <a:noFill/>
        </p:spPr>
        <p:txBody>
          <a:bodyPr wrap="square" rtlCol="0">
            <a:spAutoFit/>
          </a:bodyPr>
          <a:lstStyle/>
          <a:p>
            <a:pPr algn="ctr"/>
            <a:r>
              <a:rPr lang="en-US" sz="4000" b="1" dirty="0">
                <a:solidFill>
                  <a:srgbClr val="7030A0"/>
                </a:solidFill>
              </a:rPr>
              <a:t>Universal</a:t>
            </a:r>
          </a:p>
        </p:txBody>
      </p:sp>
      <p:sp>
        <p:nvSpPr>
          <p:cNvPr id="6" name="TextBox 5">
            <a:extLst>
              <a:ext uri="{FF2B5EF4-FFF2-40B4-BE49-F238E27FC236}">
                <a16:creationId xmlns:a16="http://schemas.microsoft.com/office/drawing/2014/main" id="{4BEAC930-FDAC-4BE4-AEC4-1A8D9B4D4983}"/>
              </a:ext>
            </a:extLst>
          </p:cNvPr>
          <p:cNvSpPr txBox="1"/>
          <p:nvPr/>
        </p:nvSpPr>
        <p:spPr>
          <a:xfrm>
            <a:off x="4243386" y="5366149"/>
            <a:ext cx="3705225" cy="707886"/>
          </a:xfrm>
          <a:prstGeom prst="rect">
            <a:avLst/>
          </a:prstGeom>
          <a:noFill/>
        </p:spPr>
        <p:txBody>
          <a:bodyPr wrap="square" rtlCol="0">
            <a:spAutoFit/>
          </a:bodyPr>
          <a:lstStyle/>
          <a:p>
            <a:pPr algn="ctr"/>
            <a:r>
              <a:rPr lang="en-US" sz="4000" b="1" dirty="0">
                <a:solidFill>
                  <a:srgbClr val="002060"/>
                </a:solidFill>
              </a:rPr>
              <a:t>Culture-specific</a:t>
            </a:r>
          </a:p>
        </p:txBody>
      </p:sp>
      <p:pic>
        <p:nvPicPr>
          <p:cNvPr id="3" name="Graphic 2" descr="Earth globe: Americas">
            <a:extLst>
              <a:ext uri="{FF2B5EF4-FFF2-40B4-BE49-F238E27FC236}">
                <a16:creationId xmlns:a16="http://schemas.microsoft.com/office/drawing/2014/main" id="{2AB8704B-88F1-4140-87A3-B4C27EB6BA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53197" y="1190447"/>
            <a:ext cx="2678879" cy="2678879"/>
          </a:xfrm>
          <a:prstGeom prst="rect">
            <a:avLst/>
          </a:prstGeom>
        </p:spPr>
      </p:pic>
      <p:pic>
        <p:nvPicPr>
          <p:cNvPr id="8" name="Graphic 7" descr="Earth globe: Africa and Europe">
            <a:extLst>
              <a:ext uri="{FF2B5EF4-FFF2-40B4-BE49-F238E27FC236}">
                <a16:creationId xmlns:a16="http://schemas.microsoft.com/office/drawing/2014/main" id="{5BC6345A-92F0-46EA-9B1D-D4EF570BFF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59912" y="1194734"/>
            <a:ext cx="2678885" cy="2678885"/>
          </a:xfrm>
          <a:prstGeom prst="rect">
            <a:avLst/>
          </a:prstGeom>
        </p:spPr>
      </p:pic>
      <p:pic>
        <p:nvPicPr>
          <p:cNvPr id="10" name="Graphic 9" descr="Question mark">
            <a:extLst>
              <a:ext uri="{FF2B5EF4-FFF2-40B4-BE49-F238E27FC236}">
                <a16:creationId xmlns:a16="http://schemas.microsoft.com/office/drawing/2014/main" id="{6A7C30BA-1267-4D9B-92F9-6B1C1C5FB99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38797" y="1988003"/>
            <a:ext cx="914400" cy="914400"/>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Big 5 Factors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Earth globe: Americas">
            <a:extLst>
              <a:ext uri="{FF2B5EF4-FFF2-40B4-BE49-F238E27FC236}">
                <a16:creationId xmlns:a16="http://schemas.microsoft.com/office/drawing/2014/main" id="{2713E67B-0CBC-47C7-9784-6CFB26D8DD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43775" y="1288123"/>
            <a:ext cx="2719401" cy="2719401"/>
          </a:xfrm>
          <a:prstGeom prst="rect">
            <a:avLst/>
          </a:prstGeom>
        </p:spPr>
      </p:pic>
      <p:pic>
        <p:nvPicPr>
          <p:cNvPr id="6" name="Graphic 5" descr="Earth globe: Africa and Europe">
            <a:extLst>
              <a:ext uri="{FF2B5EF4-FFF2-40B4-BE49-F238E27FC236}">
                <a16:creationId xmlns:a16="http://schemas.microsoft.com/office/drawing/2014/main" id="{B0680B92-A925-48E7-A16E-A9E0E058940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36287" y="3809654"/>
            <a:ext cx="2719426" cy="2719426"/>
          </a:xfrm>
          <a:prstGeom prst="rect">
            <a:avLst/>
          </a:prstGeom>
        </p:spPr>
      </p:pic>
      <p:pic>
        <p:nvPicPr>
          <p:cNvPr id="8" name="Graphic 7" descr="Earth globe: Asia and Australia">
            <a:extLst>
              <a:ext uri="{FF2B5EF4-FFF2-40B4-BE49-F238E27FC236}">
                <a16:creationId xmlns:a16="http://schemas.microsoft.com/office/drawing/2014/main" id="{F3B58CDB-1D93-4448-8821-6FD2C53ADB4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28824" y="1288123"/>
            <a:ext cx="2719426" cy="2719426"/>
          </a:xfrm>
          <a:prstGeom prst="rect">
            <a:avLst/>
          </a:prstGeom>
        </p:spPr>
      </p:pic>
      <p:cxnSp>
        <p:nvCxnSpPr>
          <p:cNvPr id="10" name="Straight Arrow Connector 9">
            <a:extLst>
              <a:ext uri="{FF2B5EF4-FFF2-40B4-BE49-F238E27FC236}">
                <a16:creationId xmlns:a16="http://schemas.microsoft.com/office/drawing/2014/main" id="{F7A887DB-3818-45E2-BE96-3A6315DA1534}"/>
              </a:ext>
            </a:extLst>
          </p:cNvPr>
          <p:cNvCxnSpPr/>
          <p:nvPr/>
        </p:nvCxnSpPr>
        <p:spPr>
          <a:xfrm>
            <a:off x="1881188" y="2000250"/>
            <a:ext cx="1900237" cy="228600"/>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20469C48-4234-49A8-8BA8-8DB1861FE817}"/>
              </a:ext>
            </a:extLst>
          </p:cNvPr>
          <p:cNvCxnSpPr>
            <a:cxnSpLocks/>
          </p:cNvCxnSpPr>
          <p:nvPr/>
        </p:nvCxnSpPr>
        <p:spPr>
          <a:xfrm flipH="1">
            <a:off x="8746369" y="2533650"/>
            <a:ext cx="1564443" cy="515022"/>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DC101776-CB45-40E1-A170-DBD74754A91A}"/>
              </a:ext>
            </a:extLst>
          </p:cNvPr>
          <p:cNvCxnSpPr>
            <a:cxnSpLocks/>
          </p:cNvCxnSpPr>
          <p:nvPr/>
        </p:nvCxnSpPr>
        <p:spPr>
          <a:xfrm flipH="1" flipV="1">
            <a:off x="6278271" y="4672760"/>
            <a:ext cx="1598952" cy="204040"/>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sp>
        <p:nvSpPr>
          <p:cNvPr id="15" name="Arrow: Up 14">
            <a:extLst>
              <a:ext uri="{FF2B5EF4-FFF2-40B4-BE49-F238E27FC236}">
                <a16:creationId xmlns:a16="http://schemas.microsoft.com/office/drawing/2014/main" id="{D0A65131-BF6C-4563-8673-667C2DB40265}"/>
              </a:ext>
            </a:extLst>
          </p:cNvPr>
          <p:cNvSpPr/>
          <p:nvPr/>
        </p:nvSpPr>
        <p:spPr>
          <a:xfrm>
            <a:off x="10418020" y="1546376"/>
            <a:ext cx="1047750" cy="1758453"/>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Up 18">
            <a:extLst>
              <a:ext uri="{FF2B5EF4-FFF2-40B4-BE49-F238E27FC236}">
                <a16:creationId xmlns:a16="http://schemas.microsoft.com/office/drawing/2014/main" id="{C6151A76-EC3F-4AD2-955A-D6CAB4B33E91}"/>
              </a:ext>
            </a:extLst>
          </p:cNvPr>
          <p:cNvSpPr/>
          <p:nvPr/>
        </p:nvSpPr>
        <p:spPr>
          <a:xfrm>
            <a:off x="8046295" y="4157738"/>
            <a:ext cx="1047750" cy="1758453"/>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Up 19">
            <a:extLst>
              <a:ext uri="{FF2B5EF4-FFF2-40B4-BE49-F238E27FC236}">
                <a16:creationId xmlns:a16="http://schemas.microsoft.com/office/drawing/2014/main" id="{73472AFE-3DCA-414D-A746-E3CBA6093050}"/>
              </a:ext>
            </a:extLst>
          </p:cNvPr>
          <p:cNvSpPr/>
          <p:nvPr/>
        </p:nvSpPr>
        <p:spPr>
          <a:xfrm rot="10800000">
            <a:off x="841747" y="1349623"/>
            <a:ext cx="1047750" cy="1758453"/>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Cerebral Cortex</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close up of a map&#10;&#10;Description automatically generated">
            <a:extLst>
              <a:ext uri="{FF2B5EF4-FFF2-40B4-BE49-F238E27FC236}">
                <a16:creationId xmlns:a16="http://schemas.microsoft.com/office/drawing/2014/main" id="{A525E7C5-69D8-4A05-8904-66B2248C3831}"/>
              </a:ext>
            </a:extLst>
          </p:cNvPr>
          <p:cNvPicPr>
            <a:picLocks noChangeAspect="1"/>
          </p:cNvPicPr>
          <p:nvPr/>
        </p:nvPicPr>
        <p:blipFill rotWithShape="1">
          <a:blip r:embed="rId3">
            <a:extLst>
              <a:ext uri="{28A0092B-C50C-407E-A947-70E740481C1C}">
                <a14:useLocalDpi xmlns:a14="http://schemas.microsoft.com/office/drawing/2010/main" val="0"/>
              </a:ext>
            </a:extLst>
          </a:blip>
          <a:srcRect t="4691" b="10999"/>
          <a:stretch/>
        </p:blipFill>
        <p:spPr>
          <a:xfrm>
            <a:off x="1881188" y="1181611"/>
            <a:ext cx="8429625" cy="5525186"/>
          </a:xfrm>
          <a:prstGeom prst="rect">
            <a:avLst/>
          </a:prstGeom>
        </p:spPr>
      </p:pic>
      <p:pic>
        <p:nvPicPr>
          <p:cNvPr id="5" name="Graphic 4" descr="Star">
            <a:extLst>
              <a:ext uri="{FF2B5EF4-FFF2-40B4-BE49-F238E27FC236}">
                <a16:creationId xmlns:a16="http://schemas.microsoft.com/office/drawing/2014/main" id="{297D516C-8A18-4AA9-ACAB-F30E74C7CD0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609850" y="2971800"/>
            <a:ext cx="914400" cy="914400"/>
          </a:xfrm>
          <a:prstGeom prst="rect">
            <a:avLst/>
          </a:prstGeom>
        </p:spPr>
      </p:pic>
      <p:pic>
        <p:nvPicPr>
          <p:cNvPr id="8" name="Graphic 7" descr="Star">
            <a:extLst>
              <a:ext uri="{FF2B5EF4-FFF2-40B4-BE49-F238E27FC236}">
                <a16:creationId xmlns:a16="http://schemas.microsoft.com/office/drawing/2014/main" id="{6FE89753-F11C-4406-847D-B970941A6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05475" y="3029804"/>
            <a:ext cx="914400" cy="914400"/>
          </a:xfrm>
          <a:prstGeom prst="rect">
            <a:avLst/>
          </a:prstGeom>
        </p:spPr>
      </p:pic>
      <p:pic>
        <p:nvPicPr>
          <p:cNvPr id="9" name="Graphic 8" descr="Star">
            <a:extLst>
              <a:ext uri="{FF2B5EF4-FFF2-40B4-BE49-F238E27FC236}">
                <a16:creationId xmlns:a16="http://schemas.microsoft.com/office/drawing/2014/main" id="{1A6A6132-1A96-4B3B-A7F5-B46416B3C9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13007" y="2314575"/>
            <a:ext cx="914400" cy="914400"/>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Culture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6FDFA58-856B-46BF-AB81-31CD65924168}"/>
              </a:ext>
            </a:extLst>
          </p:cNvPr>
          <p:cNvSpPr txBox="1"/>
          <p:nvPr/>
        </p:nvSpPr>
        <p:spPr>
          <a:xfrm>
            <a:off x="2028825" y="1638300"/>
            <a:ext cx="3352800" cy="707886"/>
          </a:xfrm>
          <a:prstGeom prst="rect">
            <a:avLst/>
          </a:prstGeom>
          <a:solidFill>
            <a:schemeClr val="bg2">
              <a:lumMod val="75000"/>
            </a:schemeClr>
          </a:solidFill>
        </p:spPr>
        <p:txBody>
          <a:bodyPr wrap="square" rtlCol="0">
            <a:spAutoFit/>
          </a:bodyPr>
          <a:lstStyle/>
          <a:p>
            <a:pPr algn="ctr"/>
            <a:r>
              <a:rPr lang="en-US" sz="4000" b="1" dirty="0">
                <a:solidFill>
                  <a:srgbClr val="7030A0"/>
                </a:solidFill>
              </a:rPr>
              <a:t>Individualistic</a:t>
            </a:r>
          </a:p>
        </p:txBody>
      </p:sp>
      <p:sp>
        <p:nvSpPr>
          <p:cNvPr id="5" name="TextBox 4">
            <a:extLst>
              <a:ext uri="{FF2B5EF4-FFF2-40B4-BE49-F238E27FC236}">
                <a16:creationId xmlns:a16="http://schemas.microsoft.com/office/drawing/2014/main" id="{424AFD6E-747A-4B49-BF6E-A7FFDE2C3A63}"/>
              </a:ext>
            </a:extLst>
          </p:cNvPr>
          <p:cNvSpPr txBox="1"/>
          <p:nvPr/>
        </p:nvSpPr>
        <p:spPr>
          <a:xfrm>
            <a:off x="6810375" y="1638300"/>
            <a:ext cx="3352800" cy="707886"/>
          </a:xfrm>
          <a:prstGeom prst="rect">
            <a:avLst/>
          </a:prstGeom>
          <a:solidFill>
            <a:schemeClr val="bg2">
              <a:lumMod val="75000"/>
            </a:schemeClr>
          </a:solidFill>
        </p:spPr>
        <p:txBody>
          <a:bodyPr wrap="square" rtlCol="0">
            <a:spAutoFit/>
          </a:bodyPr>
          <a:lstStyle/>
          <a:p>
            <a:pPr algn="ctr"/>
            <a:r>
              <a:rPr lang="en-US" sz="4000" b="1" dirty="0">
                <a:solidFill>
                  <a:srgbClr val="002060"/>
                </a:solidFill>
              </a:rPr>
              <a:t>Collectivistic</a:t>
            </a:r>
          </a:p>
        </p:txBody>
      </p:sp>
      <p:pic>
        <p:nvPicPr>
          <p:cNvPr id="4" name="Graphic 3" descr="Ribbon">
            <a:extLst>
              <a:ext uri="{FF2B5EF4-FFF2-40B4-BE49-F238E27FC236}">
                <a16:creationId xmlns:a16="http://schemas.microsoft.com/office/drawing/2014/main" id="{805A5D75-004C-487A-A9AA-8EC9161054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95525" y="3416725"/>
            <a:ext cx="1429684" cy="1429684"/>
          </a:xfrm>
          <a:prstGeom prst="rect">
            <a:avLst/>
          </a:prstGeom>
        </p:spPr>
      </p:pic>
      <p:pic>
        <p:nvPicPr>
          <p:cNvPr id="7" name="Graphic 6" descr="Female Profile">
            <a:extLst>
              <a:ext uri="{FF2B5EF4-FFF2-40B4-BE49-F238E27FC236}">
                <a16:creationId xmlns:a16="http://schemas.microsoft.com/office/drawing/2014/main" id="{BFBED89B-E2EB-4529-84F9-C86089C03A0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30763" y="2677824"/>
            <a:ext cx="3211392" cy="3211392"/>
          </a:xfrm>
          <a:prstGeom prst="rect">
            <a:avLst/>
          </a:prstGeom>
        </p:spPr>
      </p:pic>
      <p:pic>
        <p:nvPicPr>
          <p:cNvPr id="9" name="Graphic 8" descr="User">
            <a:extLst>
              <a:ext uri="{FF2B5EF4-FFF2-40B4-BE49-F238E27FC236}">
                <a16:creationId xmlns:a16="http://schemas.microsoft.com/office/drawing/2014/main" id="{38CD1A0E-508B-4CAF-A97A-3204C297C6F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80270" y="2824972"/>
            <a:ext cx="1298807" cy="1298807"/>
          </a:xfrm>
          <a:prstGeom prst="rect">
            <a:avLst/>
          </a:prstGeom>
        </p:spPr>
      </p:pic>
      <p:pic>
        <p:nvPicPr>
          <p:cNvPr id="11" name="Graphic 10" descr="Male profile">
            <a:extLst>
              <a:ext uri="{FF2B5EF4-FFF2-40B4-BE49-F238E27FC236}">
                <a16:creationId xmlns:a16="http://schemas.microsoft.com/office/drawing/2014/main" id="{37C08AAA-7927-466A-9738-8DE25B2A730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30866" y="4590408"/>
            <a:ext cx="1298808" cy="1298808"/>
          </a:xfrm>
          <a:prstGeom prst="rect">
            <a:avLst/>
          </a:prstGeom>
        </p:spPr>
      </p:pic>
      <p:pic>
        <p:nvPicPr>
          <p:cNvPr id="13" name="Graphic 12" descr="School girl">
            <a:extLst>
              <a:ext uri="{FF2B5EF4-FFF2-40B4-BE49-F238E27FC236}">
                <a16:creationId xmlns:a16="http://schemas.microsoft.com/office/drawing/2014/main" id="{A877991C-1A91-4B61-B21F-11861D5A10B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788049" y="4613488"/>
            <a:ext cx="1298808" cy="1298808"/>
          </a:xfrm>
          <a:prstGeom prst="rect">
            <a:avLst/>
          </a:prstGeom>
        </p:spPr>
      </p:pic>
      <p:pic>
        <p:nvPicPr>
          <p:cNvPr id="15" name="Graphic 14" descr="School boy">
            <a:extLst>
              <a:ext uri="{FF2B5EF4-FFF2-40B4-BE49-F238E27FC236}">
                <a16:creationId xmlns:a16="http://schemas.microsoft.com/office/drawing/2014/main" id="{61B1F455-9C10-4F7D-8EB3-DA057CB7CB1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009932" y="2912755"/>
            <a:ext cx="1429684" cy="1429684"/>
          </a:xfrm>
          <a:prstGeom prst="rect">
            <a:avLst/>
          </a:prstGeom>
        </p:spPr>
      </p:pic>
      <p:pic>
        <p:nvPicPr>
          <p:cNvPr id="17" name="Graphic 16" descr="Users">
            <a:extLst>
              <a:ext uri="{FF2B5EF4-FFF2-40B4-BE49-F238E27FC236}">
                <a16:creationId xmlns:a16="http://schemas.microsoft.com/office/drawing/2014/main" id="{37F4F3B3-317D-4FFC-ADEF-0BB97F363D1D}"/>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724774" y="3405211"/>
            <a:ext cx="2209801" cy="2209801"/>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Studying Culture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Earth globe: Americas">
            <a:extLst>
              <a:ext uri="{FF2B5EF4-FFF2-40B4-BE49-F238E27FC236}">
                <a16:creationId xmlns:a16="http://schemas.microsoft.com/office/drawing/2014/main" id="{AB8048D9-049E-415A-B168-4B1C5CA366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00199" y="1383374"/>
            <a:ext cx="4276725" cy="4276725"/>
          </a:xfrm>
          <a:prstGeom prst="rect">
            <a:avLst/>
          </a:prstGeom>
        </p:spPr>
      </p:pic>
      <p:cxnSp>
        <p:nvCxnSpPr>
          <p:cNvPr id="6" name="Straight Arrow Connector 5">
            <a:extLst>
              <a:ext uri="{FF2B5EF4-FFF2-40B4-BE49-F238E27FC236}">
                <a16:creationId xmlns:a16="http://schemas.microsoft.com/office/drawing/2014/main" id="{92AD1924-4390-4FA3-B370-6348A40F99BA}"/>
              </a:ext>
            </a:extLst>
          </p:cNvPr>
          <p:cNvCxnSpPr>
            <a:cxnSpLocks/>
          </p:cNvCxnSpPr>
          <p:nvPr/>
        </p:nvCxnSpPr>
        <p:spPr>
          <a:xfrm flipH="1">
            <a:off x="3738561" y="2609850"/>
            <a:ext cx="2005014" cy="707846"/>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F3599AD-5720-4531-BFC5-A6935A40AA13}"/>
              </a:ext>
            </a:extLst>
          </p:cNvPr>
          <p:cNvSpPr txBox="1"/>
          <p:nvPr/>
        </p:nvSpPr>
        <p:spPr>
          <a:xfrm>
            <a:off x="6096000" y="2133600"/>
            <a:ext cx="5019674" cy="707886"/>
          </a:xfrm>
          <a:prstGeom prst="rect">
            <a:avLst/>
          </a:prstGeom>
          <a:noFill/>
        </p:spPr>
        <p:txBody>
          <a:bodyPr wrap="square" rtlCol="0">
            <a:spAutoFit/>
          </a:bodyPr>
          <a:lstStyle/>
          <a:p>
            <a:pPr algn="ctr"/>
            <a:r>
              <a:rPr lang="en-US" sz="4000" b="1" dirty="0">
                <a:solidFill>
                  <a:srgbClr val="002060"/>
                </a:solidFill>
              </a:rPr>
              <a:t>Cultural-comparative</a:t>
            </a:r>
          </a:p>
        </p:txBody>
      </p:sp>
      <p:sp>
        <p:nvSpPr>
          <p:cNvPr id="9" name="TextBox 8">
            <a:extLst>
              <a:ext uri="{FF2B5EF4-FFF2-40B4-BE49-F238E27FC236}">
                <a16:creationId xmlns:a16="http://schemas.microsoft.com/office/drawing/2014/main" id="{A1C712BE-D31E-403C-A1C4-FEDCCB036CA6}"/>
              </a:ext>
            </a:extLst>
          </p:cNvPr>
          <p:cNvSpPr txBox="1"/>
          <p:nvPr/>
        </p:nvSpPr>
        <p:spPr>
          <a:xfrm>
            <a:off x="6096000" y="3317696"/>
            <a:ext cx="5019674" cy="707886"/>
          </a:xfrm>
          <a:prstGeom prst="rect">
            <a:avLst/>
          </a:prstGeom>
          <a:noFill/>
        </p:spPr>
        <p:txBody>
          <a:bodyPr wrap="square" rtlCol="0">
            <a:spAutoFit/>
          </a:bodyPr>
          <a:lstStyle/>
          <a:p>
            <a:pPr algn="ctr"/>
            <a:r>
              <a:rPr lang="en-US" sz="4000" b="1" dirty="0">
                <a:solidFill>
                  <a:schemeClr val="accent6">
                    <a:lumMod val="75000"/>
                  </a:schemeClr>
                </a:solidFill>
              </a:rPr>
              <a:t>Indigenous</a:t>
            </a:r>
          </a:p>
        </p:txBody>
      </p:sp>
      <p:sp>
        <p:nvSpPr>
          <p:cNvPr id="10" name="TextBox 9">
            <a:extLst>
              <a:ext uri="{FF2B5EF4-FFF2-40B4-BE49-F238E27FC236}">
                <a16:creationId xmlns:a16="http://schemas.microsoft.com/office/drawing/2014/main" id="{C28A2D1F-3BD0-474C-BED7-05EC5EBC1CD9}"/>
              </a:ext>
            </a:extLst>
          </p:cNvPr>
          <p:cNvSpPr txBox="1"/>
          <p:nvPr/>
        </p:nvSpPr>
        <p:spPr>
          <a:xfrm>
            <a:off x="6096000" y="4501792"/>
            <a:ext cx="5019674" cy="707886"/>
          </a:xfrm>
          <a:prstGeom prst="rect">
            <a:avLst/>
          </a:prstGeom>
          <a:noFill/>
        </p:spPr>
        <p:txBody>
          <a:bodyPr wrap="square" rtlCol="0">
            <a:spAutoFit/>
          </a:bodyPr>
          <a:lstStyle/>
          <a:p>
            <a:pPr algn="ctr"/>
            <a:r>
              <a:rPr lang="en-US" sz="4000" b="1" dirty="0">
                <a:solidFill>
                  <a:srgbClr val="7030A0"/>
                </a:solidFill>
              </a:rPr>
              <a:t>Cross-cultural</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318</Words>
  <Application>Microsoft Office PowerPoint</Application>
  <PresentationFormat>Widescreen</PresentationFormat>
  <Paragraphs>35</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23</cp:revision>
  <dcterms:created xsi:type="dcterms:W3CDTF">2017-06-16T13:06:21Z</dcterms:created>
  <dcterms:modified xsi:type="dcterms:W3CDTF">2019-07-01T12:58:48Z</dcterms:modified>
</cp:coreProperties>
</file>