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1"/>
  </p:notesMasterIdLst>
  <p:sldIdLst>
    <p:sldId id="279" r:id="rId3"/>
    <p:sldId id="257" r:id="rId4"/>
    <p:sldId id="258" r:id="rId5"/>
    <p:sldId id="259" r:id="rId6"/>
    <p:sldId id="260" r:id="rId7"/>
    <p:sldId id="261" r:id="rId8"/>
    <p:sldId id="262" r:id="rId9"/>
    <p:sldId id="27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99"/>
    <a:srgbClr val="FF0066"/>
    <a:srgbClr val="990000"/>
    <a:srgbClr val="FF99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7698" autoAdjust="0"/>
  </p:normalViewPr>
  <p:slideViewPr>
    <p:cSldViewPr snapToGrid="0">
      <p:cViewPr varScale="1">
        <p:scale>
          <a:sx n="100" d="100"/>
          <a:sy n="100" d="100"/>
        </p:scale>
        <p:origin x="26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F6572F-910E-4D1B-B5E2-7CCE0572CE4A}" type="datetimeFigureOut">
              <a:rPr lang="en-US" smtClean="0"/>
              <a:t>6/25/2019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ECA16C-4484-4DC5-9042-A6FC683A1C55}" type="slidenum">
              <a:rPr lang="en-US" smtClean="0"/>
              <a:t>‹#›</a:t>
            </a:fld>
            <a:endParaRPr lang="en-US"/>
          </a:p>
        </p:txBody>
      </p:sp>
    </p:spTree>
    <p:extLst>
      <p:ext uri="{BB962C8B-B14F-4D97-AF65-F5344CB8AC3E}">
        <p14:creationId xmlns:p14="http://schemas.microsoft.com/office/powerpoint/2010/main" val="567351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Personality assessment is often used in employment decisions, in criminal cases, and to assess psychological disorders. </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CF546B78-D64A-43CB-A1E1-9652ECAA69AC}" type="slidenum">
              <a:rPr lang="en-US" smtClean="0"/>
              <a:t>1</a:t>
            </a:fld>
            <a:endParaRPr lang="en-US"/>
          </a:p>
        </p:txBody>
      </p:sp>
    </p:spTree>
    <p:extLst>
      <p:ext uri="{BB962C8B-B14F-4D97-AF65-F5344CB8AC3E}">
        <p14:creationId xmlns:p14="http://schemas.microsoft.com/office/powerpoint/2010/main" val="8444213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self-report inventory is a multiple-choice type questionnaire that typically uses a Likert scale, such as a range of answers from Strongly Disagree to Strongly Agree. One such example, the Minnesota Multiphasic Personality Inventory (MMPI), measures a variety of factors including depression and paranoia.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2</a:t>
            </a:fld>
            <a:endParaRPr lang="en-US"/>
          </a:p>
        </p:txBody>
      </p:sp>
    </p:spTree>
    <p:extLst>
      <p:ext uri="{BB962C8B-B14F-4D97-AF65-F5344CB8AC3E}">
        <p14:creationId xmlns:p14="http://schemas.microsoft.com/office/powerpoint/2010/main" val="14896255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Projective tests ask individuals to interpret meaning from a series of ambiguous pictures. These tests are supposed to tap into Freud’s idea of projection where the individual projects his or her feelings onto the card and, thereby, shares information about his or her personality.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3</a:t>
            </a:fld>
            <a:endParaRPr lang="en-US"/>
          </a:p>
        </p:txBody>
      </p:sp>
    </p:spTree>
    <p:extLst>
      <p:ext uri="{BB962C8B-B14F-4D97-AF65-F5344CB8AC3E}">
        <p14:creationId xmlns:p14="http://schemas.microsoft.com/office/powerpoint/2010/main" val="40017873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a:t>
            </a:r>
            <a:r>
              <a:rPr lang="en-US" sz="1200" kern="1200" dirty="0" err="1">
                <a:solidFill>
                  <a:schemeClr val="tx1"/>
                </a:solidFill>
                <a:effectLst/>
                <a:latin typeface="+mn-lt"/>
                <a:ea typeface="+mn-ea"/>
                <a:cs typeface="+mn-cs"/>
              </a:rPr>
              <a:t>Rorshach</a:t>
            </a:r>
            <a:r>
              <a:rPr lang="en-US" sz="1200" kern="1200" dirty="0">
                <a:solidFill>
                  <a:schemeClr val="tx1"/>
                </a:solidFill>
                <a:effectLst/>
                <a:latin typeface="+mn-lt"/>
                <a:ea typeface="+mn-ea"/>
                <a:cs typeface="+mn-cs"/>
              </a:rPr>
              <a:t> Inkblot test is a series of inkblots in which the client must identify what is seen. The answers given represent unconscious feelings and struggles.</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4</a:t>
            </a:fld>
            <a:endParaRPr lang="en-US"/>
          </a:p>
        </p:txBody>
      </p:sp>
    </p:spTree>
    <p:extLst>
      <p:ext uri="{BB962C8B-B14F-4D97-AF65-F5344CB8AC3E}">
        <p14:creationId xmlns:p14="http://schemas.microsoft.com/office/powerpoint/2010/main" val="22655583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Thematic Apperception Test includes 8 to 12 ambiguous pictures, and the client must tell a story about each picture. These stories give insight into the person’s hopes, fears, interests, and goals.</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5</a:t>
            </a:fld>
            <a:endParaRPr lang="en-US"/>
          </a:p>
        </p:txBody>
      </p:sp>
    </p:spTree>
    <p:extLst>
      <p:ext uri="{BB962C8B-B14F-4D97-AF65-F5344CB8AC3E}">
        <p14:creationId xmlns:p14="http://schemas.microsoft.com/office/powerpoint/2010/main" val="28207242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Rotter Incomplete Sentence Bank includes 40 incomplete sentences that people are asked to complete as quickly as possible.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6</a:t>
            </a:fld>
            <a:endParaRPr lang="en-US"/>
          </a:p>
        </p:txBody>
      </p:sp>
    </p:spTree>
    <p:extLst>
      <p:ext uri="{BB962C8B-B14F-4D97-AF65-F5344CB8AC3E}">
        <p14:creationId xmlns:p14="http://schemas.microsoft.com/office/powerpoint/2010/main" val="42059771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are also culturally specific projective tests, such as the Contemporized-Themes Concerning Blacks Test, which contains 20 color images that show scenes of African-American lifestyles. The Tell Me a Story Multicultural Thematic Apperception Test uses images and storytelling cues that relate to minority culture.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7</a:t>
            </a:fld>
            <a:endParaRPr lang="en-US"/>
          </a:p>
        </p:txBody>
      </p:sp>
    </p:spTree>
    <p:extLst>
      <p:ext uri="{BB962C8B-B14F-4D97-AF65-F5344CB8AC3E}">
        <p14:creationId xmlns:p14="http://schemas.microsoft.com/office/powerpoint/2010/main" val="21418430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6/25/2019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6/25/2019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6/25/2019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6/25/2019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6/25/2019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6/25/2019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6/25/2019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6/25/2019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6/25/2019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6/25/2019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6/25/2019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6/25/2019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6/25/2019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slide" Target="slide4.xml"/><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slide" Target="slide6.xm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5.svg"/><Relationship Id="rId11" Type="http://schemas.openxmlformats.org/officeDocument/2006/relationships/image" Target="../media/image8.png"/><Relationship Id="rId5" Type="http://schemas.openxmlformats.org/officeDocument/2006/relationships/image" Target="../media/image4.png"/><Relationship Id="rId10" Type="http://schemas.openxmlformats.org/officeDocument/2006/relationships/slide" Target="slide5.xml"/><Relationship Id="rId4" Type="http://schemas.openxmlformats.org/officeDocument/2006/relationships/image" Target="../media/image3.svg"/><Relationship Id="rId9"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5.svg"/></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slides/_rels/slide6.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7.svg"/></Relationships>
</file>

<file path=ppt/slides/_rels/slide8.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12.xml"/><Relationship Id="rId5" Type="http://schemas.openxmlformats.org/officeDocument/2006/relationships/image" Target="../media/image21.png"/><Relationship Id="rId4" Type="http://schemas.openxmlformats.org/officeDocument/2006/relationships/image" Target="../media/image2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456536"/>
            <a:ext cx="9144000" cy="1200329"/>
          </a:xfrm>
          <a:prstGeom prst="rect">
            <a:avLst/>
          </a:prstGeom>
          <a:noFill/>
        </p:spPr>
        <p:txBody>
          <a:bodyPr wrap="square" rtlCol="0">
            <a:spAutoFit/>
          </a:bodyPr>
          <a:lstStyle/>
          <a:p>
            <a:pPr lvl="0" algn="ctr"/>
            <a:r>
              <a:rPr lang="en-US" sz="4800" dirty="0">
                <a:solidFill>
                  <a:schemeClr val="tx1">
                    <a:lumMod val="75000"/>
                    <a:lumOff val="25000"/>
                  </a:schemeClr>
                </a:solidFill>
                <a:latin typeface="Century Gothic" panose="020B0502020202020204" pitchFamily="34" charset="0"/>
              </a:rPr>
              <a:t>Personality Assessment</a:t>
            </a:r>
          </a:p>
          <a:p>
            <a:pPr lvl="0" algn="ctr"/>
            <a:r>
              <a:rPr lang="en-US" sz="2400" i="1" dirty="0">
                <a:solidFill>
                  <a:schemeClr val="tx1">
                    <a:lumMod val="75000"/>
                    <a:lumOff val="25000"/>
                  </a:schemeClr>
                </a:solidFill>
                <a:latin typeface="Century Gothic" panose="020B0502020202020204" pitchFamily="34" charset="0"/>
              </a:rPr>
              <a:t>Introduction to Psychology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6364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Self-Report Inventories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42226FD9-8D7E-4B64-9536-5D2279A58CA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85557" y="1748523"/>
            <a:ext cx="8020886" cy="4279269"/>
          </a:xfrm>
          <a:prstGeom prst="rect">
            <a:avLst/>
          </a:prstGeom>
        </p:spPr>
      </p:pic>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Projective Tests</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pic>
        <p:nvPicPr>
          <p:cNvPr id="3" name="Graphic 2" descr="Female Profile">
            <a:extLst>
              <a:ext uri="{FF2B5EF4-FFF2-40B4-BE49-F238E27FC236}">
                <a16:creationId xmlns:a16="http://schemas.microsoft.com/office/drawing/2014/main" id="{809F02FE-96BE-4E87-92B8-611C46DB1E7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83462" y="1457324"/>
            <a:ext cx="2945587" cy="2945587"/>
          </a:xfrm>
          <a:prstGeom prst="rect">
            <a:avLst/>
          </a:prstGeom>
        </p:spPr>
      </p:pic>
      <p:pic>
        <p:nvPicPr>
          <p:cNvPr id="6" name="Graphic 5" descr="Paper">
            <a:extLst>
              <a:ext uri="{FF2B5EF4-FFF2-40B4-BE49-F238E27FC236}">
                <a16:creationId xmlns:a16="http://schemas.microsoft.com/office/drawing/2014/main" id="{64F2807F-F306-4C4F-9E92-2D2839EF7AB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800601" y="1464633"/>
            <a:ext cx="2404733" cy="2404733"/>
          </a:xfrm>
          <a:prstGeom prst="rect">
            <a:avLst/>
          </a:prstGeom>
        </p:spPr>
      </p:pic>
      <p:cxnSp>
        <p:nvCxnSpPr>
          <p:cNvPr id="8" name="Straight Arrow Connector 7">
            <a:extLst>
              <a:ext uri="{FF2B5EF4-FFF2-40B4-BE49-F238E27FC236}">
                <a16:creationId xmlns:a16="http://schemas.microsoft.com/office/drawing/2014/main" id="{469E1198-9612-41AC-BF90-4A7A524FA79E}"/>
              </a:ext>
            </a:extLst>
          </p:cNvPr>
          <p:cNvCxnSpPr>
            <a:cxnSpLocks/>
          </p:cNvCxnSpPr>
          <p:nvPr/>
        </p:nvCxnSpPr>
        <p:spPr>
          <a:xfrm>
            <a:off x="3552825" y="2667000"/>
            <a:ext cx="2219325" cy="0"/>
          </a:xfrm>
          <a:prstGeom prst="straightConnector1">
            <a:avLst/>
          </a:prstGeom>
          <a:ln w="101600" cap="rnd">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5D887CC2-0A5C-4A96-8B25-94D546811E17}"/>
              </a:ext>
            </a:extLst>
          </p:cNvPr>
          <p:cNvCxnSpPr>
            <a:cxnSpLocks/>
          </p:cNvCxnSpPr>
          <p:nvPr/>
        </p:nvCxnSpPr>
        <p:spPr>
          <a:xfrm>
            <a:off x="6002967" y="3305175"/>
            <a:ext cx="0" cy="1428750"/>
          </a:xfrm>
          <a:prstGeom prst="straightConnector1">
            <a:avLst/>
          </a:prstGeom>
          <a:ln w="101600" cap="rnd">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22D99215-C23E-407A-9DE2-EE61DAF07FB6}"/>
              </a:ext>
            </a:extLst>
          </p:cNvPr>
          <p:cNvSpPr txBox="1"/>
          <p:nvPr/>
        </p:nvSpPr>
        <p:spPr>
          <a:xfrm>
            <a:off x="4617081" y="5069518"/>
            <a:ext cx="2771771" cy="707886"/>
          </a:xfrm>
          <a:prstGeom prst="rect">
            <a:avLst/>
          </a:prstGeom>
          <a:noFill/>
        </p:spPr>
        <p:txBody>
          <a:bodyPr wrap="square" rtlCol="0">
            <a:spAutoFit/>
          </a:bodyPr>
          <a:lstStyle/>
          <a:p>
            <a:pPr algn="ctr"/>
            <a:r>
              <a:rPr lang="en-US" sz="4000" b="1" dirty="0"/>
              <a:t>Personality</a:t>
            </a:r>
          </a:p>
        </p:txBody>
      </p:sp>
      <mc:AlternateContent xmlns:mc="http://schemas.openxmlformats.org/markup-compatibility/2006">
        <mc:Choice xmlns:pslz="http://schemas.microsoft.com/office/powerpoint/2016/slidezoom" Requires="pslz">
          <p:graphicFrame>
            <p:nvGraphicFramePr>
              <p:cNvPr id="14" name="Slide Zoom 13">
                <a:extLst>
                  <a:ext uri="{FF2B5EF4-FFF2-40B4-BE49-F238E27FC236}">
                    <a16:creationId xmlns:a16="http://schemas.microsoft.com/office/drawing/2014/main" id="{B4F5CA9E-D5D5-4518-90EA-BAAC3A749853}"/>
                  </a:ext>
                </a:extLst>
              </p:cNvPr>
              <p:cNvGraphicFramePr>
                <a:graphicFrameLocks noChangeAspect="1"/>
              </p:cNvGraphicFramePr>
              <p:nvPr>
                <p:extLst>
                  <p:ext uri="{D42A27DB-BD31-4B8C-83A1-F6EECF244321}">
                    <p14:modId xmlns:p14="http://schemas.microsoft.com/office/powerpoint/2010/main" val="386311197"/>
                  </p:ext>
                </p:extLst>
              </p:nvPr>
            </p:nvGraphicFramePr>
            <p:xfrm>
              <a:off x="8715375" y="1303471"/>
              <a:ext cx="3048000" cy="1714500"/>
            </p:xfrm>
            <a:graphic>
              <a:graphicData uri="http://schemas.microsoft.com/office/powerpoint/2016/slidezoom">
                <pslz:sldZm>
                  <pslz:sldZmObj sldId="259" cId="1243765170">
                    <pslz:zmPr id="{FE548DD2-5A3C-4D88-B36E-77EEA294AF69}" returnToParent="0" transitionDur="1000">
                      <p166:blipFill xmlns:p166="http://schemas.microsoft.com/office/powerpoint/2016/6/main">
                        <a:blip r:embed="rId7"/>
                        <a:stretch>
                          <a:fillRect/>
                        </a:stretch>
                      </p166:blipFill>
                      <p166:spPr xmlns:p166="http://schemas.microsoft.com/office/powerpoint/2016/6/main">
                        <a:xfrm>
                          <a:off x="0" y="0"/>
                          <a:ext cx="3048000" cy="1714500"/>
                        </a:xfrm>
                        <a:prstGeom prst="rect">
                          <a:avLst/>
                        </a:prstGeom>
                        <a:ln w="3175">
                          <a:solidFill>
                            <a:prstClr val="ltGray"/>
                          </a:solidFill>
                        </a:ln>
                      </p166:spPr>
                    </pslz:zmPr>
                  </pslz:sldZmObj>
                </pslz:sldZm>
              </a:graphicData>
            </a:graphic>
          </p:graphicFrame>
        </mc:Choice>
        <mc:Fallback>
          <p:pic>
            <p:nvPicPr>
              <p:cNvPr id="14" name="Slide Zoom 13">
                <a:hlinkClick r:id="rId8" action="ppaction://hlinksldjump"/>
                <a:extLst>
                  <a:ext uri="{FF2B5EF4-FFF2-40B4-BE49-F238E27FC236}">
                    <a16:creationId xmlns:a16="http://schemas.microsoft.com/office/drawing/2014/main" id="{B4F5CA9E-D5D5-4518-90EA-BAAC3A749853}"/>
                  </a:ext>
                </a:extLst>
              </p:cNvPr>
              <p:cNvPicPr>
                <a:picLocks noGrp="1" noRot="1" noChangeAspect="1" noMove="1" noResize="1" noEditPoints="1" noAdjustHandles="1" noChangeArrowheads="1" noChangeShapeType="1"/>
              </p:cNvPicPr>
              <p:nvPr/>
            </p:nvPicPr>
            <p:blipFill>
              <a:blip r:embed="rId7"/>
              <a:stretch>
                <a:fillRect/>
              </a:stretch>
            </p:blipFill>
            <p:spPr>
              <a:xfrm>
                <a:off x="8715375" y="1303471"/>
                <a:ext cx="3048000" cy="1714500"/>
              </a:xfrm>
              <a:prstGeom prst="rect">
                <a:avLst/>
              </a:prstGeom>
              <a:ln w="3175">
                <a:solidFill>
                  <a:prstClr val="ltGray"/>
                </a:solidFill>
              </a:ln>
            </p:spPr>
          </p:pic>
        </mc:Fallback>
      </mc:AlternateContent>
      <mc:AlternateContent xmlns:mc="http://schemas.openxmlformats.org/markup-compatibility/2006">
        <mc:Choice xmlns:pslz="http://schemas.microsoft.com/office/powerpoint/2016/slidezoom" Requires="pslz">
          <p:graphicFrame>
            <p:nvGraphicFramePr>
              <p:cNvPr id="16" name="Slide Zoom 15">
                <a:extLst>
                  <a:ext uri="{FF2B5EF4-FFF2-40B4-BE49-F238E27FC236}">
                    <a16:creationId xmlns:a16="http://schemas.microsoft.com/office/drawing/2014/main" id="{6C561B79-4FB8-4DB0-AD54-402905AAEE05}"/>
                  </a:ext>
                </a:extLst>
              </p:cNvPr>
              <p:cNvGraphicFramePr>
                <a:graphicFrameLocks noChangeAspect="1"/>
              </p:cNvGraphicFramePr>
              <p:nvPr>
                <p:extLst>
                  <p:ext uri="{D42A27DB-BD31-4B8C-83A1-F6EECF244321}">
                    <p14:modId xmlns:p14="http://schemas.microsoft.com/office/powerpoint/2010/main" val="3423585611"/>
                  </p:ext>
                </p:extLst>
              </p:nvPr>
            </p:nvGraphicFramePr>
            <p:xfrm>
              <a:off x="8715375" y="3162300"/>
              <a:ext cx="3048000" cy="1714500"/>
            </p:xfrm>
            <a:graphic>
              <a:graphicData uri="http://schemas.microsoft.com/office/powerpoint/2016/slidezoom">
                <pslz:sldZm>
                  <pslz:sldZmObj sldId="260" cId="3345614148">
                    <pslz:zmPr id="{D8BBD9AE-FFD2-46C6-980E-78197A30622D}" returnToParent="0" transitionDur="1000">
                      <p166:blipFill xmlns:p166="http://schemas.microsoft.com/office/powerpoint/2016/6/main">
                        <a:blip r:embed="rId9"/>
                        <a:stretch>
                          <a:fillRect/>
                        </a:stretch>
                      </p166:blipFill>
                      <p166:spPr xmlns:p166="http://schemas.microsoft.com/office/powerpoint/2016/6/main">
                        <a:xfrm>
                          <a:off x="0" y="0"/>
                          <a:ext cx="3048000" cy="1714500"/>
                        </a:xfrm>
                        <a:prstGeom prst="rect">
                          <a:avLst/>
                        </a:prstGeom>
                        <a:ln w="3175">
                          <a:solidFill>
                            <a:prstClr val="ltGray"/>
                          </a:solidFill>
                        </a:ln>
                      </p166:spPr>
                    </pslz:zmPr>
                  </pslz:sldZmObj>
                </pslz:sldZm>
              </a:graphicData>
            </a:graphic>
          </p:graphicFrame>
        </mc:Choice>
        <mc:Fallback>
          <p:pic>
            <p:nvPicPr>
              <p:cNvPr id="16" name="Slide Zoom 15">
                <a:hlinkClick r:id="rId10" action="ppaction://hlinksldjump"/>
                <a:extLst>
                  <a:ext uri="{FF2B5EF4-FFF2-40B4-BE49-F238E27FC236}">
                    <a16:creationId xmlns:a16="http://schemas.microsoft.com/office/drawing/2014/main" id="{6C561B79-4FB8-4DB0-AD54-402905AAEE05}"/>
                  </a:ext>
                </a:extLst>
              </p:cNvPr>
              <p:cNvPicPr>
                <a:picLocks noGrp="1" noRot="1" noChangeAspect="1" noMove="1" noResize="1" noEditPoints="1" noAdjustHandles="1" noChangeArrowheads="1" noChangeShapeType="1"/>
              </p:cNvPicPr>
              <p:nvPr/>
            </p:nvPicPr>
            <p:blipFill>
              <a:blip r:embed="rId9"/>
              <a:stretch>
                <a:fillRect/>
              </a:stretch>
            </p:blipFill>
            <p:spPr>
              <a:xfrm>
                <a:off x="8715375" y="3162300"/>
                <a:ext cx="3048000" cy="1714500"/>
              </a:xfrm>
              <a:prstGeom prst="rect">
                <a:avLst/>
              </a:prstGeom>
              <a:ln w="3175">
                <a:solidFill>
                  <a:prstClr val="ltGray"/>
                </a:solidFill>
              </a:ln>
            </p:spPr>
          </p:pic>
        </mc:Fallback>
      </mc:AlternateContent>
      <mc:AlternateContent xmlns:mc="http://schemas.openxmlformats.org/markup-compatibility/2006">
        <mc:Choice xmlns:pslz="http://schemas.microsoft.com/office/powerpoint/2016/slidezoom" Requires="pslz">
          <p:graphicFrame>
            <p:nvGraphicFramePr>
              <p:cNvPr id="18" name="Slide Zoom 17">
                <a:extLst>
                  <a:ext uri="{FF2B5EF4-FFF2-40B4-BE49-F238E27FC236}">
                    <a16:creationId xmlns:a16="http://schemas.microsoft.com/office/drawing/2014/main" id="{1BCEB1BA-86B4-438B-B9F0-CD5282EFE4FE}"/>
                  </a:ext>
                </a:extLst>
              </p:cNvPr>
              <p:cNvGraphicFramePr>
                <a:graphicFrameLocks noChangeAspect="1"/>
              </p:cNvGraphicFramePr>
              <p:nvPr>
                <p:extLst>
                  <p:ext uri="{D42A27DB-BD31-4B8C-83A1-F6EECF244321}">
                    <p14:modId xmlns:p14="http://schemas.microsoft.com/office/powerpoint/2010/main" val="2526926932"/>
                  </p:ext>
                </p:extLst>
              </p:nvPr>
            </p:nvGraphicFramePr>
            <p:xfrm>
              <a:off x="8715375" y="5021129"/>
              <a:ext cx="3048000" cy="1714500"/>
            </p:xfrm>
            <a:graphic>
              <a:graphicData uri="http://schemas.microsoft.com/office/powerpoint/2016/slidezoom">
                <pslz:sldZm>
                  <pslz:sldZmObj sldId="261" cId="4008944314">
                    <pslz:zmPr id="{89978CF2-701B-46E5-8C4C-01032CF5D3AB}" returnToParent="0" transitionDur="1000">
                      <p166:blipFill xmlns:p166="http://schemas.microsoft.com/office/powerpoint/2016/6/main">
                        <a:blip r:embed="rId11"/>
                        <a:stretch>
                          <a:fillRect/>
                        </a:stretch>
                      </p166:blipFill>
                      <p166:spPr xmlns:p166="http://schemas.microsoft.com/office/powerpoint/2016/6/main">
                        <a:xfrm>
                          <a:off x="0" y="0"/>
                          <a:ext cx="3048000" cy="1714500"/>
                        </a:xfrm>
                        <a:prstGeom prst="rect">
                          <a:avLst/>
                        </a:prstGeom>
                        <a:ln w="3175">
                          <a:solidFill>
                            <a:prstClr val="ltGray"/>
                          </a:solidFill>
                        </a:ln>
                      </p166:spPr>
                    </pslz:zmPr>
                  </pslz:sldZmObj>
                </pslz:sldZm>
              </a:graphicData>
            </a:graphic>
          </p:graphicFrame>
        </mc:Choice>
        <mc:Fallback>
          <p:pic>
            <p:nvPicPr>
              <p:cNvPr id="18" name="Slide Zoom 17">
                <a:hlinkClick r:id="rId12" action="ppaction://hlinksldjump"/>
                <a:extLst>
                  <a:ext uri="{FF2B5EF4-FFF2-40B4-BE49-F238E27FC236}">
                    <a16:creationId xmlns:a16="http://schemas.microsoft.com/office/drawing/2014/main" id="{1BCEB1BA-86B4-438B-B9F0-CD5282EFE4FE}"/>
                  </a:ext>
                </a:extLst>
              </p:cNvPr>
              <p:cNvPicPr>
                <a:picLocks noGrp="1" noRot="1" noChangeAspect="1" noMove="1" noResize="1" noEditPoints="1" noAdjustHandles="1" noChangeArrowheads="1" noChangeShapeType="1"/>
              </p:cNvPicPr>
              <p:nvPr/>
            </p:nvPicPr>
            <p:blipFill>
              <a:blip r:embed="rId11"/>
              <a:stretch>
                <a:fillRect/>
              </a:stretch>
            </p:blipFill>
            <p:spPr>
              <a:xfrm>
                <a:off x="8715375" y="5021129"/>
                <a:ext cx="3048000" cy="1714500"/>
              </a:xfrm>
              <a:prstGeom prst="rect">
                <a:avLst/>
              </a:prstGeom>
              <a:ln w="3175">
                <a:solidFill>
                  <a:prstClr val="ltGray"/>
                </a:solidFill>
              </a:ln>
            </p:spPr>
          </p:pic>
        </mc:Fallback>
      </mc:AlternateContent>
    </p:spTree>
    <p:extLst>
      <p:ext uri="{BB962C8B-B14F-4D97-AF65-F5344CB8AC3E}">
        <p14:creationId xmlns:p14="http://schemas.microsoft.com/office/powerpoint/2010/main" val="405370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err="1">
                  <a:solidFill>
                    <a:srgbClr val="323542"/>
                  </a:solidFill>
                  <a:latin typeface="Century Gothic" panose="020B0502020202020204" pitchFamily="34" charset="0"/>
                </a:rPr>
                <a:t>Rorshach</a:t>
              </a:r>
              <a:r>
                <a:rPr lang="en-US" sz="3000" dirty="0">
                  <a:solidFill>
                    <a:srgbClr val="323542"/>
                  </a:solidFill>
                  <a:latin typeface="Century Gothic" panose="020B0502020202020204" pitchFamily="34" charset="0"/>
                </a:rPr>
                <a:t> Inkblot Test</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cxnSp>
        <p:nvCxnSpPr>
          <p:cNvPr id="5" name="Straight Arrow Connector 4">
            <a:extLst>
              <a:ext uri="{FF2B5EF4-FFF2-40B4-BE49-F238E27FC236}">
                <a16:creationId xmlns:a16="http://schemas.microsoft.com/office/drawing/2014/main" id="{883C5ABC-E3D8-4F3B-ABFA-A9F16E5E0736}"/>
              </a:ext>
            </a:extLst>
          </p:cNvPr>
          <p:cNvCxnSpPr>
            <a:cxnSpLocks/>
          </p:cNvCxnSpPr>
          <p:nvPr/>
        </p:nvCxnSpPr>
        <p:spPr>
          <a:xfrm flipH="1">
            <a:off x="4943475" y="2990850"/>
            <a:ext cx="2981326" cy="771525"/>
          </a:xfrm>
          <a:prstGeom prst="straightConnector1">
            <a:avLst/>
          </a:prstGeom>
          <a:ln w="101600" cap="rnd">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pic>
        <p:nvPicPr>
          <p:cNvPr id="7" name="Graphic 6" descr="Paper">
            <a:extLst>
              <a:ext uri="{FF2B5EF4-FFF2-40B4-BE49-F238E27FC236}">
                <a16:creationId xmlns:a16="http://schemas.microsoft.com/office/drawing/2014/main" id="{926BB903-8E00-49EC-A349-8A85A5C9B5F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800976" y="1569408"/>
            <a:ext cx="2404733" cy="2404733"/>
          </a:xfrm>
          <a:prstGeom prst="rect">
            <a:avLst/>
          </a:prstGeom>
        </p:spPr>
      </p:pic>
      <p:pic>
        <p:nvPicPr>
          <p:cNvPr id="8" name="Graphic 7" descr="Question mark">
            <a:extLst>
              <a:ext uri="{FF2B5EF4-FFF2-40B4-BE49-F238E27FC236}">
                <a16:creationId xmlns:a16="http://schemas.microsoft.com/office/drawing/2014/main" id="{17D87FAA-48F8-4883-BFC4-214E469AC64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546142" y="2490787"/>
            <a:ext cx="914400" cy="914400"/>
          </a:xfrm>
          <a:prstGeom prst="rect">
            <a:avLst/>
          </a:prstGeom>
        </p:spPr>
      </p:pic>
      <p:sp>
        <p:nvSpPr>
          <p:cNvPr id="11" name="TextBox 10">
            <a:extLst>
              <a:ext uri="{FF2B5EF4-FFF2-40B4-BE49-F238E27FC236}">
                <a16:creationId xmlns:a16="http://schemas.microsoft.com/office/drawing/2014/main" id="{69F49C67-3236-4F55-A0A0-4AC97BFDB3A4}"/>
              </a:ext>
            </a:extLst>
          </p:cNvPr>
          <p:cNvSpPr txBox="1"/>
          <p:nvPr/>
        </p:nvSpPr>
        <p:spPr>
          <a:xfrm>
            <a:off x="1626231" y="2202001"/>
            <a:ext cx="3422019" cy="1323439"/>
          </a:xfrm>
          <a:prstGeom prst="rect">
            <a:avLst/>
          </a:prstGeom>
          <a:noFill/>
        </p:spPr>
        <p:txBody>
          <a:bodyPr wrap="square" rtlCol="0">
            <a:spAutoFit/>
          </a:bodyPr>
          <a:lstStyle/>
          <a:p>
            <a:pPr algn="ctr"/>
            <a:r>
              <a:rPr lang="en-US" sz="4000" b="1" dirty="0"/>
              <a:t>Unconscious feelings</a:t>
            </a:r>
          </a:p>
        </p:txBody>
      </p:sp>
      <p:sp>
        <p:nvSpPr>
          <p:cNvPr id="12" name="TextBox 11">
            <a:extLst>
              <a:ext uri="{FF2B5EF4-FFF2-40B4-BE49-F238E27FC236}">
                <a16:creationId xmlns:a16="http://schemas.microsoft.com/office/drawing/2014/main" id="{76833A31-A47A-4910-A89B-070D39937F99}"/>
              </a:ext>
            </a:extLst>
          </p:cNvPr>
          <p:cNvSpPr txBox="1"/>
          <p:nvPr/>
        </p:nvSpPr>
        <p:spPr>
          <a:xfrm>
            <a:off x="1626231" y="3762375"/>
            <a:ext cx="3422019" cy="1323439"/>
          </a:xfrm>
          <a:prstGeom prst="rect">
            <a:avLst/>
          </a:prstGeom>
          <a:noFill/>
        </p:spPr>
        <p:txBody>
          <a:bodyPr wrap="square" rtlCol="0">
            <a:spAutoFit/>
          </a:bodyPr>
          <a:lstStyle/>
          <a:p>
            <a:pPr algn="ctr"/>
            <a:r>
              <a:rPr lang="en-US" sz="4000" b="1" dirty="0"/>
              <a:t>Unconscious struggles</a:t>
            </a:r>
          </a:p>
        </p:txBody>
      </p:sp>
    </p:spTree>
    <p:extLst>
      <p:ext uri="{BB962C8B-B14F-4D97-AF65-F5344CB8AC3E}">
        <p14:creationId xmlns:p14="http://schemas.microsoft.com/office/powerpoint/2010/main" val="1243765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Thematic Apperception Test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Users">
            <a:extLst>
              <a:ext uri="{FF2B5EF4-FFF2-40B4-BE49-F238E27FC236}">
                <a16:creationId xmlns:a16="http://schemas.microsoft.com/office/drawing/2014/main" id="{75A623BE-02B2-4B1E-BAB1-6810FD712EA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90700" y="1137908"/>
            <a:ext cx="3155174" cy="3155174"/>
          </a:xfrm>
          <a:prstGeom prst="rect">
            <a:avLst/>
          </a:prstGeom>
        </p:spPr>
      </p:pic>
      <p:pic>
        <p:nvPicPr>
          <p:cNvPr id="5" name="Graphic 4" descr="Male profile">
            <a:extLst>
              <a:ext uri="{FF2B5EF4-FFF2-40B4-BE49-F238E27FC236}">
                <a16:creationId xmlns:a16="http://schemas.microsoft.com/office/drawing/2014/main" id="{2E2194D3-27D6-40C0-A3B3-712ED8CB784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807974" y="1957350"/>
            <a:ext cx="3155175" cy="3155175"/>
          </a:xfrm>
          <a:prstGeom prst="rect">
            <a:avLst/>
          </a:prstGeom>
        </p:spPr>
      </p:pic>
      <p:sp>
        <p:nvSpPr>
          <p:cNvPr id="8" name="TextBox 7">
            <a:extLst>
              <a:ext uri="{FF2B5EF4-FFF2-40B4-BE49-F238E27FC236}">
                <a16:creationId xmlns:a16="http://schemas.microsoft.com/office/drawing/2014/main" id="{EAFE41CB-D693-4F08-8E4B-F37F8D0D9BFF}"/>
              </a:ext>
            </a:extLst>
          </p:cNvPr>
          <p:cNvSpPr txBox="1"/>
          <p:nvPr/>
        </p:nvSpPr>
        <p:spPr>
          <a:xfrm rot="1078530">
            <a:off x="8341496" y="2829211"/>
            <a:ext cx="3422019" cy="707886"/>
          </a:xfrm>
          <a:prstGeom prst="rect">
            <a:avLst/>
          </a:prstGeom>
          <a:noFill/>
        </p:spPr>
        <p:txBody>
          <a:bodyPr wrap="square" rtlCol="0">
            <a:spAutoFit/>
          </a:bodyPr>
          <a:lstStyle/>
          <a:p>
            <a:pPr algn="ctr"/>
            <a:r>
              <a:rPr lang="en-US" sz="4000" b="1" dirty="0"/>
              <a:t>Hopes</a:t>
            </a:r>
          </a:p>
        </p:txBody>
      </p:sp>
      <p:sp>
        <p:nvSpPr>
          <p:cNvPr id="9" name="TextBox 8">
            <a:extLst>
              <a:ext uri="{FF2B5EF4-FFF2-40B4-BE49-F238E27FC236}">
                <a16:creationId xmlns:a16="http://schemas.microsoft.com/office/drawing/2014/main" id="{5EA2F224-7E4E-4F1A-92E0-B29F2F78ED9D}"/>
              </a:ext>
            </a:extLst>
          </p:cNvPr>
          <p:cNvSpPr txBox="1"/>
          <p:nvPr/>
        </p:nvSpPr>
        <p:spPr>
          <a:xfrm rot="21014485">
            <a:off x="4778692" y="3792050"/>
            <a:ext cx="3422019" cy="707886"/>
          </a:xfrm>
          <a:prstGeom prst="rect">
            <a:avLst/>
          </a:prstGeom>
          <a:noFill/>
        </p:spPr>
        <p:txBody>
          <a:bodyPr wrap="square" rtlCol="0">
            <a:spAutoFit/>
          </a:bodyPr>
          <a:lstStyle/>
          <a:p>
            <a:pPr algn="ctr"/>
            <a:r>
              <a:rPr lang="en-US" sz="4000" b="1" dirty="0"/>
              <a:t>Fears</a:t>
            </a:r>
          </a:p>
        </p:txBody>
      </p:sp>
      <p:sp>
        <p:nvSpPr>
          <p:cNvPr id="10" name="TextBox 9">
            <a:extLst>
              <a:ext uri="{FF2B5EF4-FFF2-40B4-BE49-F238E27FC236}">
                <a16:creationId xmlns:a16="http://schemas.microsoft.com/office/drawing/2014/main" id="{7304D75A-9080-47FB-A39B-E6661D40BD31}"/>
              </a:ext>
            </a:extLst>
          </p:cNvPr>
          <p:cNvSpPr txBox="1"/>
          <p:nvPr/>
        </p:nvSpPr>
        <p:spPr>
          <a:xfrm>
            <a:off x="6674551" y="4815424"/>
            <a:ext cx="3422019" cy="707886"/>
          </a:xfrm>
          <a:prstGeom prst="rect">
            <a:avLst/>
          </a:prstGeom>
          <a:noFill/>
        </p:spPr>
        <p:txBody>
          <a:bodyPr wrap="square" rtlCol="0">
            <a:spAutoFit/>
          </a:bodyPr>
          <a:lstStyle/>
          <a:p>
            <a:pPr algn="ctr"/>
            <a:r>
              <a:rPr lang="en-US" sz="4000" b="1" dirty="0"/>
              <a:t>Interests</a:t>
            </a:r>
          </a:p>
        </p:txBody>
      </p:sp>
      <p:sp>
        <p:nvSpPr>
          <p:cNvPr id="11" name="TextBox 10">
            <a:extLst>
              <a:ext uri="{FF2B5EF4-FFF2-40B4-BE49-F238E27FC236}">
                <a16:creationId xmlns:a16="http://schemas.microsoft.com/office/drawing/2014/main" id="{560731E5-8E87-4AB9-8210-EC3555C1FEA0}"/>
              </a:ext>
            </a:extLst>
          </p:cNvPr>
          <p:cNvSpPr txBox="1"/>
          <p:nvPr/>
        </p:nvSpPr>
        <p:spPr>
          <a:xfrm rot="21014485">
            <a:off x="5114532" y="2186582"/>
            <a:ext cx="3422019" cy="707886"/>
          </a:xfrm>
          <a:prstGeom prst="rect">
            <a:avLst/>
          </a:prstGeom>
          <a:noFill/>
        </p:spPr>
        <p:txBody>
          <a:bodyPr wrap="square" rtlCol="0">
            <a:spAutoFit/>
          </a:bodyPr>
          <a:lstStyle/>
          <a:p>
            <a:pPr algn="ctr"/>
            <a:r>
              <a:rPr lang="en-US" sz="4000" b="1" dirty="0"/>
              <a:t>Goals</a:t>
            </a:r>
          </a:p>
        </p:txBody>
      </p:sp>
    </p:spTree>
    <p:extLst>
      <p:ext uri="{BB962C8B-B14F-4D97-AF65-F5344CB8AC3E}">
        <p14:creationId xmlns:p14="http://schemas.microsoft.com/office/powerpoint/2010/main" val="3345614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Rotter Incomplete Sentences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descr="A screenshot of a cell phone&#10;&#10;Description automatically generated">
            <a:extLst>
              <a:ext uri="{FF2B5EF4-FFF2-40B4-BE49-F238E27FC236}">
                <a16:creationId xmlns:a16="http://schemas.microsoft.com/office/drawing/2014/main" id="{FED4EC97-6834-40C1-AA45-6D45602D63B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20836" y="1756859"/>
            <a:ext cx="7950327" cy="3344282"/>
          </a:xfrm>
          <a:prstGeom prst="rect">
            <a:avLst/>
          </a:prstGeom>
        </p:spPr>
      </p:pic>
    </p:spTree>
    <p:extLst>
      <p:ext uri="{BB962C8B-B14F-4D97-AF65-F5344CB8AC3E}">
        <p14:creationId xmlns:p14="http://schemas.microsoft.com/office/powerpoint/2010/main" val="4008944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Culturally Specific Personality Tests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9A7AA828-4484-4A66-AD0A-AA0C29FA229B}"/>
              </a:ext>
            </a:extLst>
          </p:cNvPr>
          <p:cNvSpPr txBox="1"/>
          <p:nvPr/>
        </p:nvSpPr>
        <p:spPr>
          <a:xfrm>
            <a:off x="578167" y="1706075"/>
            <a:ext cx="5584508" cy="1323439"/>
          </a:xfrm>
          <a:prstGeom prst="rect">
            <a:avLst/>
          </a:prstGeom>
          <a:solidFill>
            <a:srgbClr val="009999"/>
          </a:solidFill>
        </p:spPr>
        <p:txBody>
          <a:bodyPr wrap="square" rtlCol="0">
            <a:spAutoFit/>
          </a:bodyPr>
          <a:lstStyle/>
          <a:p>
            <a:pPr algn="ctr"/>
            <a:r>
              <a:rPr lang="en-US" sz="4000" b="1" dirty="0">
                <a:solidFill>
                  <a:schemeClr val="bg1"/>
                </a:solidFill>
              </a:rPr>
              <a:t>Contemporized-Themes Concerning Blacks Test</a:t>
            </a:r>
          </a:p>
        </p:txBody>
      </p:sp>
      <p:sp>
        <p:nvSpPr>
          <p:cNvPr id="6" name="TextBox 5">
            <a:extLst>
              <a:ext uri="{FF2B5EF4-FFF2-40B4-BE49-F238E27FC236}">
                <a16:creationId xmlns:a16="http://schemas.microsoft.com/office/drawing/2014/main" id="{B5AA398D-4FCF-487A-A9E6-113EED9DF3FA}"/>
              </a:ext>
            </a:extLst>
          </p:cNvPr>
          <p:cNvSpPr txBox="1"/>
          <p:nvPr/>
        </p:nvSpPr>
        <p:spPr>
          <a:xfrm>
            <a:off x="6791325" y="2504152"/>
            <a:ext cx="4895850" cy="2554545"/>
          </a:xfrm>
          <a:prstGeom prst="rect">
            <a:avLst/>
          </a:prstGeom>
          <a:solidFill>
            <a:schemeClr val="accent2"/>
          </a:solidFill>
        </p:spPr>
        <p:txBody>
          <a:bodyPr wrap="square" rtlCol="0">
            <a:spAutoFit/>
          </a:bodyPr>
          <a:lstStyle/>
          <a:p>
            <a:pPr algn="ctr"/>
            <a:r>
              <a:rPr lang="en-US" sz="4000" b="1" dirty="0">
                <a:solidFill>
                  <a:srgbClr val="FFFF00"/>
                </a:solidFill>
              </a:rPr>
              <a:t>Tell Me a Story Multicultural Thematic Apperception Test</a:t>
            </a:r>
          </a:p>
        </p:txBody>
      </p:sp>
      <p:pic>
        <p:nvPicPr>
          <p:cNvPr id="3" name="Graphic 2" descr="Group">
            <a:extLst>
              <a:ext uri="{FF2B5EF4-FFF2-40B4-BE49-F238E27FC236}">
                <a16:creationId xmlns:a16="http://schemas.microsoft.com/office/drawing/2014/main" id="{3CFE233C-BA40-42B0-B34D-64E5D9497FA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84508" y="3029514"/>
            <a:ext cx="3171825" cy="3171825"/>
          </a:xfrm>
          <a:prstGeom prst="rect">
            <a:avLst/>
          </a:prstGeom>
        </p:spPr>
      </p:pic>
    </p:spTree>
    <p:extLst>
      <p:ext uri="{BB962C8B-B14F-4D97-AF65-F5344CB8AC3E}">
        <p14:creationId xmlns:p14="http://schemas.microsoft.com/office/powerpoint/2010/main" val="15266281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173</TotalTime>
  <Words>305</Words>
  <Application>Microsoft Office PowerPoint</Application>
  <PresentationFormat>Widescreen</PresentationFormat>
  <Paragraphs>33</Paragraphs>
  <Slides>8</Slides>
  <Notes>7</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8</vt:i4>
      </vt:variant>
    </vt:vector>
  </HeadingPairs>
  <TitlesOfParts>
    <vt:vector size="14"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Caitlin Clark</cp:lastModifiedBy>
  <cp:revision>23</cp:revision>
  <dcterms:created xsi:type="dcterms:W3CDTF">2017-06-16T13:06:21Z</dcterms:created>
  <dcterms:modified xsi:type="dcterms:W3CDTF">2019-06-25T18:14:22Z</dcterms:modified>
</cp:coreProperties>
</file>