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79" r:id="rId5"/>
    <p:sldId id="280" r:id="rId6"/>
    <p:sldId id="281" r:id="rId7"/>
    <p:sldId id="282" r:id="rId8"/>
    <p:sldId id="28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848" autoAdjust="0"/>
  </p:normalViewPr>
  <p:slideViewPr>
    <p:cSldViewPr snapToGrid="0">
      <p:cViewPr varScale="1">
        <p:scale>
          <a:sx n="53" d="100"/>
          <a:sy n="53" d="100"/>
        </p:scale>
        <p:origin x="1176" y="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psychology examines how people and situations influence others. Essentially, people will change to suit the situation.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field of social psychology studies topics at both the intrapersonal, emotions and attitudes, and interpersonal, group dynamics, levels.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1603078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Behavior is a product of the situation and the person. Situationism posits that the environment and surroundings cause behavior whereas dispositionism holds that behavior is determined internally. Modern social psychologists tend to agree that both influence behavior.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80862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are cut off on the highway, you tend to make a dispositional explanation and think negative things about the person who did it. However, perhaps the situation was to blame—the person did not actually see you or was preoccupied with an emergency at home. When we fail to realize the impact of the situation and, instead, blame everything on the person, we commit the fundamental attribution error.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2085481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actor-observer bias occurs when we attribute others behavior to disposition, but our own to situational factors. In judging our own behavior, we have more information, so we are more likely to provide a situational explanation than a dispositional one.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125542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self-serving bias are those attributions that allow us to see ourselves in a favorable light. In this case, we will focus on our disposition rather than the situation.  If </a:t>
            </a:r>
            <a:r>
              <a:rPr lang="en-US" sz="1200" kern="1200">
                <a:solidFill>
                  <a:schemeClr val="tx1"/>
                </a:solidFill>
                <a:effectLst/>
                <a:latin typeface="+mn-lt"/>
                <a:ea typeface="+mn-ea"/>
                <a:cs typeface="+mn-cs"/>
              </a:rPr>
              <a:t>you ace </a:t>
            </a:r>
            <a:r>
              <a:rPr lang="en-US" sz="1200" kern="1200" dirty="0">
                <a:solidFill>
                  <a:schemeClr val="tx1"/>
                </a:solidFill>
                <a:effectLst/>
                <a:latin typeface="+mn-lt"/>
                <a:ea typeface="+mn-ea"/>
                <a:cs typeface="+mn-cs"/>
              </a:rPr>
              <a:t>an exam, you probably don’t say it was easy.  Instead, you say you were smart!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596072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bias is the just-world hypothesis which is the belief that people get what they deserve. People tend to believe that good things happen to good people and bad things happen to bad people. However, this bias results in inappropriate blame. One clear example is victim blaming in sexual assault. The world is not just; bad things happen to good people all of the time.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3369469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18" Type="http://schemas.openxmlformats.org/officeDocument/2006/relationships/image" Target="../media/image16.sv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sv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svg"/><Relationship Id="rId20"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24" Type="http://schemas.openxmlformats.org/officeDocument/2006/relationships/image" Target="../media/image22.sv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10" Type="http://schemas.openxmlformats.org/officeDocument/2006/relationships/image" Target="../media/image8.svg"/><Relationship Id="rId19" Type="http://schemas.openxmlformats.org/officeDocument/2006/relationships/image" Target="../media/image17.pn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 Id="rId22" Type="http://schemas.openxmlformats.org/officeDocument/2006/relationships/image" Target="../media/image20.svg"/></Relationships>
</file>

<file path=ppt/slides/_rels/slide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4.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slides/_rels/slide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7.xml.rels><?xml version="1.0" encoding="UTF-8" standalone="yes"?>
<Relationships xmlns="http://schemas.openxmlformats.org/package/2006/relationships"><Relationship Id="rId8" Type="http://schemas.openxmlformats.org/officeDocument/2006/relationships/image" Target="../media/image40.svg"/><Relationship Id="rId13" Type="http://schemas.openxmlformats.org/officeDocument/2006/relationships/image" Target="../media/image45.png"/><Relationship Id="rId3" Type="http://schemas.openxmlformats.org/officeDocument/2006/relationships/image" Target="../media/image27.png"/><Relationship Id="rId7" Type="http://schemas.openxmlformats.org/officeDocument/2006/relationships/image" Target="../media/image39.png"/><Relationship Id="rId12" Type="http://schemas.openxmlformats.org/officeDocument/2006/relationships/image" Target="../media/image44.svg"/><Relationship Id="rId2" Type="http://schemas.openxmlformats.org/officeDocument/2006/relationships/notesSlide" Target="../notesSlides/notesSlide7.xml"/><Relationship Id="rId16" Type="http://schemas.openxmlformats.org/officeDocument/2006/relationships/image" Target="../media/image36.svg"/><Relationship Id="rId1" Type="http://schemas.openxmlformats.org/officeDocument/2006/relationships/slideLayout" Target="../slideLayouts/slideLayout1.xml"/><Relationship Id="rId6" Type="http://schemas.openxmlformats.org/officeDocument/2006/relationships/image" Target="../media/image38.svg"/><Relationship Id="rId11" Type="http://schemas.openxmlformats.org/officeDocument/2006/relationships/image" Target="../media/image43.png"/><Relationship Id="rId5" Type="http://schemas.openxmlformats.org/officeDocument/2006/relationships/image" Target="../media/image37.png"/><Relationship Id="rId15" Type="http://schemas.openxmlformats.org/officeDocument/2006/relationships/image" Target="../media/image35.png"/><Relationship Id="rId10" Type="http://schemas.openxmlformats.org/officeDocument/2006/relationships/image" Target="../media/image42.svg"/><Relationship Id="rId4" Type="http://schemas.openxmlformats.org/officeDocument/2006/relationships/image" Target="../media/image28.svg"/><Relationship Id="rId9" Type="http://schemas.openxmlformats.org/officeDocument/2006/relationships/image" Target="../media/image41.png"/><Relationship Id="rId14" Type="http://schemas.openxmlformats.org/officeDocument/2006/relationships/image" Target="../media/image46.svg"/></Relationships>
</file>

<file path=ppt/slides/_rels/slide8.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12.xml"/><Relationship Id="rId5" Type="http://schemas.openxmlformats.org/officeDocument/2006/relationships/image" Target="../media/image50.png"/><Relationship Id="rId4" Type="http://schemas.openxmlformats.org/officeDocument/2006/relationships/image" Target="../media/image4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What is Social Psychology?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7756F83E-B6A3-4E22-8FA1-A35D868EBA2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69567" y="3669924"/>
            <a:ext cx="914400" cy="914400"/>
          </a:xfrm>
          <a:prstGeom prst="rect">
            <a:avLst/>
          </a:prstGeom>
        </p:spPr>
      </p:pic>
      <p:pic>
        <p:nvPicPr>
          <p:cNvPr id="7" name="Graphic 6" descr="Female Profile">
            <a:extLst>
              <a:ext uri="{FF2B5EF4-FFF2-40B4-BE49-F238E27FC236}">
                <a16:creationId xmlns:a16="http://schemas.microsoft.com/office/drawing/2014/main" id="{750949C1-FDEF-44D9-9C5E-EB6F6CF880C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40759" y="2674190"/>
            <a:ext cx="3174057" cy="3174057"/>
          </a:xfrm>
          <a:prstGeom prst="rect">
            <a:avLst/>
          </a:prstGeom>
        </p:spPr>
      </p:pic>
      <p:pic>
        <p:nvPicPr>
          <p:cNvPr id="9" name="Graphic 8" descr="School girl">
            <a:extLst>
              <a:ext uri="{FF2B5EF4-FFF2-40B4-BE49-F238E27FC236}">
                <a16:creationId xmlns:a16="http://schemas.microsoft.com/office/drawing/2014/main" id="{586A8C9E-1F26-4F8B-B355-339C358F68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99051" y="5308245"/>
            <a:ext cx="914400" cy="914400"/>
          </a:xfrm>
          <a:prstGeom prst="rect">
            <a:avLst/>
          </a:prstGeom>
        </p:spPr>
      </p:pic>
      <p:pic>
        <p:nvPicPr>
          <p:cNvPr id="11" name="Graphic 10" descr="School boy">
            <a:extLst>
              <a:ext uri="{FF2B5EF4-FFF2-40B4-BE49-F238E27FC236}">
                <a16:creationId xmlns:a16="http://schemas.microsoft.com/office/drawing/2014/main" id="{DB139D3F-8620-4D05-8FDC-9ECA37FA085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32990" y="3110023"/>
            <a:ext cx="914400" cy="914400"/>
          </a:xfrm>
          <a:prstGeom prst="rect">
            <a:avLst/>
          </a:prstGeom>
        </p:spPr>
      </p:pic>
      <p:pic>
        <p:nvPicPr>
          <p:cNvPr id="14" name="Graphic 13" descr="Female Profile">
            <a:extLst>
              <a:ext uri="{FF2B5EF4-FFF2-40B4-BE49-F238E27FC236}">
                <a16:creationId xmlns:a16="http://schemas.microsoft.com/office/drawing/2014/main" id="{727C9301-1A71-498B-9B77-7858C7D26C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29828" y="5018434"/>
            <a:ext cx="914400" cy="914400"/>
          </a:xfrm>
          <a:prstGeom prst="rect">
            <a:avLst/>
          </a:prstGeom>
        </p:spPr>
      </p:pic>
      <p:pic>
        <p:nvPicPr>
          <p:cNvPr id="15" name="Graphic 14" descr="Male profile">
            <a:extLst>
              <a:ext uri="{FF2B5EF4-FFF2-40B4-BE49-F238E27FC236}">
                <a16:creationId xmlns:a16="http://schemas.microsoft.com/office/drawing/2014/main" id="{76F938AC-5A3F-4F3E-A7D2-7821FF3F377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198939" y="2550123"/>
            <a:ext cx="914400" cy="914400"/>
          </a:xfrm>
          <a:prstGeom prst="rect">
            <a:avLst/>
          </a:prstGeom>
        </p:spPr>
      </p:pic>
      <p:pic>
        <p:nvPicPr>
          <p:cNvPr id="16" name="Graphic 15" descr="Female Profile">
            <a:extLst>
              <a:ext uri="{FF2B5EF4-FFF2-40B4-BE49-F238E27FC236}">
                <a16:creationId xmlns:a16="http://schemas.microsoft.com/office/drawing/2014/main" id="{D8BE19F0-7171-4DBC-9272-A97A5867939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571830" y="3996861"/>
            <a:ext cx="914400" cy="914400"/>
          </a:xfrm>
          <a:prstGeom prst="rect">
            <a:avLst/>
          </a:prstGeom>
        </p:spPr>
      </p:pic>
      <p:pic>
        <p:nvPicPr>
          <p:cNvPr id="17" name="Graphic 16" descr="School boy">
            <a:extLst>
              <a:ext uri="{FF2B5EF4-FFF2-40B4-BE49-F238E27FC236}">
                <a16:creationId xmlns:a16="http://schemas.microsoft.com/office/drawing/2014/main" id="{6E9F5B22-AFC6-498D-97BC-DC9CAF883C03}"/>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7434516" y="4421407"/>
            <a:ext cx="914400" cy="914400"/>
          </a:xfrm>
          <a:prstGeom prst="rect">
            <a:avLst/>
          </a:prstGeom>
        </p:spPr>
      </p:pic>
      <p:pic>
        <p:nvPicPr>
          <p:cNvPr id="18" name="Graphic 17" descr="School girl">
            <a:extLst>
              <a:ext uri="{FF2B5EF4-FFF2-40B4-BE49-F238E27FC236}">
                <a16:creationId xmlns:a16="http://schemas.microsoft.com/office/drawing/2014/main" id="{5D7DFA1C-C480-45E6-B936-E26572264060}"/>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9396413" y="3150715"/>
            <a:ext cx="914400" cy="914400"/>
          </a:xfrm>
          <a:prstGeom prst="rect">
            <a:avLst/>
          </a:prstGeom>
        </p:spPr>
      </p:pic>
      <p:pic>
        <p:nvPicPr>
          <p:cNvPr id="19" name="Graphic 18" descr="Female Profile">
            <a:extLst>
              <a:ext uri="{FF2B5EF4-FFF2-40B4-BE49-F238E27FC236}">
                <a16:creationId xmlns:a16="http://schemas.microsoft.com/office/drawing/2014/main" id="{2936397D-E52B-4745-B574-810ECECA7539}"/>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9253604" y="5052461"/>
            <a:ext cx="914400" cy="914400"/>
          </a:xfrm>
          <a:prstGeom prst="rect">
            <a:avLst/>
          </a:prstGeom>
        </p:spPr>
      </p:pic>
      <p:pic>
        <p:nvPicPr>
          <p:cNvPr id="20" name="Graphic 19" descr="Female Profile">
            <a:extLst>
              <a:ext uri="{FF2B5EF4-FFF2-40B4-BE49-F238E27FC236}">
                <a16:creationId xmlns:a16="http://schemas.microsoft.com/office/drawing/2014/main" id="{A5786825-EE98-4A28-96B0-4C5AFD82B912}"/>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8757573" y="2674190"/>
            <a:ext cx="914400" cy="914400"/>
          </a:xfrm>
          <a:prstGeom prst="rect">
            <a:avLst/>
          </a:prstGeom>
        </p:spPr>
      </p:pic>
      <p:sp>
        <p:nvSpPr>
          <p:cNvPr id="12" name="TextBox 11">
            <a:extLst>
              <a:ext uri="{FF2B5EF4-FFF2-40B4-BE49-F238E27FC236}">
                <a16:creationId xmlns:a16="http://schemas.microsoft.com/office/drawing/2014/main" id="{0A0E9FB3-988E-42ED-8AB0-E9DA0A483ACB}"/>
              </a:ext>
            </a:extLst>
          </p:cNvPr>
          <p:cNvSpPr txBox="1"/>
          <p:nvPr/>
        </p:nvSpPr>
        <p:spPr>
          <a:xfrm>
            <a:off x="2147777" y="1690577"/>
            <a:ext cx="3040911" cy="584775"/>
          </a:xfrm>
          <a:prstGeom prst="rect">
            <a:avLst/>
          </a:prstGeom>
          <a:noFill/>
        </p:spPr>
        <p:txBody>
          <a:bodyPr wrap="square" rtlCol="0">
            <a:spAutoFit/>
          </a:bodyPr>
          <a:lstStyle/>
          <a:p>
            <a:pPr algn="ctr"/>
            <a:r>
              <a:rPr lang="en-US" sz="3200" b="1" dirty="0">
                <a:solidFill>
                  <a:schemeClr val="accent5">
                    <a:lumMod val="75000"/>
                  </a:schemeClr>
                </a:solidFill>
                <a:highlight>
                  <a:srgbClr val="FFFF00"/>
                </a:highlight>
              </a:rPr>
              <a:t>Intrapersonal</a:t>
            </a:r>
          </a:p>
        </p:txBody>
      </p:sp>
      <p:sp>
        <p:nvSpPr>
          <p:cNvPr id="22" name="TextBox 21">
            <a:extLst>
              <a:ext uri="{FF2B5EF4-FFF2-40B4-BE49-F238E27FC236}">
                <a16:creationId xmlns:a16="http://schemas.microsoft.com/office/drawing/2014/main" id="{D4C517BB-B972-4FB0-B642-2F786E1C2DD7}"/>
              </a:ext>
            </a:extLst>
          </p:cNvPr>
          <p:cNvSpPr txBox="1"/>
          <p:nvPr/>
        </p:nvSpPr>
        <p:spPr>
          <a:xfrm>
            <a:off x="6866250" y="1692431"/>
            <a:ext cx="3040911" cy="584775"/>
          </a:xfrm>
          <a:prstGeom prst="rect">
            <a:avLst/>
          </a:prstGeom>
          <a:noFill/>
        </p:spPr>
        <p:txBody>
          <a:bodyPr wrap="square" rtlCol="0">
            <a:spAutoFit/>
          </a:bodyPr>
          <a:lstStyle/>
          <a:p>
            <a:pPr algn="ctr"/>
            <a:r>
              <a:rPr lang="en-US" sz="3200" b="1" dirty="0">
                <a:solidFill>
                  <a:schemeClr val="accent5">
                    <a:lumMod val="75000"/>
                  </a:schemeClr>
                </a:solidFill>
                <a:highlight>
                  <a:srgbClr val="FFFF00"/>
                </a:highlight>
              </a:rPr>
              <a:t>Interpersonal</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 vs. Situation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EE69257-E66B-41E4-9B28-257CD7B092E5}"/>
              </a:ext>
            </a:extLst>
          </p:cNvPr>
          <p:cNvSpPr txBox="1"/>
          <p:nvPr/>
        </p:nvSpPr>
        <p:spPr>
          <a:xfrm>
            <a:off x="4501116" y="1968244"/>
            <a:ext cx="3189768" cy="923330"/>
          </a:xfrm>
          <a:prstGeom prst="rect">
            <a:avLst/>
          </a:prstGeom>
          <a:noFill/>
        </p:spPr>
        <p:txBody>
          <a:bodyPr wrap="square" rtlCol="0">
            <a:spAutoFit/>
          </a:bodyPr>
          <a:lstStyle/>
          <a:p>
            <a:pPr algn="ctr"/>
            <a:r>
              <a:rPr lang="en-US" sz="5400" b="1" dirty="0">
                <a:solidFill>
                  <a:schemeClr val="accent1">
                    <a:lumMod val="50000"/>
                  </a:schemeClr>
                </a:solidFill>
                <a:highlight>
                  <a:srgbClr val="C0C0C0"/>
                </a:highlight>
              </a:rPr>
              <a:t>Behavior</a:t>
            </a:r>
          </a:p>
        </p:txBody>
      </p:sp>
      <p:sp>
        <p:nvSpPr>
          <p:cNvPr id="7" name="TextBox 6">
            <a:extLst>
              <a:ext uri="{FF2B5EF4-FFF2-40B4-BE49-F238E27FC236}">
                <a16:creationId xmlns:a16="http://schemas.microsoft.com/office/drawing/2014/main" id="{FA291F73-FCA8-431E-AF24-3448CBAACED3}"/>
              </a:ext>
            </a:extLst>
          </p:cNvPr>
          <p:cNvSpPr txBox="1"/>
          <p:nvPr/>
        </p:nvSpPr>
        <p:spPr>
          <a:xfrm>
            <a:off x="7121045" y="4194179"/>
            <a:ext cx="3189768" cy="923330"/>
          </a:xfrm>
          <a:prstGeom prst="rect">
            <a:avLst/>
          </a:prstGeom>
          <a:noFill/>
        </p:spPr>
        <p:txBody>
          <a:bodyPr wrap="square" rtlCol="0">
            <a:spAutoFit/>
          </a:bodyPr>
          <a:lstStyle/>
          <a:p>
            <a:pPr algn="ctr"/>
            <a:r>
              <a:rPr lang="en-US" sz="5400" b="1" dirty="0">
                <a:solidFill>
                  <a:schemeClr val="accent4">
                    <a:lumMod val="50000"/>
                  </a:schemeClr>
                </a:solidFill>
                <a:highlight>
                  <a:srgbClr val="C0C0C0"/>
                </a:highlight>
              </a:rPr>
              <a:t>Situation</a:t>
            </a:r>
          </a:p>
        </p:txBody>
      </p:sp>
      <p:sp>
        <p:nvSpPr>
          <p:cNvPr id="8" name="TextBox 7">
            <a:extLst>
              <a:ext uri="{FF2B5EF4-FFF2-40B4-BE49-F238E27FC236}">
                <a16:creationId xmlns:a16="http://schemas.microsoft.com/office/drawing/2014/main" id="{1DBBD07C-283A-4BCF-B267-76975EDC00A0}"/>
              </a:ext>
            </a:extLst>
          </p:cNvPr>
          <p:cNvSpPr txBox="1"/>
          <p:nvPr/>
        </p:nvSpPr>
        <p:spPr>
          <a:xfrm>
            <a:off x="2095389" y="4194179"/>
            <a:ext cx="3189768" cy="923330"/>
          </a:xfrm>
          <a:prstGeom prst="rect">
            <a:avLst/>
          </a:prstGeom>
          <a:noFill/>
        </p:spPr>
        <p:txBody>
          <a:bodyPr wrap="square" rtlCol="0">
            <a:spAutoFit/>
          </a:bodyPr>
          <a:lstStyle/>
          <a:p>
            <a:pPr algn="ctr"/>
            <a:r>
              <a:rPr lang="en-US" sz="5400" b="1" dirty="0">
                <a:solidFill>
                  <a:schemeClr val="accent6">
                    <a:lumMod val="50000"/>
                  </a:schemeClr>
                </a:solidFill>
                <a:highlight>
                  <a:srgbClr val="C0C0C0"/>
                </a:highlight>
              </a:rPr>
              <a:t>Person</a:t>
            </a:r>
          </a:p>
        </p:txBody>
      </p:sp>
      <p:pic>
        <p:nvPicPr>
          <p:cNvPr id="6" name="Graphic 5" descr="Line arrow: Clockwise curve">
            <a:extLst>
              <a:ext uri="{FF2B5EF4-FFF2-40B4-BE49-F238E27FC236}">
                <a16:creationId xmlns:a16="http://schemas.microsoft.com/office/drawing/2014/main" id="{1A82427B-959C-4B0A-8E60-5A60BF703E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7341265" y="2269134"/>
            <a:ext cx="1848810" cy="1848810"/>
          </a:xfrm>
          <a:prstGeom prst="rect">
            <a:avLst/>
          </a:prstGeom>
        </p:spPr>
      </p:pic>
      <p:pic>
        <p:nvPicPr>
          <p:cNvPr id="12" name="Graphic 11" descr="Line arrow: Clockwise curve">
            <a:extLst>
              <a:ext uri="{FF2B5EF4-FFF2-40B4-BE49-F238E27FC236}">
                <a16:creationId xmlns:a16="http://schemas.microsoft.com/office/drawing/2014/main" id="{78E136EB-5237-480B-87F2-F915F2A22D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flipH="1">
            <a:off x="3001925" y="2269134"/>
            <a:ext cx="1848809" cy="1848810"/>
          </a:xfrm>
          <a:prstGeom prst="rect">
            <a:avLst/>
          </a:prstGeom>
        </p:spPr>
      </p:pic>
      <p:sp>
        <p:nvSpPr>
          <p:cNvPr id="9" name="Minus Sign 8">
            <a:extLst>
              <a:ext uri="{FF2B5EF4-FFF2-40B4-BE49-F238E27FC236}">
                <a16:creationId xmlns:a16="http://schemas.microsoft.com/office/drawing/2014/main" id="{399BA17E-0EE7-4A89-9432-1310E9ABD081}"/>
              </a:ext>
            </a:extLst>
          </p:cNvPr>
          <p:cNvSpPr/>
          <p:nvPr/>
        </p:nvSpPr>
        <p:spPr>
          <a:xfrm>
            <a:off x="2212735" y="5041273"/>
            <a:ext cx="2955076" cy="303041"/>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4" name="Minus Sign 13">
            <a:extLst>
              <a:ext uri="{FF2B5EF4-FFF2-40B4-BE49-F238E27FC236}">
                <a16:creationId xmlns:a16="http://schemas.microsoft.com/office/drawing/2014/main" id="{D3CEAF03-6E5A-4E27-B281-D2AE1E34239D}"/>
              </a:ext>
            </a:extLst>
          </p:cNvPr>
          <p:cNvSpPr/>
          <p:nvPr/>
        </p:nvSpPr>
        <p:spPr>
          <a:xfrm>
            <a:off x="6835350" y="5041274"/>
            <a:ext cx="3761158" cy="303041"/>
          </a:xfrm>
          <a:prstGeom prst="mathMin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73357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 vs. Situation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EE4131A1-0D1E-40E6-90C1-9E2D9360F4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76875" y="1825771"/>
            <a:ext cx="2514084" cy="2514084"/>
          </a:xfrm>
          <a:prstGeom prst="rect">
            <a:avLst/>
          </a:prstGeom>
        </p:spPr>
      </p:pic>
      <p:pic>
        <p:nvPicPr>
          <p:cNvPr id="7" name="Graphic 6" descr="Warning">
            <a:extLst>
              <a:ext uri="{FF2B5EF4-FFF2-40B4-BE49-F238E27FC236}">
                <a16:creationId xmlns:a16="http://schemas.microsoft.com/office/drawing/2014/main" id="{05C4FB35-75C5-4989-90E7-6E093A0A72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38958" y="3685325"/>
            <a:ext cx="2514084" cy="2514084"/>
          </a:xfrm>
          <a:prstGeom prst="rect">
            <a:avLst/>
          </a:prstGeom>
        </p:spPr>
      </p:pic>
      <p:pic>
        <p:nvPicPr>
          <p:cNvPr id="9" name="Graphic 8" descr="Man">
            <a:extLst>
              <a:ext uri="{FF2B5EF4-FFF2-40B4-BE49-F238E27FC236}">
                <a16:creationId xmlns:a16="http://schemas.microsoft.com/office/drawing/2014/main" id="{E6A7100C-7550-46C8-A524-3C5A64A6803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001041" y="1825771"/>
            <a:ext cx="2514084" cy="2514084"/>
          </a:xfrm>
          <a:prstGeom prst="rect">
            <a:avLst/>
          </a:prstGeom>
        </p:spPr>
      </p:pic>
    </p:spTree>
    <p:extLst>
      <p:ext uri="{BB962C8B-B14F-4D97-AF65-F5344CB8AC3E}">
        <p14:creationId xmlns:p14="http://schemas.microsoft.com/office/powerpoint/2010/main" val="5075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Actor-Observer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566CB421-E313-40FF-8963-62396B62A6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18268" y="2538744"/>
            <a:ext cx="2803452" cy="2803452"/>
          </a:xfrm>
          <a:prstGeom prst="rect">
            <a:avLst/>
          </a:prstGeom>
        </p:spPr>
      </p:pic>
      <p:pic>
        <p:nvPicPr>
          <p:cNvPr id="5" name="Graphic 4" descr="Group of men">
            <a:extLst>
              <a:ext uri="{FF2B5EF4-FFF2-40B4-BE49-F238E27FC236}">
                <a16:creationId xmlns:a16="http://schemas.microsoft.com/office/drawing/2014/main" id="{8484CE00-DB9C-4CE7-A703-3E10C34EAA2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70280" y="2538744"/>
            <a:ext cx="2803452" cy="2803452"/>
          </a:xfrm>
          <a:prstGeom prst="rect">
            <a:avLst/>
          </a:prstGeom>
        </p:spPr>
      </p:pic>
      <p:sp>
        <p:nvSpPr>
          <p:cNvPr id="7" name="Thought Bubble: Cloud 6">
            <a:extLst>
              <a:ext uri="{FF2B5EF4-FFF2-40B4-BE49-F238E27FC236}">
                <a16:creationId xmlns:a16="http://schemas.microsoft.com/office/drawing/2014/main" id="{C97F1839-E571-4EA2-B6EE-B5987E55490C}"/>
              </a:ext>
            </a:extLst>
          </p:cNvPr>
          <p:cNvSpPr/>
          <p:nvPr/>
        </p:nvSpPr>
        <p:spPr>
          <a:xfrm>
            <a:off x="8393768" y="1501817"/>
            <a:ext cx="2055903" cy="1238029"/>
          </a:xfrm>
          <a:prstGeom prst="cloudCallout">
            <a:avLst>
              <a:gd name="adj1" fmla="val -50829"/>
              <a:gd name="adj2" fmla="val 43606"/>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4ECAE96-1D9C-4FB6-BC02-A3E2A2F4E0AA}"/>
              </a:ext>
            </a:extLst>
          </p:cNvPr>
          <p:cNvSpPr txBox="1"/>
          <p:nvPr/>
        </p:nvSpPr>
        <p:spPr>
          <a:xfrm>
            <a:off x="3013057" y="5377941"/>
            <a:ext cx="2317897" cy="584775"/>
          </a:xfrm>
          <a:prstGeom prst="rect">
            <a:avLst/>
          </a:prstGeom>
          <a:noFill/>
        </p:spPr>
        <p:txBody>
          <a:bodyPr wrap="square" rtlCol="0">
            <a:spAutoFit/>
          </a:bodyPr>
          <a:lstStyle/>
          <a:p>
            <a:pPr algn="ctr"/>
            <a:r>
              <a:rPr lang="en-US" sz="3200" b="1" dirty="0"/>
              <a:t>Disposition</a:t>
            </a:r>
          </a:p>
        </p:txBody>
      </p:sp>
      <p:sp>
        <p:nvSpPr>
          <p:cNvPr id="11" name="TextBox 10">
            <a:extLst>
              <a:ext uri="{FF2B5EF4-FFF2-40B4-BE49-F238E27FC236}">
                <a16:creationId xmlns:a16="http://schemas.microsoft.com/office/drawing/2014/main" id="{E7886DD3-12C9-494B-AECB-DF85ACA1C20D}"/>
              </a:ext>
            </a:extLst>
          </p:cNvPr>
          <p:cNvSpPr txBox="1"/>
          <p:nvPr/>
        </p:nvSpPr>
        <p:spPr>
          <a:xfrm>
            <a:off x="6861048" y="5377940"/>
            <a:ext cx="2317897" cy="584775"/>
          </a:xfrm>
          <a:prstGeom prst="rect">
            <a:avLst/>
          </a:prstGeom>
          <a:noFill/>
        </p:spPr>
        <p:txBody>
          <a:bodyPr wrap="square" rtlCol="0">
            <a:spAutoFit/>
          </a:bodyPr>
          <a:lstStyle/>
          <a:p>
            <a:pPr algn="ctr"/>
            <a:r>
              <a:rPr lang="en-US" sz="3200" b="1" dirty="0"/>
              <a:t>Situation</a:t>
            </a:r>
          </a:p>
        </p:txBody>
      </p:sp>
      <p:sp>
        <p:nvSpPr>
          <p:cNvPr id="9" name="TextBox 8">
            <a:extLst>
              <a:ext uri="{FF2B5EF4-FFF2-40B4-BE49-F238E27FC236}">
                <a16:creationId xmlns:a16="http://schemas.microsoft.com/office/drawing/2014/main" id="{07F154B1-45D3-48EE-B77D-4682D30A7D72}"/>
              </a:ext>
            </a:extLst>
          </p:cNvPr>
          <p:cNvSpPr txBox="1"/>
          <p:nvPr/>
        </p:nvSpPr>
        <p:spPr>
          <a:xfrm>
            <a:off x="8853721" y="1796227"/>
            <a:ext cx="1201479" cy="523220"/>
          </a:xfrm>
          <a:prstGeom prst="rect">
            <a:avLst/>
          </a:prstGeom>
          <a:noFill/>
        </p:spPr>
        <p:txBody>
          <a:bodyPr wrap="square" rtlCol="0">
            <a:spAutoFit/>
          </a:bodyPr>
          <a:lstStyle/>
          <a:p>
            <a:pPr algn="ctr"/>
            <a:r>
              <a:rPr lang="en-US" sz="2800" dirty="0"/>
              <a:t>Me?</a:t>
            </a:r>
          </a:p>
        </p:txBody>
      </p:sp>
    </p:spTree>
    <p:extLst>
      <p:ext uri="{BB962C8B-B14F-4D97-AF65-F5344CB8AC3E}">
        <p14:creationId xmlns:p14="http://schemas.microsoft.com/office/powerpoint/2010/main" val="591829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Self-Serving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Thumbs up sign">
            <a:extLst>
              <a:ext uri="{FF2B5EF4-FFF2-40B4-BE49-F238E27FC236}">
                <a16:creationId xmlns:a16="http://schemas.microsoft.com/office/drawing/2014/main" id="{0D6DE41A-9E22-456C-B992-91D99D23CD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062088">
            <a:off x="7607759" y="4771170"/>
            <a:ext cx="1406911" cy="1406911"/>
          </a:xfrm>
          <a:prstGeom prst="rect">
            <a:avLst/>
          </a:prstGeom>
        </p:spPr>
      </p:pic>
      <p:pic>
        <p:nvPicPr>
          <p:cNvPr id="7" name="Graphic 6" descr="Grinning face with no fill">
            <a:extLst>
              <a:ext uri="{FF2B5EF4-FFF2-40B4-BE49-F238E27FC236}">
                <a16:creationId xmlns:a16="http://schemas.microsoft.com/office/drawing/2014/main" id="{6A0764DE-615C-46AD-9CB9-FF07DD4F4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38074" y="2352582"/>
            <a:ext cx="2915852" cy="2915852"/>
          </a:xfrm>
          <a:prstGeom prst="rect">
            <a:avLst/>
          </a:prstGeom>
        </p:spPr>
      </p:pic>
      <p:pic>
        <p:nvPicPr>
          <p:cNvPr id="10" name="Graphic 9" descr="Thumbs up sign">
            <a:extLst>
              <a:ext uri="{FF2B5EF4-FFF2-40B4-BE49-F238E27FC236}">
                <a16:creationId xmlns:a16="http://schemas.microsoft.com/office/drawing/2014/main" id="{54F3BA23-D323-4222-8B3B-5A6A4F631B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420997">
            <a:off x="7771981" y="1606693"/>
            <a:ext cx="1406911" cy="1406911"/>
          </a:xfrm>
          <a:prstGeom prst="rect">
            <a:avLst/>
          </a:prstGeom>
        </p:spPr>
      </p:pic>
      <p:pic>
        <p:nvPicPr>
          <p:cNvPr id="11" name="Graphic 10" descr="Thumbs up sign">
            <a:extLst>
              <a:ext uri="{FF2B5EF4-FFF2-40B4-BE49-F238E27FC236}">
                <a16:creationId xmlns:a16="http://schemas.microsoft.com/office/drawing/2014/main" id="{B4FD73C5-2E88-4237-ACE1-EFF9D7C2C9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852219">
            <a:off x="3101193" y="1724802"/>
            <a:ext cx="1406911" cy="1406911"/>
          </a:xfrm>
          <a:prstGeom prst="rect">
            <a:avLst/>
          </a:prstGeom>
        </p:spPr>
      </p:pic>
      <p:pic>
        <p:nvPicPr>
          <p:cNvPr id="12" name="Graphic 11" descr="Thumbs up sign">
            <a:extLst>
              <a:ext uri="{FF2B5EF4-FFF2-40B4-BE49-F238E27FC236}">
                <a16:creationId xmlns:a16="http://schemas.microsoft.com/office/drawing/2014/main" id="{65C159A9-1C70-48B8-8B88-4C49559CE7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78352">
            <a:off x="3184159" y="4646471"/>
            <a:ext cx="1406911" cy="1406911"/>
          </a:xfrm>
          <a:prstGeom prst="rect">
            <a:avLst/>
          </a:prstGeom>
        </p:spPr>
      </p:pic>
    </p:spTree>
    <p:extLst>
      <p:ext uri="{BB962C8B-B14F-4D97-AF65-F5344CB8AC3E}">
        <p14:creationId xmlns:p14="http://schemas.microsoft.com/office/powerpoint/2010/main" val="253415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Just World Hypothesis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Warning">
            <a:extLst>
              <a:ext uri="{FF2B5EF4-FFF2-40B4-BE49-F238E27FC236}">
                <a16:creationId xmlns:a16="http://schemas.microsoft.com/office/drawing/2014/main" id="{8582BCA2-D625-4B27-AAAF-67887B6E5C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63788" y="3169010"/>
            <a:ext cx="1282995" cy="1282995"/>
          </a:xfrm>
          <a:prstGeom prst="rect">
            <a:avLst/>
          </a:prstGeom>
        </p:spPr>
      </p:pic>
      <p:pic>
        <p:nvPicPr>
          <p:cNvPr id="5" name="Graphic 4" descr="Heart">
            <a:extLst>
              <a:ext uri="{FF2B5EF4-FFF2-40B4-BE49-F238E27FC236}">
                <a16:creationId xmlns:a16="http://schemas.microsoft.com/office/drawing/2014/main" id="{044516FF-28F5-4A23-9F91-9CDFAD6E42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45216" y="1447834"/>
            <a:ext cx="1282996" cy="1282996"/>
          </a:xfrm>
          <a:prstGeom prst="rect">
            <a:avLst/>
          </a:prstGeom>
        </p:spPr>
      </p:pic>
      <p:pic>
        <p:nvPicPr>
          <p:cNvPr id="9" name="Graphic 8" descr="Lightning bolt">
            <a:extLst>
              <a:ext uri="{FF2B5EF4-FFF2-40B4-BE49-F238E27FC236}">
                <a16:creationId xmlns:a16="http://schemas.microsoft.com/office/drawing/2014/main" id="{BED04AD8-C35B-48E0-AD76-19F7BCC4223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63787" y="4890185"/>
            <a:ext cx="1282996" cy="1282996"/>
          </a:xfrm>
          <a:prstGeom prst="rect">
            <a:avLst/>
          </a:prstGeom>
        </p:spPr>
      </p:pic>
      <p:pic>
        <p:nvPicPr>
          <p:cNvPr id="11" name="Graphic 10" descr="Trophy">
            <a:extLst>
              <a:ext uri="{FF2B5EF4-FFF2-40B4-BE49-F238E27FC236}">
                <a16:creationId xmlns:a16="http://schemas.microsoft.com/office/drawing/2014/main" id="{5EA4960B-48C5-4010-9E80-A54BFD4AB9A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48761" y="4890185"/>
            <a:ext cx="1282996" cy="1282996"/>
          </a:xfrm>
          <a:prstGeom prst="rect">
            <a:avLst/>
          </a:prstGeom>
        </p:spPr>
      </p:pic>
      <p:pic>
        <p:nvPicPr>
          <p:cNvPr id="13" name="Graphic 12" descr="Money">
            <a:extLst>
              <a:ext uri="{FF2B5EF4-FFF2-40B4-BE49-F238E27FC236}">
                <a16:creationId xmlns:a16="http://schemas.microsoft.com/office/drawing/2014/main" id="{40F2204B-5CAA-4C8F-81EC-BC416256F8E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945216" y="3169010"/>
            <a:ext cx="1282996" cy="1282996"/>
          </a:xfrm>
          <a:prstGeom prst="rect">
            <a:avLst/>
          </a:prstGeom>
        </p:spPr>
      </p:pic>
      <p:pic>
        <p:nvPicPr>
          <p:cNvPr id="15" name="Graphic 14" descr="Skull">
            <a:extLst>
              <a:ext uri="{FF2B5EF4-FFF2-40B4-BE49-F238E27FC236}">
                <a16:creationId xmlns:a16="http://schemas.microsoft.com/office/drawing/2014/main" id="{63D65342-4396-434F-A4A1-40EEDCD30AD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963787" y="1447834"/>
            <a:ext cx="1282996" cy="1282996"/>
          </a:xfrm>
          <a:prstGeom prst="rect">
            <a:avLst/>
          </a:prstGeom>
        </p:spPr>
      </p:pic>
      <p:pic>
        <p:nvPicPr>
          <p:cNvPr id="18" name="Graphic 17" descr="Grinning face with no fill">
            <a:extLst>
              <a:ext uri="{FF2B5EF4-FFF2-40B4-BE49-F238E27FC236}">
                <a16:creationId xmlns:a16="http://schemas.microsoft.com/office/drawing/2014/main" id="{9BAF3393-A998-46C5-95D1-E7C8DE5D26A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4638074" y="2352582"/>
            <a:ext cx="2915852" cy="2915852"/>
          </a:xfrm>
          <a:prstGeom prst="rect">
            <a:avLst/>
          </a:prstGeom>
        </p:spPr>
      </p:pic>
    </p:spTree>
    <p:extLst>
      <p:ext uri="{BB962C8B-B14F-4D97-AF65-F5344CB8AC3E}">
        <p14:creationId xmlns:p14="http://schemas.microsoft.com/office/powerpoint/2010/main" val="3124838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389</Words>
  <Application>Microsoft Office PowerPoint</Application>
  <PresentationFormat>Widescreen</PresentationFormat>
  <Paragraphs>37</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2019-05-29T18:24:47Z</dcterms:modified>
</cp:coreProperties>
</file>