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9"/>
  </p:notesMasterIdLst>
  <p:sldIdLst>
    <p:sldId id="256" r:id="rId3"/>
    <p:sldId id="257" r:id="rId4"/>
    <p:sldId id="279" r:id="rId5"/>
    <p:sldId id="280" r:id="rId6"/>
    <p:sldId id="281" r:id="rId7"/>
    <p:sldId id="278"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99"/>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4489" autoAdjust="0"/>
  </p:normalViewPr>
  <p:slideViewPr>
    <p:cSldViewPr snapToGrid="0">
      <p:cViewPr varScale="1">
        <p:scale>
          <a:sx n="56" d="100"/>
          <a:sy n="56" d="100"/>
        </p:scale>
        <p:origin x="1068" y="60"/>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21B881C-58E5-4F4B-943B-28E7364246DC}" type="datetimeFigureOut">
              <a:rPr lang="en-US" smtClean="0"/>
              <a:t>5/29/2019</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6917F3B-4B1B-458C-AB13-495AB128F40F}" type="slidenum">
              <a:rPr lang="en-US" smtClean="0"/>
              <a:t>‹#›</a:t>
            </a:fld>
            <a:endParaRPr lang="en-US" dirty="0"/>
          </a:p>
        </p:txBody>
      </p:sp>
    </p:spTree>
    <p:extLst>
      <p:ext uri="{BB962C8B-B14F-4D97-AF65-F5344CB8AC3E}">
        <p14:creationId xmlns:p14="http://schemas.microsoft.com/office/powerpoint/2010/main" val="1547657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this lesson, we will discuss self-presentation which is how individuals behave in different situations.</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a:t>
            </a:fld>
            <a:endParaRPr lang="en-US" dirty="0"/>
          </a:p>
        </p:txBody>
      </p:sp>
    </p:spTree>
    <p:extLst>
      <p:ext uri="{BB962C8B-B14F-4D97-AF65-F5344CB8AC3E}">
        <p14:creationId xmlns:p14="http://schemas.microsoft.com/office/powerpoint/2010/main" val="32530871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One major determinant of behavior is our social roles, which are patterns of behavior that are expected of a person in a certain setting or group. Each of us has different roles: student, friend, child, parent. Each of these roles comes with a set of expectations for behavior.  We are often different when we are in our different roles.</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2</a:t>
            </a:fld>
            <a:endParaRPr lang="en-US" dirty="0"/>
          </a:p>
        </p:txBody>
      </p:sp>
    </p:spTree>
    <p:extLst>
      <p:ext uri="{BB962C8B-B14F-4D97-AF65-F5344CB8AC3E}">
        <p14:creationId xmlns:p14="http://schemas.microsoft.com/office/powerpoint/2010/main" val="21256962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Social norms are an expectation of what is appropriate or inappropriate in your social membership. These refer to expectations of how we are supposed to act and even think. </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3</a:t>
            </a:fld>
            <a:endParaRPr lang="en-US" dirty="0"/>
          </a:p>
        </p:txBody>
      </p:sp>
    </p:spTree>
    <p:extLst>
      <p:ext uri="{BB962C8B-B14F-4D97-AF65-F5344CB8AC3E}">
        <p14:creationId xmlns:p14="http://schemas.microsoft.com/office/powerpoint/2010/main" val="40880532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script is a person’s knowledge about the sequence of events expected in a specific setting. For example, you might have a script for entering an elevator or walking into a restaurant. How are you supposed to behave in these cases?</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4</a:t>
            </a:fld>
            <a:endParaRPr lang="en-US" dirty="0"/>
          </a:p>
        </p:txBody>
      </p:sp>
    </p:spTree>
    <p:extLst>
      <p:ext uri="{BB962C8B-B14F-4D97-AF65-F5344CB8AC3E}">
        <p14:creationId xmlns:p14="http://schemas.microsoft.com/office/powerpoint/2010/main" val="31638016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Stanford Prison Experiment tested the </a:t>
            </a:r>
            <a:r>
              <a:rPr lang="en-US" sz="1200" kern="1200">
                <a:solidFill>
                  <a:schemeClr val="tx1"/>
                </a:solidFill>
                <a:effectLst/>
                <a:latin typeface="+mn-lt"/>
                <a:ea typeface="+mn-ea"/>
                <a:cs typeface="+mn-cs"/>
              </a:rPr>
              <a:t>idea of </a:t>
            </a:r>
            <a:r>
              <a:rPr lang="en-US" sz="1200" kern="1200" dirty="0">
                <a:solidFill>
                  <a:schemeClr val="tx1"/>
                </a:solidFill>
                <a:effectLst/>
                <a:latin typeface="+mn-lt"/>
                <a:ea typeface="+mn-ea"/>
                <a:cs typeface="+mn-cs"/>
              </a:rPr>
              <a:t>social roles and norms. Various men were recruited and assigned to either be prison guards or prisoners in a mock prison. On the second day of the study, participants had settled into their roles so much that these students began to act like prisoners and guards. The behavior escalated so badly that the researchers ended the experiment within 6 days. </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5</a:t>
            </a:fld>
            <a:endParaRPr lang="en-US" dirty="0"/>
          </a:p>
        </p:txBody>
      </p:sp>
    </p:spTree>
    <p:extLst>
      <p:ext uri="{BB962C8B-B14F-4D97-AF65-F5344CB8AC3E}">
        <p14:creationId xmlns:p14="http://schemas.microsoft.com/office/powerpoint/2010/main" val="24849914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Social roles and norms are highly impactful to how we behave in society.</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6</a:t>
            </a:fld>
            <a:endParaRPr lang="en-US" dirty="0"/>
          </a:p>
        </p:txBody>
      </p:sp>
    </p:spTree>
    <p:extLst>
      <p:ext uri="{BB962C8B-B14F-4D97-AF65-F5344CB8AC3E}">
        <p14:creationId xmlns:p14="http://schemas.microsoft.com/office/powerpoint/2010/main" val="31807249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5/29/2019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5/29/2019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5/29/2019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5/29/2019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5/29/2019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5/29/2019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5/29/2019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5/29/2019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5/29/2019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5/29/2019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5/29/2019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5/29/2019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5/29/2019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5/29/2019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5/29/2019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5/29/2019</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dirty="0"/>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5/29/2019</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dirty="0"/>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10" Type="http://schemas.openxmlformats.org/officeDocument/2006/relationships/image" Target="../media/image8.svg"/><Relationship Id="rId4" Type="http://schemas.openxmlformats.org/officeDocument/2006/relationships/image" Target="../media/image2.svg"/><Relationship Id="rId9" Type="http://schemas.openxmlformats.org/officeDocument/2006/relationships/image" Target="../media/image7.png"/></Relationships>
</file>

<file path=ppt/slides/_rels/slide3.xml.rels><?xml version="1.0" encoding="UTF-8" standalone="yes"?>
<Relationships xmlns="http://schemas.openxmlformats.org/package/2006/relationships"><Relationship Id="rId8" Type="http://schemas.openxmlformats.org/officeDocument/2006/relationships/image" Target="../media/image14.svg"/><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10.svg"/></Relationships>
</file>

<file path=ppt/slides/_rels/slide4.xml.rels><?xml version="1.0" encoding="UTF-8" standalone="yes"?>
<Relationships xmlns="http://schemas.openxmlformats.org/package/2006/relationships"><Relationship Id="rId8" Type="http://schemas.openxmlformats.org/officeDocument/2006/relationships/image" Target="../media/image20.svg"/><Relationship Id="rId3" Type="http://schemas.openxmlformats.org/officeDocument/2006/relationships/image" Target="../media/image15.png"/><Relationship Id="rId7" Type="http://schemas.openxmlformats.org/officeDocument/2006/relationships/image" Target="../media/image19.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18.svg"/><Relationship Id="rId5" Type="http://schemas.openxmlformats.org/officeDocument/2006/relationships/image" Target="../media/image17.png"/><Relationship Id="rId4" Type="http://schemas.openxmlformats.org/officeDocument/2006/relationships/image" Target="../media/image16.svg"/></Relationships>
</file>

<file path=ppt/slides/_rels/slide5.xml.rels><?xml version="1.0" encoding="UTF-8" standalone="yes"?>
<Relationships xmlns="http://schemas.openxmlformats.org/package/2006/relationships"><Relationship Id="rId8" Type="http://schemas.openxmlformats.org/officeDocument/2006/relationships/image" Target="../media/image26.svg"/><Relationship Id="rId13" Type="http://schemas.openxmlformats.org/officeDocument/2006/relationships/image" Target="../media/image31.png"/><Relationship Id="rId3" Type="http://schemas.openxmlformats.org/officeDocument/2006/relationships/image" Target="../media/image21.png"/><Relationship Id="rId7" Type="http://schemas.openxmlformats.org/officeDocument/2006/relationships/image" Target="../media/image25.png"/><Relationship Id="rId12" Type="http://schemas.openxmlformats.org/officeDocument/2006/relationships/image" Target="../media/image30.sv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24.svg"/><Relationship Id="rId11" Type="http://schemas.openxmlformats.org/officeDocument/2006/relationships/image" Target="../media/image29.png"/><Relationship Id="rId5" Type="http://schemas.openxmlformats.org/officeDocument/2006/relationships/image" Target="../media/image23.png"/><Relationship Id="rId10" Type="http://schemas.openxmlformats.org/officeDocument/2006/relationships/image" Target="../media/image28.svg"/><Relationship Id="rId4" Type="http://schemas.openxmlformats.org/officeDocument/2006/relationships/image" Target="../media/image22.svg"/><Relationship Id="rId9" Type="http://schemas.openxmlformats.org/officeDocument/2006/relationships/image" Target="../media/image27.png"/><Relationship Id="rId14" Type="http://schemas.openxmlformats.org/officeDocument/2006/relationships/image" Target="../media/image32.svg"/></Relationships>
</file>

<file path=ppt/slides/_rels/slide6.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notesSlide" Target="../notesSlides/notesSlide6.xml"/><Relationship Id="rId1" Type="http://schemas.openxmlformats.org/officeDocument/2006/relationships/slideLayout" Target="../slideLayouts/slideLayout12.xml"/><Relationship Id="rId6" Type="http://schemas.openxmlformats.org/officeDocument/2006/relationships/image" Target="../media/image36.png"/><Relationship Id="rId5" Type="http://schemas.openxmlformats.org/officeDocument/2006/relationships/image" Target="../media/image35.png"/><Relationship Id="rId4" Type="http://schemas.openxmlformats.org/officeDocument/2006/relationships/image" Target="../media/image3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75000"/>
                  <a:lumOff val="25000"/>
                </a:schemeClr>
              </a:solidFill>
            </a:endParaRPr>
          </a:p>
        </p:txBody>
      </p:sp>
      <p:sp>
        <p:nvSpPr>
          <p:cNvPr id="9" name="TextBox 8"/>
          <p:cNvSpPr txBox="1"/>
          <p:nvPr/>
        </p:nvSpPr>
        <p:spPr>
          <a:xfrm>
            <a:off x="1524000" y="2526241"/>
            <a:ext cx="9144000" cy="923330"/>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Self-presentation </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 </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Social Roles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Handshake">
            <a:extLst>
              <a:ext uri="{FF2B5EF4-FFF2-40B4-BE49-F238E27FC236}">
                <a16:creationId xmlns:a16="http://schemas.microsoft.com/office/drawing/2014/main" id="{FB48C5CD-7237-459E-8029-6E60B0ECFF2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315561" y="2562462"/>
            <a:ext cx="2301991" cy="2301991"/>
          </a:xfrm>
          <a:prstGeom prst="rect">
            <a:avLst/>
          </a:prstGeom>
        </p:spPr>
      </p:pic>
      <p:pic>
        <p:nvPicPr>
          <p:cNvPr id="7" name="Graphic 6" descr="Woman">
            <a:extLst>
              <a:ext uri="{FF2B5EF4-FFF2-40B4-BE49-F238E27FC236}">
                <a16:creationId xmlns:a16="http://schemas.microsoft.com/office/drawing/2014/main" id="{5C43F101-0B8D-41DE-AD20-18BCD618549A}"/>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795304" y="2562462"/>
            <a:ext cx="2301991" cy="2301991"/>
          </a:xfrm>
          <a:prstGeom prst="rect">
            <a:avLst/>
          </a:prstGeom>
        </p:spPr>
      </p:pic>
      <p:pic>
        <p:nvPicPr>
          <p:cNvPr id="9" name="Graphic 8" descr="Man with kid">
            <a:extLst>
              <a:ext uri="{FF2B5EF4-FFF2-40B4-BE49-F238E27FC236}">
                <a16:creationId xmlns:a16="http://schemas.microsoft.com/office/drawing/2014/main" id="{D546B928-6F3C-4438-B1D5-DCFF921706A8}"/>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3835818" y="2562462"/>
            <a:ext cx="2301991" cy="2301991"/>
          </a:xfrm>
          <a:prstGeom prst="rect">
            <a:avLst/>
          </a:prstGeom>
        </p:spPr>
      </p:pic>
      <p:pic>
        <p:nvPicPr>
          <p:cNvPr id="11" name="Graphic 10" descr="Classroom">
            <a:extLst>
              <a:ext uri="{FF2B5EF4-FFF2-40B4-BE49-F238E27FC236}">
                <a16:creationId xmlns:a16="http://schemas.microsoft.com/office/drawing/2014/main" id="{FD120B0A-CB88-434E-956C-5070607BA48B}"/>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356075" y="2562462"/>
            <a:ext cx="2301991" cy="2301991"/>
          </a:xfrm>
          <a:prstGeom prst="rect">
            <a:avLst/>
          </a:prstGeom>
        </p:spPr>
      </p:pic>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Social Norms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Thumbs up sign">
            <a:extLst>
              <a:ext uri="{FF2B5EF4-FFF2-40B4-BE49-F238E27FC236}">
                <a16:creationId xmlns:a16="http://schemas.microsoft.com/office/drawing/2014/main" id="{552BF7D0-3AE9-4238-9A2F-6487FB0B559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704834" y="2090564"/>
            <a:ext cx="1931956" cy="1931956"/>
          </a:xfrm>
          <a:prstGeom prst="rect">
            <a:avLst/>
          </a:prstGeom>
        </p:spPr>
      </p:pic>
      <p:pic>
        <p:nvPicPr>
          <p:cNvPr id="7" name="Graphic 6" descr="Smiling face with no fill">
            <a:extLst>
              <a:ext uri="{FF2B5EF4-FFF2-40B4-BE49-F238E27FC236}">
                <a16:creationId xmlns:a16="http://schemas.microsoft.com/office/drawing/2014/main" id="{BBAEEE76-257F-4090-B409-C60670C18570}"/>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830184" y="4587599"/>
            <a:ext cx="1931956" cy="1931956"/>
          </a:xfrm>
          <a:prstGeom prst="rect">
            <a:avLst/>
          </a:prstGeom>
        </p:spPr>
      </p:pic>
      <p:pic>
        <p:nvPicPr>
          <p:cNvPr id="10" name="Graphic 9" descr="Thumbs up sign">
            <a:extLst>
              <a:ext uri="{FF2B5EF4-FFF2-40B4-BE49-F238E27FC236}">
                <a16:creationId xmlns:a16="http://schemas.microsoft.com/office/drawing/2014/main" id="{29B081BD-2385-417F-A8B2-0ACBCBEC80F8}"/>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flipV="1">
            <a:off x="7549967" y="2090591"/>
            <a:ext cx="1931956" cy="1931929"/>
          </a:xfrm>
          <a:prstGeom prst="rect">
            <a:avLst/>
          </a:prstGeom>
        </p:spPr>
      </p:pic>
      <p:sp>
        <p:nvSpPr>
          <p:cNvPr id="8" name="Thought Bubble: Cloud 7">
            <a:extLst>
              <a:ext uri="{FF2B5EF4-FFF2-40B4-BE49-F238E27FC236}">
                <a16:creationId xmlns:a16="http://schemas.microsoft.com/office/drawing/2014/main" id="{CA00DDAF-A05E-47DA-A16B-E8EBA5289CCC}"/>
              </a:ext>
            </a:extLst>
          </p:cNvPr>
          <p:cNvSpPr/>
          <p:nvPr/>
        </p:nvSpPr>
        <p:spPr>
          <a:xfrm>
            <a:off x="6251834" y="3865850"/>
            <a:ext cx="1298133" cy="1023731"/>
          </a:xfrm>
          <a:prstGeom prst="cloudCallout">
            <a:avLst>
              <a:gd name="adj1" fmla="val -46865"/>
              <a:gd name="adj2" fmla="val 54733"/>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492B737E-4308-4736-97B0-17F08E4C6DFB}"/>
              </a:ext>
            </a:extLst>
          </p:cNvPr>
          <p:cNvSpPr txBox="1"/>
          <p:nvPr/>
        </p:nvSpPr>
        <p:spPr>
          <a:xfrm>
            <a:off x="2204985" y="1535161"/>
            <a:ext cx="2931654" cy="584775"/>
          </a:xfrm>
          <a:prstGeom prst="rect">
            <a:avLst/>
          </a:prstGeom>
          <a:noFill/>
        </p:spPr>
        <p:txBody>
          <a:bodyPr wrap="square" rtlCol="0">
            <a:spAutoFit/>
          </a:bodyPr>
          <a:lstStyle/>
          <a:p>
            <a:pPr algn="ctr"/>
            <a:r>
              <a:rPr lang="en-US" sz="3200" b="1" dirty="0"/>
              <a:t>Appropriate</a:t>
            </a:r>
          </a:p>
        </p:txBody>
      </p:sp>
      <p:sp>
        <p:nvSpPr>
          <p:cNvPr id="13" name="TextBox 12">
            <a:extLst>
              <a:ext uri="{FF2B5EF4-FFF2-40B4-BE49-F238E27FC236}">
                <a16:creationId xmlns:a16="http://schemas.microsoft.com/office/drawing/2014/main" id="{8EE6F737-C6D0-4007-806E-15AF7999A732}"/>
              </a:ext>
            </a:extLst>
          </p:cNvPr>
          <p:cNvSpPr txBox="1"/>
          <p:nvPr/>
        </p:nvSpPr>
        <p:spPr>
          <a:xfrm>
            <a:off x="7050118" y="1535162"/>
            <a:ext cx="2931654" cy="584775"/>
          </a:xfrm>
          <a:prstGeom prst="rect">
            <a:avLst/>
          </a:prstGeom>
          <a:noFill/>
        </p:spPr>
        <p:txBody>
          <a:bodyPr wrap="square" rtlCol="0">
            <a:spAutoFit/>
          </a:bodyPr>
          <a:lstStyle/>
          <a:p>
            <a:pPr algn="ctr"/>
            <a:r>
              <a:rPr lang="en-US" sz="3200" b="1" dirty="0"/>
              <a:t>Inappropriate</a:t>
            </a:r>
          </a:p>
        </p:txBody>
      </p:sp>
    </p:spTree>
    <p:extLst>
      <p:ext uri="{BB962C8B-B14F-4D97-AF65-F5344CB8AC3E}">
        <p14:creationId xmlns:p14="http://schemas.microsoft.com/office/powerpoint/2010/main" val="14057191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Scripts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Table setting">
            <a:extLst>
              <a:ext uri="{FF2B5EF4-FFF2-40B4-BE49-F238E27FC236}">
                <a16:creationId xmlns:a16="http://schemas.microsoft.com/office/drawing/2014/main" id="{AAB9B2A8-024F-4404-86BF-2C5904D103E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899452" y="1689652"/>
            <a:ext cx="4393096" cy="4393096"/>
          </a:xfrm>
          <a:prstGeom prst="rect">
            <a:avLst/>
          </a:prstGeom>
        </p:spPr>
      </p:pic>
      <p:pic>
        <p:nvPicPr>
          <p:cNvPr id="7" name="Graphic 6" descr="Champagne">
            <a:extLst>
              <a:ext uri="{FF2B5EF4-FFF2-40B4-BE49-F238E27FC236}">
                <a16:creationId xmlns:a16="http://schemas.microsoft.com/office/drawing/2014/main" id="{50AB7755-3621-4318-BFA4-CBC3E1312524}"/>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728956" y="2643812"/>
            <a:ext cx="2296847" cy="2296847"/>
          </a:xfrm>
          <a:prstGeom prst="rect">
            <a:avLst/>
          </a:prstGeom>
        </p:spPr>
      </p:pic>
      <p:pic>
        <p:nvPicPr>
          <p:cNvPr id="9" name="Graphic 8" descr="Hot dog">
            <a:extLst>
              <a:ext uri="{FF2B5EF4-FFF2-40B4-BE49-F238E27FC236}">
                <a16:creationId xmlns:a16="http://schemas.microsoft.com/office/drawing/2014/main" id="{C6466E2C-1FB1-456B-B40B-5F42FFFE37BD}"/>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5091235" y="2984140"/>
            <a:ext cx="1627617" cy="1627617"/>
          </a:xfrm>
          <a:prstGeom prst="rect">
            <a:avLst/>
          </a:prstGeom>
        </p:spPr>
      </p:pic>
      <p:sp>
        <p:nvSpPr>
          <p:cNvPr id="10" name="TextBox 9">
            <a:extLst>
              <a:ext uri="{FF2B5EF4-FFF2-40B4-BE49-F238E27FC236}">
                <a16:creationId xmlns:a16="http://schemas.microsoft.com/office/drawing/2014/main" id="{235B5276-CEC4-4698-B058-D60C36B3BB5D}"/>
              </a:ext>
            </a:extLst>
          </p:cNvPr>
          <p:cNvSpPr txBox="1"/>
          <p:nvPr/>
        </p:nvSpPr>
        <p:spPr>
          <a:xfrm rot="1110163">
            <a:off x="6221895" y="609575"/>
            <a:ext cx="1977887" cy="3154710"/>
          </a:xfrm>
          <a:prstGeom prst="rect">
            <a:avLst/>
          </a:prstGeom>
          <a:noFill/>
        </p:spPr>
        <p:txBody>
          <a:bodyPr wrap="square" rtlCol="0">
            <a:spAutoFit/>
          </a:bodyPr>
          <a:lstStyle/>
          <a:p>
            <a:pPr algn="ctr"/>
            <a:r>
              <a:rPr lang="en-US" sz="19900" b="1" dirty="0">
                <a:solidFill>
                  <a:srgbClr val="FF0000"/>
                </a:solidFill>
              </a:rPr>
              <a:t>?</a:t>
            </a:r>
          </a:p>
        </p:txBody>
      </p:sp>
    </p:spTree>
    <p:extLst>
      <p:ext uri="{BB962C8B-B14F-4D97-AF65-F5344CB8AC3E}">
        <p14:creationId xmlns:p14="http://schemas.microsoft.com/office/powerpoint/2010/main" val="29477544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Stanford Prison Experiment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Man">
            <a:extLst>
              <a:ext uri="{FF2B5EF4-FFF2-40B4-BE49-F238E27FC236}">
                <a16:creationId xmlns:a16="http://schemas.microsoft.com/office/drawing/2014/main" id="{065B2254-8567-48F3-A326-1C5EFC01D89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436010" y="2966356"/>
            <a:ext cx="2323499" cy="2323499"/>
          </a:xfrm>
          <a:prstGeom prst="rect">
            <a:avLst/>
          </a:prstGeom>
        </p:spPr>
      </p:pic>
      <p:pic>
        <p:nvPicPr>
          <p:cNvPr id="8" name="Graphic 7" descr="Man">
            <a:extLst>
              <a:ext uri="{FF2B5EF4-FFF2-40B4-BE49-F238E27FC236}">
                <a16:creationId xmlns:a16="http://schemas.microsoft.com/office/drawing/2014/main" id="{19FB7B25-07CB-4FFA-BAA6-E7A5AB5A8195}"/>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627539" y="2681940"/>
            <a:ext cx="2323499" cy="2323499"/>
          </a:xfrm>
          <a:prstGeom prst="rect">
            <a:avLst/>
          </a:prstGeom>
        </p:spPr>
      </p:pic>
      <p:pic>
        <p:nvPicPr>
          <p:cNvPr id="9" name="Graphic 8" descr="Man">
            <a:extLst>
              <a:ext uri="{FF2B5EF4-FFF2-40B4-BE49-F238E27FC236}">
                <a16:creationId xmlns:a16="http://schemas.microsoft.com/office/drawing/2014/main" id="{C7111A80-D0AD-4555-8D9A-D1D305B18245}"/>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2335694" y="4089156"/>
            <a:ext cx="2323499" cy="2323499"/>
          </a:xfrm>
          <a:prstGeom prst="rect">
            <a:avLst/>
          </a:prstGeom>
        </p:spPr>
      </p:pic>
      <p:pic>
        <p:nvPicPr>
          <p:cNvPr id="10" name="Graphic 9" descr="Man">
            <a:extLst>
              <a:ext uri="{FF2B5EF4-FFF2-40B4-BE49-F238E27FC236}">
                <a16:creationId xmlns:a16="http://schemas.microsoft.com/office/drawing/2014/main" id="{B3ADF94F-F45A-4494-9447-9CDA5CEF0586}"/>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6432491" y="4196056"/>
            <a:ext cx="2323499" cy="2323499"/>
          </a:xfrm>
          <a:prstGeom prst="rect">
            <a:avLst/>
          </a:prstGeom>
        </p:spPr>
      </p:pic>
      <p:pic>
        <p:nvPicPr>
          <p:cNvPr id="11" name="Graphic 10" descr="Man">
            <a:extLst>
              <a:ext uri="{FF2B5EF4-FFF2-40B4-BE49-F238E27FC236}">
                <a16:creationId xmlns:a16="http://schemas.microsoft.com/office/drawing/2014/main" id="{185B39F3-BB68-4948-A737-D5E73BD3EEC0}"/>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8240962" y="3672175"/>
            <a:ext cx="2323499" cy="2323499"/>
          </a:xfrm>
          <a:prstGeom prst="rect">
            <a:avLst/>
          </a:prstGeom>
        </p:spPr>
      </p:pic>
      <p:pic>
        <p:nvPicPr>
          <p:cNvPr id="12" name="Graphic 11" descr="Man">
            <a:extLst>
              <a:ext uri="{FF2B5EF4-FFF2-40B4-BE49-F238E27FC236}">
                <a16:creationId xmlns:a16="http://schemas.microsoft.com/office/drawing/2014/main" id="{5A648F12-6A87-4437-B8A3-29217E5CA815}"/>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7166930" y="2510426"/>
            <a:ext cx="2323499" cy="2323499"/>
          </a:xfrm>
          <a:prstGeom prst="rect">
            <a:avLst/>
          </a:prstGeom>
        </p:spPr>
      </p:pic>
      <p:sp>
        <p:nvSpPr>
          <p:cNvPr id="6" name="TextBox 5">
            <a:extLst>
              <a:ext uri="{FF2B5EF4-FFF2-40B4-BE49-F238E27FC236}">
                <a16:creationId xmlns:a16="http://schemas.microsoft.com/office/drawing/2014/main" id="{94C9E3E0-50A3-430D-B82E-1C00EC367CAD}"/>
              </a:ext>
            </a:extLst>
          </p:cNvPr>
          <p:cNvSpPr txBox="1"/>
          <p:nvPr/>
        </p:nvSpPr>
        <p:spPr>
          <a:xfrm>
            <a:off x="2408583" y="1659698"/>
            <a:ext cx="2584176" cy="584775"/>
          </a:xfrm>
          <a:prstGeom prst="rect">
            <a:avLst/>
          </a:prstGeom>
          <a:noFill/>
        </p:spPr>
        <p:txBody>
          <a:bodyPr wrap="square" rtlCol="0">
            <a:spAutoFit/>
          </a:bodyPr>
          <a:lstStyle/>
          <a:p>
            <a:pPr algn="ctr"/>
            <a:r>
              <a:rPr lang="en-US" sz="3200" b="1" dirty="0">
                <a:solidFill>
                  <a:srgbClr val="00B0F0"/>
                </a:solidFill>
                <a:highlight>
                  <a:srgbClr val="000000"/>
                </a:highlight>
              </a:rPr>
              <a:t>Social Roles</a:t>
            </a:r>
          </a:p>
        </p:txBody>
      </p:sp>
      <p:sp>
        <p:nvSpPr>
          <p:cNvPr id="14" name="TextBox 13">
            <a:extLst>
              <a:ext uri="{FF2B5EF4-FFF2-40B4-BE49-F238E27FC236}">
                <a16:creationId xmlns:a16="http://schemas.microsoft.com/office/drawing/2014/main" id="{EB72FC8D-6E28-4C10-B11D-2AA8E33171AA}"/>
              </a:ext>
            </a:extLst>
          </p:cNvPr>
          <p:cNvSpPr txBox="1"/>
          <p:nvPr/>
        </p:nvSpPr>
        <p:spPr>
          <a:xfrm>
            <a:off x="7199243" y="1659698"/>
            <a:ext cx="2584176" cy="584775"/>
          </a:xfrm>
          <a:prstGeom prst="rect">
            <a:avLst/>
          </a:prstGeom>
          <a:noFill/>
        </p:spPr>
        <p:txBody>
          <a:bodyPr wrap="square" rtlCol="0">
            <a:spAutoFit/>
          </a:bodyPr>
          <a:lstStyle/>
          <a:p>
            <a:pPr algn="ctr"/>
            <a:r>
              <a:rPr lang="en-US" sz="3200" b="1" dirty="0">
                <a:solidFill>
                  <a:srgbClr val="00B050"/>
                </a:solidFill>
                <a:highlight>
                  <a:srgbClr val="000000"/>
                </a:highlight>
              </a:rPr>
              <a:t>Social Norms</a:t>
            </a:r>
          </a:p>
        </p:txBody>
      </p:sp>
    </p:spTree>
    <p:extLst>
      <p:ext uri="{BB962C8B-B14F-4D97-AF65-F5344CB8AC3E}">
        <p14:creationId xmlns:p14="http://schemas.microsoft.com/office/powerpoint/2010/main" val="33247298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153</TotalTime>
  <Words>282</Words>
  <Application>Microsoft Office PowerPoint</Application>
  <PresentationFormat>Widescreen</PresentationFormat>
  <Paragraphs>28</Paragraphs>
  <Slides>6</Slides>
  <Notes>6</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6</vt:i4>
      </vt:variant>
    </vt:vector>
  </HeadingPairs>
  <TitlesOfParts>
    <vt:vector size="12"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Laura Brown</cp:lastModifiedBy>
  <cp:revision>10</cp:revision>
  <dcterms:created xsi:type="dcterms:W3CDTF">2017-06-16T13:06:21Z</dcterms:created>
  <dcterms:modified xsi:type="dcterms:W3CDTF">2019-05-29T18:50:45Z</dcterms:modified>
</cp:coreProperties>
</file>