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7" r:id="rId4"/>
    <p:sldId id="279" r:id="rId5"/>
    <p:sldId id="280" r:id="rId6"/>
    <p:sldId id="281" r:id="rId7"/>
    <p:sldId id="282" r:id="rId8"/>
    <p:sldId id="283" r:id="rId9"/>
    <p:sldId id="284" r:id="rId10"/>
    <p:sldId id="285"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609" autoAdjust="0"/>
  </p:normalViewPr>
  <p:slideViewPr>
    <p:cSldViewPr snapToGrid="0">
      <p:cViewPr varScale="1">
        <p:scale>
          <a:sx n="55" d="100"/>
          <a:sy n="55" d="100"/>
        </p:scale>
        <p:origin x="1096" y="4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section, we will discuss attitudes and persuasion.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Attitudes are our evaluations of a person, idea, or object. Attitudes are made up of affective, behavioral, and cognitive components. For example, you may have a positive attitude towards your favorite band. You may find their music relaxing. Your behavior likely includes purchasing their products or listening to their songs. Finally, you might have favorable thoughts about them.</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2601682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Cognitive dissonance results when we hold two or more inconsistent attitudes, behaviors, or cognitions. For example, if you believe that smoking is bad for health but you smoke, you may experience cognitive dissonance. In this case, you will try to resolve the discrepancy, probably by either quitting smoking or rationalizing that research does not really know if it is dangerous.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2697184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Group membership can also affect our attitudes. If we work hard to become part of a group and it took a great deal of effort, we often like that group more. Specifically, we don’t want to have spent a great deal of time and energy to become initiated to a group only to leave.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1644443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Persuasion is the process of changing our attitude towards something based on some kind of communication. There are a variety of factors that can affect persuasion including the attractiveness and credibility of the speaker and the quality and sincerity of the message.  When it comes to the audience, their age and intelligence are important.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2666634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elaboration likelihood model of persuasion posits there are two main routes that play a role in delivering a persuasive message: central and peripheral.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4064537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central route is logic driven and uses data and facts. In buying a car, you might be told the safety ratings and fuel economy. This works best if the audience is analytical.</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2124387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peripheral </a:t>
            </a:r>
            <a:r>
              <a:rPr lang="en-US" sz="1200" kern="1200" dirty="0">
                <a:solidFill>
                  <a:schemeClr val="tx1"/>
                </a:solidFill>
                <a:effectLst/>
                <a:latin typeface="+mn-lt"/>
                <a:ea typeface="+mn-ea"/>
                <a:cs typeface="+mn-cs"/>
              </a:rPr>
              <a:t>route associates positivity with the message such as by using celebrities or associations with other positive emotions. Here, a car would be paired with a famous person. The audience does not need to be analytical in this case.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1891030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effective strategy of persuasion is the foot in the door technique where a persuader gets a target to agree to a small action and then later requests a larger action. Imagine, for example, someone asked you for a dollar.  If you agree, you are actually more likely to give them $5 when they request later.  Refusal, however, makes you less likely to later acquiesce.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2603985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12.xml"/><Relationship Id="rId5" Type="http://schemas.openxmlformats.org/officeDocument/2006/relationships/image" Target="../media/image45.png"/><Relationship Id="rId4" Type="http://schemas.openxmlformats.org/officeDocument/2006/relationships/image" Target="../media/image44.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s>
</file>

<file path=ppt/slides/_rels/slide3.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slides/_rels/slide4.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slides/_rels/slide5.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9.png"/><Relationship Id="rId7" Type="http://schemas.openxmlformats.org/officeDocument/2006/relationships/image" Target="../media/image2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2.svg"/><Relationship Id="rId5" Type="http://schemas.openxmlformats.org/officeDocument/2006/relationships/image" Target="../media/image21.png"/><Relationship Id="rId10" Type="http://schemas.openxmlformats.org/officeDocument/2006/relationships/image" Target="../media/image28.svg"/><Relationship Id="rId4" Type="http://schemas.openxmlformats.org/officeDocument/2006/relationships/image" Target="../media/image30.svg"/><Relationship Id="rId9" Type="http://schemas.openxmlformats.org/officeDocument/2006/relationships/image" Target="../media/image27.png"/></Relationships>
</file>

<file path=ppt/slides/_rels/slide6.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2.svg"/></Relationships>
</file>

<file path=ppt/slides/_rels/slide7.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slides/_rels/slide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39.svg"/></Relationships>
</file>

<file path=ppt/slides/_rels/slide9.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Attitudes and Persuasion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Attitudes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usic note">
            <a:extLst>
              <a:ext uri="{FF2B5EF4-FFF2-40B4-BE49-F238E27FC236}">
                <a16:creationId xmlns:a16="http://schemas.microsoft.com/office/drawing/2014/main" id="{2ABB9141-84AD-45D7-8D20-36F3DEDB0DC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489888">
            <a:off x="2486550" y="2096133"/>
            <a:ext cx="914400" cy="914400"/>
          </a:xfrm>
          <a:prstGeom prst="rect">
            <a:avLst/>
          </a:prstGeom>
        </p:spPr>
      </p:pic>
      <p:pic>
        <p:nvPicPr>
          <p:cNvPr id="7" name="Graphic 6" descr="Drum set">
            <a:extLst>
              <a:ext uri="{FF2B5EF4-FFF2-40B4-BE49-F238E27FC236}">
                <a16:creationId xmlns:a16="http://schemas.microsoft.com/office/drawing/2014/main" id="{EAAAD37F-7A83-415C-8395-9EAA16282D9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609051" y="2743951"/>
            <a:ext cx="1512975" cy="1512975"/>
          </a:xfrm>
          <a:prstGeom prst="rect">
            <a:avLst/>
          </a:prstGeom>
        </p:spPr>
      </p:pic>
      <p:pic>
        <p:nvPicPr>
          <p:cNvPr id="9" name="Graphic 8" descr="Electric guitar">
            <a:extLst>
              <a:ext uri="{FF2B5EF4-FFF2-40B4-BE49-F238E27FC236}">
                <a16:creationId xmlns:a16="http://schemas.microsoft.com/office/drawing/2014/main" id="{F5F5E2BF-28E4-4480-AA34-D53932CC947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533290">
            <a:off x="4458470" y="4507562"/>
            <a:ext cx="1527944" cy="1527944"/>
          </a:xfrm>
          <a:prstGeom prst="rect">
            <a:avLst/>
          </a:prstGeom>
        </p:spPr>
      </p:pic>
      <p:pic>
        <p:nvPicPr>
          <p:cNvPr id="11" name="Graphic 10" descr="Piano">
            <a:extLst>
              <a:ext uri="{FF2B5EF4-FFF2-40B4-BE49-F238E27FC236}">
                <a16:creationId xmlns:a16="http://schemas.microsoft.com/office/drawing/2014/main" id="{0DD62A6E-85B7-454C-A4EA-726ED2BE1A3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9560289">
            <a:off x="1690001" y="4271215"/>
            <a:ext cx="1558225" cy="1558225"/>
          </a:xfrm>
          <a:prstGeom prst="rect">
            <a:avLst/>
          </a:prstGeom>
        </p:spPr>
      </p:pic>
      <p:pic>
        <p:nvPicPr>
          <p:cNvPr id="13" name="Graphic 12" descr="Music">
            <a:extLst>
              <a:ext uri="{FF2B5EF4-FFF2-40B4-BE49-F238E27FC236}">
                <a16:creationId xmlns:a16="http://schemas.microsoft.com/office/drawing/2014/main" id="{24676E06-2B06-4D6F-AE33-B7592A3A0D6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20758394">
            <a:off x="3411487" y="1326250"/>
            <a:ext cx="914400" cy="914400"/>
          </a:xfrm>
          <a:prstGeom prst="rect">
            <a:avLst/>
          </a:prstGeom>
        </p:spPr>
      </p:pic>
      <p:pic>
        <p:nvPicPr>
          <p:cNvPr id="15" name="Graphic 14" descr="Music notes">
            <a:extLst>
              <a:ext uri="{FF2B5EF4-FFF2-40B4-BE49-F238E27FC236}">
                <a16:creationId xmlns:a16="http://schemas.microsoft.com/office/drawing/2014/main" id="{0A9CF986-CA47-4741-89F0-31F90AB9E70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rot="1442481">
            <a:off x="2027789" y="3170292"/>
            <a:ext cx="914400" cy="914400"/>
          </a:xfrm>
          <a:prstGeom prst="rect">
            <a:avLst/>
          </a:prstGeom>
        </p:spPr>
      </p:pic>
      <p:sp>
        <p:nvSpPr>
          <p:cNvPr id="16" name="TextBox 15">
            <a:extLst>
              <a:ext uri="{FF2B5EF4-FFF2-40B4-BE49-F238E27FC236}">
                <a16:creationId xmlns:a16="http://schemas.microsoft.com/office/drawing/2014/main" id="{A592321F-DB9B-46A5-A44E-C6DD1A840006}"/>
              </a:ext>
            </a:extLst>
          </p:cNvPr>
          <p:cNvSpPr txBox="1"/>
          <p:nvPr/>
        </p:nvSpPr>
        <p:spPr>
          <a:xfrm>
            <a:off x="6894200" y="1761502"/>
            <a:ext cx="3494239" cy="3477875"/>
          </a:xfrm>
          <a:prstGeom prst="rect">
            <a:avLst/>
          </a:prstGeom>
          <a:noFill/>
        </p:spPr>
        <p:txBody>
          <a:bodyPr wrap="square" rtlCol="0">
            <a:spAutoFit/>
          </a:bodyPr>
          <a:lstStyle/>
          <a:p>
            <a:pPr algn="ctr"/>
            <a:r>
              <a:rPr lang="en-US" sz="4400" b="1" dirty="0">
                <a:solidFill>
                  <a:schemeClr val="bg1"/>
                </a:solidFill>
                <a:highlight>
                  <a:srgbClr val="800080"/>
                </a:highlight>
              </a:rPr>
              <a:t>Affective</a:t>
            </a:r>
          </a:p>
          <a:p>
            <a:pPr algn="ctr"/>
            <a:endParaRPr lang="en-US" sz="4400" b="1" dirty="0">
              <a:solidFill>
                <a:schemeClr val="bg1"/>
              </a:solidFill>
              <a:highlight>
                <a:srgbClr val="800080"/>
              </a:highlight>
            </a:endParaRPr>
          </a:p>
          <a:p>
            <a:pPr algn="ctr"/>
            <a:r>
              <a:rPr lang="en-US" sz="4400" b="1" dirty="0">
                <a:solidFill>
                  <a:schemeClr val="bg1"/>
                </a:solidFill>
                <a:highlight>
                  <a:srgbClr val="800080"/>
                </a:highlight>
              </a:rPr>
              <a:t>Behavioral</a:t>
            </a:r>
          </a:p>
          <a:p>
            <a:pPr algn="ctr"/>
            <a:endParaRPr lang="en-US" sz="4400" b="1" dirty="0">
              <a:solidFill>
                <a:schemeClr val="bg1"/>
              </a:solidFill>
              <a:highlight>
                <a:srgbClr val="800080"/>
              </a:highlight>
            </a:endParaRPr>
          </a:p>
          <a:p>
            <a:pPr algn="ctr"/>
            <a:r>
              <a:rPr lang="en-US" sz="4400" b="1" dirty="0">
                <a:solidFill>
                  <a:schemeClr val="bg1"/>
                </a:solidFill>
                <a:highlight>
                  <a:srgbClr val="800080"/>
                </a:highlight>
              </a:rPr>
              <a:t>Cognitive</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Cognitive Dissonance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Skull">
            <a:extLst>
              <a:ext uri="{FF2B5EF4-FFF2-40B4-BE49-F238E27FC236}">
                <a16:creationId xmlns:a16="http://schemas.microsoft.com/office/drawing/2014/main" id="{3B4F015F-6A7E-4088-89E0-B66E7E11B07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926278">
            <a:off x="7266427" y="3397485"/>
            <a:ext cx="1904431" cy="1904431"/>
          </a:xfrm>
          <a:prstGeom prst="rect">
            <a:avLst/>
          </a:prstGeom>
        </p:spPr>
      </p:pic>
      <p:pic>
        <p:nvPicPr>
          <p:cNvPr id="7" name="Graphic 6" descr="Warning">
            <a:extLst>
              <a:ext uri="{FF2B5EF4-FFF2-40B4-BE49-F238E27FC236}">
                <a16:creationId xmlns:a16="http://schemas.microsoft.com/office/drawing/2014/main" id="{29727CC8-5C10-4841-B3E0-15F92CE2088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87019" y="1643549"/>
            <a:ext cx="1904431" cy="1904431"/>
          </a:xfrm>
          <a:prstGeom prst="rect">
            <a:avLst/>
          </a:prstGeom>
        </p:spPr>
      </p:pic>
      <p:pic>
        <p:nvPicPr>
          <p:cNvPr id="9" name="Graphic 8" descr="Smoking">
            <a:extLst>
              <a:ext uri="{FF2B5EF4-FFF2-40B4-BE49-F238E27FC236}">
                <a16:creationId xmlns:a16="http://schemas.microsoft.com/office/drawing/2014/main" id="{CF070B99-AFC1-4797-AC27-6230D582860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84325" y="1598227"/>
            <a:ext cx="1972850" cy="1972850"/>
          </a:xfrm>
          <a:prstGeom prst="rect">
            <a:avLst/>
          </a:prstGeom>
        </p:spPr>
      </p:pic>
      <p:pic>
        <p:nvPicPr>
          <p:cNvPr id="11" name="Graphic 10" descr="Question mark">
            <a:extLst>
              <a:ext uri="{FF2B5EF4-FFF2-40B4-BE49-F238E27FC236}">
                <a16:creationId xmlns:a16="http://schemas.microsoft.com/office/drawing/2014/main" id="{E39DB1BD-C41A-44B5-94F5-BCECC2A05BA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20719204">
            <a:off x="4788017" y="3975858"/>
            <a:ext cx="2306738" cy="2306738"/>
          </a:xfrm>
          <a:prstGeom prst="rect">
            <a:avLst/>
          </a:prstGeom>
        </p:spPr>
      </p:pic>
      <p:sp>
        <p:nvSpPr>
          <p:cNvPr id="12" name="Multiplication Sign 11">
            <a:extLst>
              <a:ext uri="{FF2B5EF4-FFF2-40B4-BE49-F238E27FC236}">
                <a16:creationId xmlns:a16="http://schemas.microsoft.com/office/drawing/2014/main" id="{323136FB-4839-4639-B288-3CA25639FD88}"/>
              </a:ext>
            </a:extLst>
          </p:cNvPr>
          <p:cNvSpPr/>
          <p:nvPr/>
        </p:nvSpPr>
        <p:spPr>
          <a:xfrm>
            <a:off x="2791322" y="1383374"/>
            <a:ext cx="3200400" cy="2871900"/>
          </a:xfrm>
          <a:prstGeom prst="mathMultiply">
            <a:avLst>
              <a:gd name="adj1" fmla="val 10035"/>
            </a:avLst>
          </a:prstGeom>
          <a:solidFill>
            <a:srgbClr val="FF0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09572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Initiation Effort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n">
            <a:extLst>
              <a:ext uri="{FF2B5EF4-FFF2-40B4-BE49-F238E27FC236}">
                <a16:creationId xmlns:a16="http://schemas.microsoft.com/office/drawing/2014/main" id="{8552D0C0-E78A-42B7-A3E6-0E1927E3B87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21679" y="3083564"/>
            <a:ext cx="1617041" cy="1617041"/>
          </a:xfrm>
          <a:prstGeom prst="rect">
            <a:avLst/>
          </a:prstGeom>
        </p:spPr>
      </p:pic>
      <p:pic>
        <p:nvPicPr>
          <p:cNvPr id="7" name="Graphic 6" descr="Thumbs up sign">
            <a:extLst>
              <a:ext uri="{FF2B5EF4-FFF2-40B4-BE49-F238E27FC236}">
                <a16:creationId xmlns:a16="http://schemas.microsoft.com/office/drawing/2014/main" id="{313A061F-14A9-408C-965B-94C98457CB7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0582497">
            <a:off x="2150281" y="2596159"/>
            <a:ext cx="1872120" cy="1872120"/>
          </a:xfrm>
          <a:prstGeom prst="rect">
            <a:avLst/>
          </a:prstGeom>
        </p:spPr>
      </p:pic>
      <p:pic>
        <p:nvPicPr>
          <p:cNvPr id="11" name="Graphic 10" descr="Man">
            <a:extLst>
              <a:ext uri="{FF2B5EF4-FFF2-40B4-BE49-F238E27FC236}">
                <a16:creationId xmlns:a16="http://schemas.microsoft.com/office/drawing/2014/main" id="{B27C809A-CE64-4729-8248-2DAA4AA2856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630199" y="3083563"/>
            <a:ext cx="1617041" cy="1617041"/>
          </a:xfrm>
          <a:prstGeom prst="rect">
            <a:avLst/>
          </a:prstGeom>
        </p:spPr>
      </p:pic>
      <p:pic>
        <p:nvPicPr>
          <p:cNvPr id="12" name="Graphic 11" descr="Man">
            <a:extLst>
              <a:ext uri="{FF2B5EF4-FFF2-40B4-BE49-F238E27FC236}">
                <a16:creationId xmlns:a16="http://schemas.microsoft.com/office/drawing/2014/main" id="{E3D62D0B-C9B2-457E-9F2D-86A13FA5803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438719" y="3083563"/>
            <a:ext cx="1617041" cy="1617041"/>
          </a:xfrm>
          <a:prstGeom prst="rect">
            <a:avLst/>
          </a:prstGeom>
        </p:spPr>
      </p:pic>
      <p:pic>
        <p:nvPicPr>
          <p:cNvPr id="13" name="Graphic 12" descr="Man">
            <a:extLst>
              <a:ext uri="{FF2B5EF4-FFF2-40B4-BE49-F238E27FC236}">
                <a16:creationId xmlns:a16="http://schemas.microsoft.com/office/drawing/2014/main" id="{279330CD-622F-4651-8B6A-3FBFEA21EC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66960" y="4745501"/>
            <a:ext cx="1617041" cy="1617041"/>
          </a:xfrm>
          <a:prstGeom prst="rect">
            <a:avLst/>
          </a:prstGeom>
        </p:spPr>
      </p:pic>
      <p:pic>
        <p:nvPicPr>
          <p:cNvPr id="14" name="Graphic 13" descr="Man">
            <a:extLst>
              <a:ext uri="{FF2B5EF4-FFF2-40B4-BE49-F238E27FC236}">
                <a16:creationId xmlns:a16="http://schemas.microsoft.com/office/drawing/2014/main" id="{B006E56E-D051-43D4-8EF4-CA31B0E21F6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575480" y="4745500"/>
            <a:ext cx="1617041" cy="1617041"/>
          </a:xfrm>
          <a:prstGeom prst="rect">
            <a:avLst/>
          </a:prstGeom>
        </p:spPr>
      </p:pic>
      <p:pic>
        <p:nvPicPr>
          <p:cNvPr id="15" name="Graphic 14" descr="Man">
            <a:extLst>
              <a:ext uri="{FF2B5EF4-FFF2-40B4-BE49-F238E27FC236}">
                <a16:creationId xmlns:a16="http://schemas.microsoft.com/office/drawing/2014/main" id="{6CEFDF7F-BA7C-4469-A652-EED68AE8BF4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384000" y="4745500"/>
            <a:ext cx="1617041" cy="1617041"/>
          </a:xfrm>
          <a:prstGeom prst="rect">
            <a:avLst/>
          </a:prstGeom>
        </p:spPr>
      </p:pic>
      <p:pic>
        <p:nvPicPr>
          <p:cNvPr id="16" name="Graphic 15" descr="Man">
            <a:extLst>
              <a:ext uri="{FF2B5EF4-FFF2-40B4-BE49-F238E27FC236}">
                <a16:creationId xmlns:a16="http://schemas.microsoft.com/office/drawing/2014/main" id="{0EC79A0A-C310-456B-8CDF-9A42C15B368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85252" y="1397534"/>
            <a:ext cx="1617041" cy="1617041"/>
          </a:xfrm>
          <a:prstGeom prst="rect">
            <a:avLst/>
          </a:prstGeom>
        </p:spPr>
      </p:pic>
      <p:pic>
        <p:nvPicPr>
          <p:cNvPr id="17" name="Graphic 16" descr="Man">
            <a:extLst>
              <a:ext uri="{FF2B5EF4-FFF2-40B4-BE49-F238E27FC236}">
                <a16:creationId xmlns:a16="http://schemas.microsoft.com/office/drawing/2014/main" id="{AB6293CA-5658-42B4-AB63-58EBFFEF5FB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93772" y="1397533"/>
            <a:ext cx="1617041" cy="1617041"/>
          </a:xfrm>
          <a:prstGeom prst="rect">
            <a:avLst/>
          </a:prstGeom>
        </p:spPr>
      </p:pic>
      <p:pic>
        <p:nvPicPr>
          <p:cNvPr id="18" name="Graphic 17" descr="Man">
            <a:extLst>
              <a:ext uri="{FF2B5EF4-FFF2-40B4-BE49-F238E27FC236}">
                <a16:creationId xmlns:a16="http://schemas.microsoft.com/office/drawing/2014/main" id="{179F0AF2-F31D-4C94-A24C-C638C599DEE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502292" y="1397533"/>
            <a:ext cx="1617041" cy="1617041"/>
          </a:xfrm>
          <a:prstGeom prst="rect">
            <a:avLst/>
          </a:prstGeom>
        </p:spPr>
      </p:pic>
      <p:pic>
        <p:nvPicPr>
          <p:cNvPr id="19" name="Graphic 18" descr="Man">
            <a:extLst>
              <a:ext uri="{FF2B5EF4-FFF2-40B4-BE49-F238E27FC236}">
                <a16:creationId xmlns:a16="http://schemas.microsoft.com/office/drawing/2014/main" id="{919AFD62-AEB3-4015-A6A0-40F613F58A7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85252" y="4745501"/>
            <a:ext cx="1617041" cy="1617041"/>
          </a:xfrm>
          <a:prstGeom prst="rect">
            <a:avLst/>
          </a:prstGeom>
        </p:spPr>
      </p:pic>
      <p:pic>
        <p:nvPicPr>
          <p:cNvPr id="20" name="Graphic 19" descr="Man">
            <a:extLst>
              <a:ext uri="{FF2B5EF4-FFF2-40B4-BE49-F238E27FC236}">
                <a16:creationId xmlns:a16="http://schemas.microsoft.com/office/drawing/2014/main" id="{1FA35E66-1099-4A2E-8E25-91E7765EAFE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93772" y="4745500"/>
            <a:ext cx="1617041" cy="1617041"/>
          </a:xfrm>
          <a:prstGeom prst="rect">
            <a:avLst/>
          </a:prstGeom>
        </p:spPr>
      </p:pic>
      <p:pic>
        <p:nvPicPr>
          <p:cNvPr id="21" name="Graphic 20" descr="Man">
            <a:extLst>
              <a:ext uri="{FF2B5EF4-FFF2-40B4-BE49-F238E27FC236}">
                <a16:creationId xmlns:a16="http://schemas.microsoft.com/office/drawing/2014/main" id="{3554C118-9AD2-49CF-B839-0DCA08409F4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502292" y="4745500"/>
            <a:ext cx="1617041" cy="1617041"/>
          </a:xfrm>
          <a:prstGeom prst="rect">
            <a:avLst/>
          </a:prstGeom>
        </p:spPr>
      </p:pic>
      <p:pic>
        <p:nvPicPr>
          <p:cNvPr id="22" name="Graphic 21" descr="Man">
            <a:extLst>
              <a:ext uri="{FF2B5EF4-FFF2-40B4-BE49-F238E27FC236}">
                <a16:creationId xmlns:a16="http://schemas.microsoft.com/office/drawing/2014/main" id="{1BB9F033-F70B-4086-B488-4AEE54D282D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66960" y="1348877"/>
            <a:ext cx="1617041" cy="1617041"/>
          </a:xfrm>
          <a:prstGeom prst="rect">
            <a:avLst/>
          </a:prstGeom>
        </p:spPr>
      </p:pic>
      <p:pic>
        <p:nvPicPr>
          <p:cNvPr id="23" name="Graphic 22" descr="Man">
            <a:extLst>
              <a:ext uri="{FF2B5EF4-FFF2-40B4-BE49-F238E27FC236}">
                <a16:creationId xmlns:a16="http://schemas.microsoft.com/office/drawing/2014/main" id="{64A6D5F0-2745-4441-BCDA-7ABB1629267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575480" y="1348876"/>
            <a:ext cx="1617041" cy="1617041"/>
          </a:xfrm>
          <a:prstGeom prst="rect">
            <a:avLst/>
          </a:prstGeom>
        </p:spPr>
      </p:pic>
      <p:pic>
        <p:nvPicPr>
          <p:cNvPr id="24" name="Graphic 23" descr="Man">
            <a:extLst>
              <a:ext uri="{FF2B5EF4-FFF2-40B4-BE49-F238E27FC236}">
                <a16:creationId xmlns:a16="http://schemas.microsoft.com/office/drawing/2014/main" id="{B5331E6C-0371-44DF-9DF7-5C2BD854D14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384000" y="1348876"/>
            <a:ext cx="1617041" cy="1617041"/>
          </a:xfrm>
          <a:prstGeom prst="rect">
            <a:avLst/>
          </a:prstGeom>
        </p:spPr>
      </p:pic>
    </p:spTree>
    <p:extLst>
      <p:ext uri="{BB962C8B-B14F-4D97-AF65-F5344CB8AC3E}">
        <p14:creationId xmlns:p14="http://schemas.microsoft.com/office/powerpoint/2010/main" val="1811254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Persuasion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le profile">
            <a:extLst>
              <a:ext uri="{FF2B5EF4-FFF2-40B4-BE49-F238E27FC236}">
                <a16:creationId xmlns:a16="http://schemas.microsoft.com/office/drawing/2014/main" id="{BE7A5F84-F5C0-4F24-AEDD-12E1588016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08480" y="2524760"/>
            <a:ext cx="2235200" cy="2235200"/>
          </a:xfrm>
          <a:prstGeom prst="rect">
            <a:avLst/>
          </a:prstGeom>
        </p:spPr>
      </p:pic>
      <p:pic>
        <p:nvPicPr>
          <p:cNvPr id="8" name="Graphic 7" descr="Man">
            <a:extLst>
              <a:ext uri="{FF2B5EF4-FFF2-40B4-BE49-F238E27FC236}">
                <a16:creationId xmlns:a16="http://schemas.microsoft.com/office/drawing/2014/main" id="{84F7DDF1-D297-423D-8049-B0205C95049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66960" y="4745501"/>
            <a:ext cx="1617041" cy="1617041"/>
          </a:xfrm>
          <a:prstGeom prst="rect">
            <a:avLst/>
          </a:prstGeom>
        </p:spPr>
      </p:pic>
      <p:pic>
        <p:nvPicPr>
          <p:cNvPr id="9" name="Graphic 8" descr="Man">
            <a:extLst>
              <a:ext uri="{FF2B5EF4-FFF2-40B4-BE49-F238E27FC236}">
                <a16:creationId xmlns:a16="http://schemas.microsoft.com/office/drawing/2014/main" id="{DA64C8CF-69C2-44D1-97BD-A75E664AB41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575480" y="4745500"/>
            <a:ext cx="1617041" cy="1617041"/>
          </a:xfrm>
          <a:prstGeom prst="rect">
            <a:avLst/>
          </a:prstGeom>
        </p:spPr>
      </p:pic>
      <p:pic>
        <p:nvPicPr>
          <p:cNvPr id="10" name="Graphic 9" descr="Man">
            <a:extLst>
              <a:ext uri="{FF2B5EF4-FFF2-40B4-BE49-F238E27FC236}">
                <a16:creationId xmlns:a16="http://schemas.microsoft.com/office/drawing/2014/main" id="{E44095DB-1D18-4D7B-81CC-D06E33EC482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384000" y="4745500"/>
            <a:ext cx="1617041" cy="1617041"/>
          </a:xfrm>
          <a:prstGeom prst="rect">
            <a:avLst/>
          </a:prstGeom>
        </p:spPr>
      </p:pic>
      <p:sp>
        <p:nvSpPr>
          <p:cNvPr id="6" name="Speech Bubble: Rectangle 5">
            <a:extLst>
              <a:ext uri="{FF2B5EF4-FFF2-40B4-BE49-F238E27FC236}">
                <a16:creationId xmlns:a16="http://schemas.microsoft.com/office/drawing/2014/main" id="{464BB73D-8C19-4ED0-BF25-2FCCC6F485E7}"/>
              </a:ext>
            </a:extLst>
          </p:cNvPr>
          <p:cNvSpPr/>
          <p:nvPr/>
        </p:nvSpPr>
        <p:spPr>
          <a:xfrm>
            <a:off x="3444240" y="1686578"/>
            <a:ext cx="1939760" cy="1158222"/>
          </a:xfrm>
          <a:prstGeom prst="wedgeRectCallout">
            <a:avLst>
              <a:gd name="adj1" fmla="val -46670"/>
              <a:gd name="adj2" fmla="val 69571"/>
            </a:avLst>
          </a:prstGeom>
          <a:solidFill>
            <a:schemeClr val="accent5">
              <a:lumMod val="40000"/>
              <a:lumOff val="6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BE304D1D-9F9A-4079-93F8-030F7E3E915F}"/>
              </a:ext>
            </a:extLst>
          </p:cNvPr>
          <p:cNvSpPr txBox="1"/>
          <p:nvPr/>
        </p:nvSpPr>
        <p:spPr>
          <a:xfrm>
            <a:off x="6918960" y="1763843"/>
            <a:ext cx="3464560" cy="4524315"/>
          </a:xfrm>
          <a:prstGeom prst="rect">
            <a:avLst/>
          </a:prstGeom>
          <a:noFill/>
        </p:spPr>
        <p:txBody>
          <a:bodyPr wrap="square" rtlCol="0">
            <a:spAutoFit/>
          </a:bodyPr>
          <a:lstStyle/>
          <a:p>
            <a:pPr algn="ctr"/>
            <a:r>
              <a:rPr lang="en-US" sz="3600" dirty="0">
                <a:solidFill>
                  <a:srgbClr val="FF0000"/>
                </a:solidFill>
              </a:rPr>
              <a:t>Attractiveness</a:t>
            </a:r>
          </a:p>
          <a:p>
            <a:pPr algn="ctr"/>
            <a:r>
              <a:rPr lang="en-US" sz="3600" dirty="0">
                <a:solidFill>
                  <a:srgbClr val="FFC000"/>
                </a:solidFill>
              </a:rPr>
              <a:t>Credibility</a:t>
            </a:r>
          </a:p>
          <a:p>
            <a:pPr algn="ctr"/>
            <a:r>
              <a:rPr lang="en-US" sz="3600" dirty="0">
                <a:solidFill>
                  <a:srgbClr val="00B050"/>
                </a:solidFill>
              </a:rPr>
              <a:t>Quality</a:t>
            </a:r>
          </a:p>
          <a:p>
            <a:pPr algn="ctr"/>
            <a:r>
              <a:rPr lang="en-US" sz="3600" dirty="0">
                <a:solidFill>
                  <a:srgbClr val="00B0F0"/>
                </a:solidFill>
              </a:rPr>
              <a:t>Sincerity</a:t>
            </a:r>
          </a:p>
          <a:p>
            <a:pPr algn="ctr"/>
            <a:endParaRPr lang="en-US" sz="3600" dirty="0"/>
          </a:p>
          <a:p>
            <a:pPr algn="ctr"/>
            <a:endParaRPr lang="en-US" sz="3600" dirty="0"/>
          </a:p>
          <a:p>
            <a:pPr algn="ctr"/>
            <a:r>
              <a:rPr lang="en-US" sz="3600" dirty="0">
                <a:solidFill>
                  <a:srgbClr val="002060"/>
                </a:solidFill>
              </a:rPr>
              <a:t>Age</a:t>
            </a:r>
          </a:p>
          <a:p>
            <a:pPr algn="ctr"/>
            <a:r>
              <a:rPr lang="en-US" sz="3600" dirty="0">
                <a:solidFill>
                  <a:srgbClr val="7030A0"/>
                </a:solidFill>
              </a:rPr>
              <a:t>Intelligence</a:t>
            </a:r>
          </a:p>
        </p:txBody>
      </p:sp>
    </p:spTree>
    <p:extLst>
      <p:ext uri="{BB962C8B-B14F-4D97-AF65-F5344CB8AC3E}">
        <p14:creationId xmlns:p14="http://schemas.microsoft.com/office/powerpoint/2010/main" val="373583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Elaboration Likelihood Model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Decision chart">
            <a:extLst>
              <a:ext uri="{FF2B5EF4-FFF2-40B4-BE49-F238E27FC236}">
                <a16:creationId xmlns:a16="http://schemas.microsoft.com/office/drawing/2014/main" id="{5BE115E5-1F9C-4826-807C-ED16E0A555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28720" y="892443"/>
            <a:ext cx="4734560" cy="4734560"/>
          </a:xfrm>
          <a:prstGeom prst="rect">
            <a:avLst/>
          </a:prstGeom>
        </p:spPr>
      </p:pic>
      <p:sp>
        <p:nvSpPr>
          <p:cNvPr id="6" name="Rectangle 5">
            <a:extLst>
              <a:ext uri="{FF2B5EF4-FFF2-40B4-BE49-F238E27FC236}">
                <a16:creationId xmlns:a16="http://schemas.microsoft.com/office/drawing/2014/main" id="{B26F438B-0324-4B17-9A05-9A2B556556B6}"/>
              </a:ext>
            </a:extLst>
          </p:cNvPr>
          <p:cNvSpPr/>
          <p:nvPr/>
        </p:nvSpPr>
        <p:spPr>
          <a:xfrm>
            <a:off x="4775200" y="1253699"/>
            <a:ext cx="2570480" cy="1550462"/>
          </a:xfrm>
          <a:prstGeom prst="rect">
            <a:avLst/>
          </a:prstGeom>
          <a:solidFill>
            <a:schemeClr val="bg1"/>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82939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Central Route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Head with gears">
            <a:extLst>
              <a:ext uri="{FF2B5EF4-FFF2-40B4-BE49-F238E27FC236}">
                <a16:creationId xmlns:a16="http://schemas.microsoft.com/office/drawing/2014/main" id="{F7C7E7F8-F345-4659-9CB5-5A1CB18083C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15157" y="2081029"/>
            <a:ext cx="2847460" cy="2847460"/>
          </a:xfrm>
          <a:prstGeom prst="rect">
            <a:avLst/>
          </a:prstGeom>
        </p:spPr>
      </p:pic>
      <p:pic>
        <p:nvPicPr>
          <p:cNvPr id="7" name="Graphic 6" descr="Car">
            <a:extLst>
              <a:ext uri="{FF2B5EF4-FFF2-40B4-BE49-F238E27FC236}">
                <a16:creationId xmlns:a16="http://schemas.microsoft.com/office/drawing/2014/main" id="{EB17D61E-D4B1-4982-BB3B-B1F808979C2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72270" y="2081029"/>
            <a:ext cx="2847460" cy="2847460"/>
          </a:xfrm>
          <a:prstGeom prst="rect">
            <a:avLst/>
          </a:prstGeom>
        </p:spPr>
      </p:pic>
      <p:pic>
        <p:nvPicPr>
          <p:cNvPr id="9" name="Graphic 8" descr="Upward trend">
            <a:extLst>
              <a:ext uri="{FF2B5EF4-FFF2-40B4-BE49-F238E27FC236}">
                <a16:creationId xmlns:a16="http://schemas.microsoft.com/office/drawing/2014/main" id="{562B1915-C3D4-4E32-8816-453C6458A07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929383" y="2081029"/>
            <a:ext cx="2847460" cy="2847460"/>
          </a:xfrm>
          <a:prstGeom prst="rect">
            <a:avLst/>
          </a:prstGeom>
        </p:spPr>
      </p:pic>
      <p:sp>
        <p:nvSpPr>
          <p:cNvPr id="10" name="TextBox 9">
            <a:extLst>
              <a:ext uri="{FF2B5EF4-FFF2-40B4-BE49-F238E27FC236}">
                <a16:creationId xmlns:a16="http://schemas.microsoft.com/office/drawing/2014/main" id="{3C04E2D1-7748-47B3-B652-15194FCC9B65}"/>
              </a:ext>
            </a:extLst>
          </p:cNvPr>
          <p:cNvSpPr txBox="1"/>
          <p:nvPr/>
        </p:nvSpPr>
        <p:spPr>
          <a:xfrm>
            <a:off x="1259840" y="4823319"/>
            <a:ext cx="2847460" cy="646331"/>
          </a:xfrm>
          <a:prstGeom prst="rect">
            <a:avLst/>
          </a:prstGeom>
          <a:noFill/>
        </p:spPr>
        <p:txBody>
          <a:bodyPr wrap="square" rtlCol="0">
            <a:spAutoFit/>
          </a:bodyPr>
          <a:lstStyle/>
          <a:p>
            <a:pPr algn="ctr"/>
            <a:r>
              <a:rPr lang="en-US" sz="3600" b="1" dirty="0"/>
              <a:t>Logical</a:t>
            </a:r>
          </a:p>
        </p:txBody>
      </p:sp>
    </p:spTree>
    <p:extLst>
      <p:ext uri="{BB962C8B-B14F-4D97-AF65-F5344CB8AC3E}">
        <p14:creationId xmlns:p14="http://schemas.microsoft.com/office/powerpoint/2010/main" val="2059892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Peripheral Route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Car">
            <a:extLst>
              <a:ext uri="{FF2B5EF4-FFF2-40B4-BE49-F238E27FC236}">
                <a16:creationId xmlns:a16="http://schemas.microsoft.com/office/drawing/2014/main" id="{BD8D4759-2FA9-405C-B6F7-1B476636C63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7" y="1980759"/>
            <a:ext cx="3239711" cy="3239711"/>
          </a:xfrm>
          <a:prstGeom prst="rect">
            <a:avLst/>
          </a:prstGeom>
        </p:spPr>
      </p:pic>
      <p:pic>
        <p:nvPicPr>
          <p:cNvPr id="7" name="Graphic 6" descr="Male profile">
            <a:extLst>
              <a:ext uri="{FF2B5EF4-FFF2-40B4-BE49-F238E27FC236}">
                <a16:creationId xmlns:a16="http://schemas.microsoft.com/office/drawing/2014/main" id="{DE11642D-A12E-4FF3-80C2-A321E6F4552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071103" y="1980759"/>
            <a:ext cx="3239710" cy="3239710"/>
          </a:xfrm>
          <a:prstGeom prst="rect">
            <a:avLst/>
          </a:prstGeom>
        </p:spPr>
      </p:pic>
      <p:sp>
        <p:nvSpPr>
          <p:cNvPr id="3" name="Plus Sign 2">
            <a:extLst>
              <a:ext uri="{FF2B5EF4-FFF2-40B4-BE49-F238E27FC236}">
                <a16:creationId xmlns:a16="http://schemas.microsoft.com/office/drawing/2014/main" id="{69FAF25B-FCDC-4592-91CA-39B24BBFBFEC}"/>
              </a:ext>
            </a:extLst>
          </p:cNvPr>
          <p:cNvSpPr/>
          <p:nvPr/>
        </p:nvSpPr>
        <p:spPr>
          <a:xfrm>
            <a:off x="5288280" y="2809613"/>
            <a:ext cx="1615440" cy="1635757"/>
          </a:xfrm>
          <a:prstGeom prst="mathPlus">
            <a:avLst>
              <a:gd name="adj1" fmla="val 134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29761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Slide Title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oney">
            <a:extLst>
              <a:ext uri="{FF2B5EF4-FFF2-40B4-BE49-F238E27FC236}">
                <a16:creationId xmlns:a16="http://schemas.microsoft.com/office/drawing/2014/main" id="{FDD5E824-8212-4B60-BD47-506EE2095E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03600" y="1009275"/>
            <a:ext cx="5384799" cy="5384799"/>
          </a:xfrm>
          <a:prstGeom prst="rect">
            <a:avLst/>
          </a:prstGeom>
        </p:spPr>
      </p:pic>
    </p:spTree>
    <p:extLst>
      <p:ext uri="{BB962C8B-B14F-4D97-AF65-F5344CB8AC3E}">
        <p14:creationId xmlns:p14="http://schemas.microsoft.com/office/powerpoint/2010/main" val="41164680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325</TotalTime>
  <Words>506</Words>
  <Application>Microsoft Office PowerPoint</Application>
  <PresentationFormat>Widescreen</PresentationFormat>
  <Paragraphs>51</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14</cp:revision>
  <dcterms:created xsi:type="dcterms:W3CDTF">2017-06-16T13:06:21Z</dcterms:created>
  <dcterms:modified xsi:type="dcterms:W3CDTF">2019-05-29T18:51:09Z</dcterms:modified>
</cp:coreProperties>
</file>