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57" r:id="rId4"/>
    <p:sldId id="279" r:id="rId5"/>
    <p:sldId id="280" r:id="rId6"/>
    <p:sldId id="281" r:id="rId7"/>
    <p:sldId id="282" r:id="rId8"/>
    <p:sldId id="283" r:id="rId9"/>
    <p:sldId id="284" r:id="rId10"/>
    <p:sldId id="285" r:id="rId11"/>
    <p:sldId id="286" r:id="rId12"/>
    <p:sldId id="287"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FF"/>
    <a:srgbClr val="666699"/>
    <a:srgbClr val="00FF00"/>
    <a:srgbClr val="FF66CC"/>
    <a:srgbClr val="6600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6028" autoAdjust="0"/>
  </p:normalViewPr>
  <p:slideViewPr>
    <p:cSldViewPr snapToGrid="0">
      <p:cViewPr varScale="1">
        <p:scale>
          <a:sx n="86" d="100"/>
          <a:sy n="86" d="100"/>
        </p:scale>
        <p:origin x="1554"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Researchers have often been interested in conformity, compliance, and obedience.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facilitation occurs when an individual performs better when an audience is watching than when performing alone. This phenomenon usually occurs in sports.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168849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Everyone has probably had experience with a social loafer in their lives.  These are individuals who, when given group work, do not contribute, knowing the others will pick up their slack. This situation is especially common for easy tasks when individual effort is not known.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3684694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Asch Line Experiment, a single participant was in the room with several confederates and was asked to indicate which line – A, B, or C matched with x. The confederates would give the wrong answer, and then the participant would have to answer last.  Results showed the majority of participants went along with the group.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1186592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Asch effect can be increased if the majority is big, if the group was unanimous, and if responses were public. If there were other voices of dissent or if the answer could be given privately, they were less likely to conform.</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741067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Motivation to confirm falls into two groups: normative social influence involves conforming in order to feel accepted or to fit in. Informational social influence involves conforming because the group is thought to be competent and correct.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3205381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form of social influence is obedience to authority. Obedience is the change of an individual’s behavior to comply with a demand by an authority figure.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3441414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classic experiment by Stanley Milgram demonstrated the power of obedience. In this case, a participant was paired with a confederate. The participant was to shock the confederate if he or she answered a question incorrectly.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326409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each incorrect answer, the voltage of the shock was increased. When confederates appeared upset, cried, or protested, participants continued to shock them when the researcher prompted them to continue. In fact, 65% of people continued to apply the shocks to the point that the learner no longer responded.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1073297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type of conformity occurs when groups get together.  Groupthink occurs when people modify their opinions to fit with the group. In these cases, people want to maintain group harmony and avoid disagreeing with the leader.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3685233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Group polarization occurs when the original group attitude becomes stronger as group members are allowed to discuss their views.  For example, individuals who are moderately pro-diversity will become more pro-diversity as they communicate.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3874202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18.png"/><Relationship Id="rId7" Type="http://schemas.openxmlformats.org/officeDocument/2006/relationships/image" Target="../media/image36.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5.svg"/><Relationship Id="rId5" Type="http://schemas.openxmlformats.org/officeDocument/2006/relationships/image" Target="../media/image34.png"/><Relationship Id="rId10" Type="http://schemas.openxmlformats.org/officeDocument/2006/relationships/image" Target="../media/image39.svg"/><Relationship Id="rId4" Type="http://schemas.openxmlformats.org/officeDocument/2006/relationships/image" Target="../media/image19.svg"/><Relationship Id="rId9" Type="http://schemas.openxmlformats.org/officeDocument/2006/relationships/image" Target="../media/image38.png"/></Relationships>
</file>

<file path=ppt/slides/_rels/slide11.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3.svg"/><Relationship Id="rId5" Type="http://schemas.openxmlformats.org/officeDocument/2006/relationships/image" Target="../media/image42.png"/><Relationship Id="rId10" Type="http://schemas.openxmlformats.org/officeDocument/2006/relationships/image" Target="../media/image47.svg"/><Relationship Id="rId4" Type="http://schemas.openxmlformats.org/officeDocument/2006/relationships/image" Target="../media/image41.svg"/><Relationship Id="rId9" Type="http://schemas.openxmlformats.org/officeDocument/2006/relationships/image" Target="../media/image46.png"/></Relationships>
</file>

<file path=ppt/slides/_rels/slide12.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12.xml"/><Relationship Id="rId5" Type="http://schemas.openxmlformats.org/officeDocument/2006/relationships/image" Target="../media/image51.png"/><Relationship Id="rId4" Type="http://schemas.openxmlformats.org/officeDocument/2006/relationships/image" Target="../media/image50.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s://courses.lumenlearning.com/wsu-sandbox/chapter/conformity-compliance-and-obedienc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8.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2.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 Id="rId14" Type="http://schemas.openxmlformats.org/officeDocument/2006/relationships/image" Target="../media/image33.svg"/></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Conformity, Compliance, and Obedience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Facilitation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Upward trend">
            <a:extLst>
              <a:ext uri="{FF2B5EF4-FFF2-40B4-BE49-F238E27FC236}">
                <a16:creationId xmlns:a16="http://schemas.microsoft.com/office/drawing/2014/main" id="{C3B45568-3574-4CB9-B392-5BD4067D2C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273936"/>
            <a:ext cx="3014546" cy="3014546"/>
          </a:xfrm>
          <a:prstGeom prst="rect">
            <a:avLst/>
          </a:prstGeom>
        </p:spPr>
      </p:pic>
      <p:pic>
        <p:nvPicPr>
          <p:cNvPr id="7" name="Graphic 6" descr="Basketball">
            <a:extLst>
              <a:ext uri="{FF2B5EF4-FFF2-40B4-BE49-F238E27FC236}">
                <a16:creationId xmlns:a16="http://schemas.microsoft.com/office/drawing/2014/main" id="{B42B845A-B36C-441D-9FDE-14F208CBB72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48808" y="3688059"/>
            <a:ext cx="2243320" cy="2243320"/>
          </a:xfrm>
          <a:prstGeom prst="rect">
            <a:avLst/>
          </a:prstGeom>
        </p:spPr>
      </p:pic>
      <p:pic>
        <p:nvPicPr>
          <p:cNvPr id="9" name="Graphic 8" descr="Soccer ball">
            <a:extLst>
              <a:ext uri="{FF2B5EF4-FFF2-40B4-BE49-F238E27FC236}">
                <a16:creationId xmlns:a16="http://schemas.microsoft.com/office/drawing/2014/main" id="{533CDCD0-77B9-4B20-B849-4DDB2E39761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67492" y="3688059"/>
            <a:ext cx="2243320" cy="2243320"/>
          </a:xfrm>
          <a:prstGeom prst="rect">
            <a:avLst/>
          </a:prstGeom>
        </p:spPr>
      </p:pic>
      <p:pic>
        <p:nvPicPr>
          <p:cNvPr id="11" name="Graphic 10" descr="Eyes">
            <a:extLst>
              <a:ext uri="{FF2B5EF4-FFF2-40B4-BE49-F238E27FC236}">
                <a16:creationId xmlns:a16="http://schemas.microsoft.com/office/drawing/2014/main" id="{4E1EBAD7-D621-4CCE-9D9E-A6B4F6E6D5E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26943" y="1257170"/>
            <a:ext cx="2330370" cy="2330370"/>
          </a:xfrm>
          <a:prstGeom prst="rect">
            <a:avLst/>
          </a:prstGeom>
        </p:spPr>
      </p:pic>
    </p:spTree>
    <p:extLst>
      <p:ext uri="{BB962C8B-B14F-4D97-AF65-F5344CB8AC3E}">
        <p14:creationId xmlns:p14="http://schemas.microsoft.com/office/powerpoint/2010/main" val="415059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Loafing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le profile">
            <a:extLst>
              <a:ext uri="{FF2B5EF4-FFF2-40B4-BE49-F238E27FC236}">
                <a16:creationId xmlns:a16="http://schemas.microsoft.com/office/drawing/2014/main" id="{857DF14E-3991-402F-8109-29ED2C8ED16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3367" y="2175765"/>
            <a:ext cx="2284683" cy="2284683"/>
          </a:xfrm>
          <a:prstGeom prst="rect">
            <a:avLst/>
          </a:prstGeom>
        </p:spPr>
      </p:pic>
      <p:pic>
        <p:nvPicPr>
          <p:cNvPr id="8" name="Graphic 7" descr="Female Profile">
            <a:extLst>
              <a:ext uri="{FF2B5EF4-FFF2-40B4-BE49-F238E27FC236}">
                <a16:creationId xmlns:a16="http://schemas.microsoft.com/office/drawing/2014/main" id="{C13D1237-CF1C-46A0-B3B0-561F0AE3F6A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8684" y="2175765"/>
            <a:ext cx="2284683" cy="2284683"/>
          </a:xfrm>
          <a:prstGeom prst="rect">
            <a:avLst/>
          </a:prstGeom>
        </p:spPr>
      </p:pic>
      <p:pic>
        <p:nvPicPr>
          <p:cNvPr id="11" name="Graphic 10" descr="Female Profile">
            <a:extLst>
              <a:ext uri="{FF2B5EF4-FFF2-40B4-BE49-F238E27FC236}">
                <a16:creationId xmlns:a16="http://schemas.microsoft.com/office/drawing/2014/main" id="{EAE4A7B5-B8B8-40B2-A33B-5AACE7EE08A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24001" y="2130502"/>
            <a:ext cx="2284683" cy="2284683"/>
          </a:xfrm>
          <a:prstGeom prst="rect">
            <a:avLst/>
          </a:prstGeom>
        </p:spPr>
      </p:pic>
      <p:pic>
        <p:nvPicPr>
          <p:cNvPr id="12" name="Graphic 11" descr="Female Profile">
            <a:extLst>
              <a:ext uri="{FF2B5EF4-FFF2-40B4-BE49-F238E27FC236}">
                <a16:creationId xmlns:a16="http://schemas.microsoft.com/office/drawing/2014/main" id="{E45E3559-30F3-4E14-A360-0E45348255C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378050" y="2175764"/>
            <a:ext cx="2284683" cy="2284683"/>
          </a:xfrm>
          <a:prstGeom prst="rect">
            <a:avLst/>
          </a:prstGeom>
        </p:spPr>
      </p:pic>
      <p:sp>
        <p:nvSpPr>
          <p:cNvPr id="6" name="Arrow: Up 5">
            <a:extLst>
              <a:ext uri="{FF2B5EF4-FFF2-40B4-BE49-F238E27FC236}">
                <a16:creationId xmlns:a16="http://schemas.microsoft.com/office/drawing/2014/main" id="{20F1F638-30BB-4BD2-A8AF-A939E85359C2}"/>
              </a:ext>
            </a:extLst>
          </p:cNvPr>
          <p:cNvSpPr/>
          <p:nvPr/>
        </p:nvSpPr>
        <p:spPr>
          <a:xfrm rot="1428527">
            <a:off x="4339087" y="3694486"/>
            <a:ext cx="398254" cy="1622451"/>
          </a:xfrm>
          <a:prstGeom prst="upArrow">
            <a:avLst>
              <a:gd name="adj1" fmla="val 50000"/>
              <a:gd name="adj2" fmla="val 141164"/>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2362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Conformity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19FEF73-A5DC-4EEE-B91F-6D9D2F68E80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725568" y="2252547"/>
            <a:ext cx="4740863" cy="2784162"/>
          </a:xfrm>
          <a:prstGeom prst="rect">
            <a:avLst/>
          </a:prstGeom>
        </p:spPr>
      </p:pic>
      <p:sp>
        <p:nvSpPr>
          <p:cNvPr id="6" name="TextBox 5">
            <a:extLst>
              <a:ext uri="{FF2B5EF4-FFF2-40B4-BE49-F238E27FC236}">
                <a16:creationId xmlns:a16="http://schemas.microsoft.com/office/drawing/2014/main" id="{9211B8ED-3C97-4BD6-8B61-0D9C380ACD00}"/>
              </a:ext>
            </a:extLst>
          </p:cNvPr>
          <p:cNvSpPr txBox="1"/>
          <p:nvPr/>
        </p:nvSpPr>
        <p:spPr>
          <a:xfrm>
            <a:off x="3725569" y="5036709"/>
            <a:ext cx="2968752" cy="230832"/>
          </a:xfrm>
          <a:prstGeom prst="rect">
            <a:avLst/>
          </a:prstGeom>
          <a:noFill/>
        </p:spPr>
        <p:txBody>
          <a:bodyPr wrap="square" rtlCol="0">
            <a:spAutoFit/>
          </a:bodyPr>
          <a:lstStyle/>
          <a:p>
            <a:r>
              <a:rPr lang="en-US" sz="900" dirty="0">
                <a:hlinkClick r:id="rId4" tooltip="https://courses.lumenlearning.com/wsu-sandbox/chapter/conformity-compliance-and-obedience/"/>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Asch Line Experiment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D225C39-A3F1-4451-8B1B-45399254DCB6}"/>
              </a:ext>
            </a:extLst>
          </p:cNvPr>
          <p:cNvSpPr txBox="1"/>
          <p:nvPr/>
        </p:nvSpPr>
        <p:spPr>
          <a:xfrm>
            <a:off x="3737517" y="1919332"/>
            <a:ext cx="4716965" cy="3416320"/>
          </a:xfrm>
          <a:prstGeom prst="rect">
            <a:avLst/>
          </a:prstGeom>
          <a:noFill/>
        </p:spPr>
        <p:txBody>
          <a:bodyPr wrap="square" rtlCol="0">
            <a:spAutoFit/>
          </a:bodyPr>
          <a:lstStyle/>
          <a:p>
            <a:pPr algn="ctr"/>
            <a:r>
              <a:rPr lang="en-US" sz="3600" dirty="0">
                <a:solidFill>
                  <a:schemeClr val="accent6">
                    <a:lumMod val="50000"/>
                  </a:schemeClr>
                </a:solidFill>
              </a:rPr>
              <a:t>Large majority</a:t>
            </a:r>
          </a:p>
          <a:p>
            <a:pPr algn="ctr"/>
            <a:r>
              <a:rPr lang="en-US" sz="3600" dirty="0">
                <a:solidFill>
                  <a:schemeClr val="accent6">
                    <a:lumMod val="50000"/>
                  </a:schemeClr>
                </a:solidFill>
              </a:rPr>
              <a:t>Group was unanimous</a:t>
            </a:r>
          </a:p>
          <a:p>
            <a:pPr algn="ctr"/>
            <a:r>
              <a:rPr lang="en-US" sz="3600" dirty="0">
                <a:solidFill>
                  <a:schemeClr val="accent6">
                    <a:lumMod val="50000"/>
                  </a:schemeClr>
                </a:solidFill>
              </a:rPr>
              <a:t>Responses public</a:t>
            </a:r>
          </a:p>
          <a:p>
            <a:pPr algn="ctr"/>
            <a:endParaRPr lang="en-US" sz="3600" dirty="0"/>
          </a:p>
          <a:p>
            <a:pPr algn="ctr"/>
            <a:r>
              <a:rPr lang="en-US" sz="3600" dirty="0">
                <a:solidFill>
                  <a:srgbClr val="0070C0"/>
                </a:solidFill>
              </a:rPr>
              <a:t>Voices of dissent</a:t>
            </a:r>
          </a:p>
          <a:p>
            <a:pPr algn="ctr"/>
            <a:r>
              <a:rPr lang="en-US" sz="3600" dirty="0">
                <a:solidFill>
                  <a:srgbClr val="0070C0"/>
                </a:solidFill>
              </a:rPr>
              <a:t>Private answers</a:t>
            </a:r>
          </a:p>
        </p:txBody>
      </p:sp>
      <p:sp>
        <p:nvSpPr>
          <p:cNvPr id="5" name="Arrow: Up 4">
            <a:extLst>
              <a:ext uri="{FF2B5EF4-FFF2-40B4-BE49-F238E27FC236}">
                <a16:creationId xmlns:a16="http://schemas.microsoft.com/office/drawing/2014/main" id="{EC5AB0D6-8822-420B-956B-EC942980AD54}"/>
              </a:ext>
            </a:extLst>
          </p:cNvPr>
          <p:cNvSpPr/>
          <p:nvPr/>
        </p:nvSpPr>
        <p:spPr>
          <a:xfrm>
            <a:off x="2722756" y="1919332"/>
            <a:ext cx="1014761" cy="1795341"/>
          </a:xfrm>
          <a:prstGeom prst="upArrow">
            <a:avLst>
              <a:gd name="adj1" fmla="val 50000"/>
              <a:gd name="adj2" fmla="val 65385"/>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Up 7">
            <a:extLst>
              <a:ext uri="{FF2B5EF4-FFF2-40B4-BE49-F238E27FC236}">
                <a16:creationId xmlns:a16="http://schemas.microsoft.com/office/drawing/2014/main" id="{F9CFAFE4-497C-4897-8273-DD9C24C83B27}"/>
              </a:ext>
            </a:extLst>
          </p:cNvPr>
          <p:cNvSpPr/>
          <p:nvPr/>
        </p:nvSpPr>
        <p:spPr>
          <a:xfrm rot="10800000">
            <a:off x="8454482" y="3955977"/>
            <a:ext cx="1014761" cy="1795341"/>
          </a:xfrm>
          <a:prstGeom prst="upArrow">
            <a:avLst>
              <a:gd name="adj1" fmla="val 50000"/>
              <a:gd name="adj2" fmla="val 65385"/>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60075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Motivation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AE6EA93-371B-4BF4-B137-258EB3E79030}"/>
              </a:ext>
            </a:extLst>
          </p:cNvPr>
          <p:cNvSpPr txBox="1"/>
          <p:nvPr/>
        </p:nvSpPr>
        <p:spPr>
          <a:xfrm>
            <a:off x="1881188" y="2382644"/>
            <a:ext cx="4051609" cy="1200329"/>
          </a:xfrm>
          <a:prstGeom prst="rect">
            <a:avLst/>
          </a:prstGeom>
          <a:noFill/>
        </p:spPr>
        <p:txBody>
          <a:bodyPr wrap="square" rtlCol="0">
            <a:spAutoFit/>
          </a:bodyPr>
          <a:lstStyle/>
          <a:p>
            <a:pPr algn="ctr"/>
            <a:r>
              <a:rPr lang="en-US" sz="3600" dirty="0"/>
              <a:t>Normative Social Influence</a:t>
            </a:r>
          </a:p>
        </p:txBody>
      </p:sp>
      <p:sp>
        <p:nvSpPr>
          <p:cNvPr id="7" name="TextBox 6">
            <a:extLst>
              <a:ext uri="{FF2B5EF4-FFF2-40B4-BE49-F238E27FC236}">
                <a16:creationId xmlns:a16="http://schemas.microsoft.com/office/drawing/2014/main" id="{3BBA45D8-49E4-4525-8CFB-8B00ED546A10}"/>
              </a:ext>
            </a:extLst>
          </p:cNvPr>
          <p:cNvSpPr txBox="1"/>
          <p:nvPr/>
        </p:nvSpPr>
        <p:spPr>
          <a:xfrm>
            <a:off x="6259203" y="2382644"/>
            <a:ext cx="4051609" cy="1200329"/>
          </a:xfrm>
          <a:prstGeom prst="rect">
            <a:avLst/>
          </a:prstGeom>
          <a:noFill/>
        </p:spPr>
        <p:txBody>
          <a:bodyPr wrap="square" rtlCol="0">
            <a:spAutoFit/>
          </a:bodyPr>
          <a:lstStyle/>
          <a:p>
            <a:pPr algn="ctr"/>
            <a:r>
              <a:rPr lang="en-US" sz="3600" dirty="0"/>
              <a:t>Informational Social Influence</a:t>
            </a:r>
          </a:p>
        </p:txBody>
      </p:sp>
      <p:pic>
        <p:nvPicPr>
          <p:cNvPr id="6" name="Graphic 5" descr="Brain">
            <a:extLst>
              <a:ext uri="{FF2B5EF4-FFF2-40B4-BE49-F238E27FC236}">
                <a16:creationId xmlns:a16="http://schemas.microsoft.com/office/drawing/2014/main" id="{A6FC3D5E-5AA2-4828-B451-45A5F80164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45904" y="4011497"/>
            <a:ext cx="1878205" cy="1878205"/>
          </a:xfrm>
          <a:prstGeom prst="rect">
            <a:avLst/>
          </a:prstGeom>
        </p:spPr>
      </p:pic>
      <p:pic>
        <p:nvPicPr>
          <p:cNvPr id="9" name="Graphic 8" descr="Smiling face with no fill">
            <a:extLst>
              <a:ext uri="{FF2B5EF4-FFF2-40B4-BE49-F238E27FC236}">
                <a16:creationId xmlns:a16="http://schemas.microsoft.com/office/drawing/2014/main" id="{414C38B6-E701-4A91-84CB-8FD1DD45D43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4011497"/>
            <a:ext cx="1878205" cy="1878205"/>
          </a:xfrm>
          <a:prstGeom prst="rect">
            <a:avLst/>
          </a:prstGeom>
        </p:spPr>
      </p:pic>
      <p:pic>
        <p:nvPicPr>
          <p:cNvPr id="11" name="Graphic 10" descr="Thumbs up sign">
            <a:extLst>
              <a:ext uri="{FF2B5EF4-FFF2-40B4-BE49-F238E27FC236}">
                <a16:creationId xmlns:a16="http://schemas.microsoft.com/office/drawing/2014/main" id="{9FDFA1B8-9383-4E55-A4FE-C1CBD759468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906992" y="3888605"/>
            <a:ext cx="1878205" cy="1878205"/>
          </a:xfrm>
          <a:prstGeom prst="rect">
            <a:avLst/>
          </a:prstGeom>
        </p:spPr>
      </p:pic>
    </p:spTree>
    <p:extLst>
      <p:ext uri="{BB962C8B-B14F-4D97-AF65-F5344CB8AC3E}">
        <p14:creationId xmlns:p14="http://schemas.microsoft.com/office/powerpoint/2010/main" val="2740648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Obedience to Authority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User">
            <a:extLst>
              <a:ext uri="{FF2B5EF4-FFF2-40B4-BE49-F238E27FC236}">
                <a16:creationId xmlns:a16="http://schemas.microsoft.com/office/drawing/2014/main" id="{7A63ECCE-B2A5-449E-AABB-4A85FAC985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1041" y="2389707"/>
            <a:ext cx="2666458" cy="2666458"/>
          </a:xfrm>
          <a:prstGeom prst="rect">
            <a:avLst/>
          </a:prstGeom>
        </p:spPr>
      </p:pic>
      <p:pic>
        <p:nvPicPr>
          <p:cNvPr id="7" name="Graphic 6" descr="Male profile">
            <a:extLst>
              <a:ext uri="{FF2B5EF4-FFF2-40B4-BE49-F238E27FC236}">
                <a16:creationId xmlns:a16="http://schemas.microsoft.com/office/drawing/2014/main" id="{3ED6B75A-AABB-475A-A0FA-F9D17E5421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24502" y="2389707"/>
            <a:ext cx="2666458" cy="2666458"/>
          </a:xfrm>
          <a:prstGeom prst="rect">
            <a:avLst/>
          </a:prstGeom>
        </p:spPr>
      </p:pic>
      <p:sp>
        <p:nvSpPr>
          <p:cNvPr id="10" name="Arrow: Up 9">
            <a:extLst>
              <a:ext uri="{FF2B5EF4-FFF2-40B4-BE49-F238E27FC236}">
                <a16:creationId xmlns:a16="http://schemas.microsoft.com/office/drawing/2014/main" id="{0DFD0293-DED4-4968-9C86-E9FA1C28ADA1}"/>
              </a:ext>
            </a:extLst>
          </p:cNvPr>
          <p:cNvSpPr/>
          <p:nvPr/>
        </p:nvSpPr>
        <p:spPr>
          <a:xfrm rot="5400000">
            <a:off x="5819000" y="2771082"/>
            <a:ext cx="553998" cy="2128023"/>
          </a:xfrm>
          <a:prstGeom prst="upArrow">
            <a:avLst>
              <a:gd name="adj1" fmla="val 50000"/>
              <a:gd name="adj2" fmla="val 111681"/>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80847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User">
            <a:extLst>
              <a:ext uri="{FF2B5EF4-FFF2-40B4-BE49-F238E27FC236}">
                <a16:creationId xmlns:a16="http://schemas.microsoft.com/office/drawing/2014/main" id="{6E20E653-8D80-4DEC-8576-A26822EA04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64714" y="2389707"/>
            <a:ext cx="2666458" cy="2666458"/>
          </a:xfrm>
          <a:prstGeom prst="rect">
            <a:avLst/>
          </a:prstGeom>
        </p:spPr>
      </p:pic>
      <p:pic>
        <p:nvPicPr>
          <p:cNvPr id="9" name="Graphic 8" descr="User">
            <a:extLst>
              <a:ext uri="{FF2B5EF4-FFF2-40B4-BE49-F238E27FC236}">
                <a16:creationId xmlns:a16="http://schemas.microsoft.com/office/drawing/2014/main" id="{E8A738DA-0165-4CEB-A2B9-AD10CB40C9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60830" y="2389707"/>
            <a:ext cx="2666458" cy="2666458"/>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Milgram Study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Lightning bolt">
            <a:extLst>
              <a:ext uri="{FF2B5EF4-FFF2-40B4-BE49-F238E27FC236}">
                <a16:creationId xmlns:a16="http://schemas.microsoft.com/office/drawing/2014/main" id="{18ADDD41-2413-4EF0-82CA-A9B056B73AC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385223" flipH="1">
            <a:off x="6438286" y="3087366"/>
            <a:ext cx="1258182" cy="1369340"/>
          </a:xfrm>
          <a:prstGeom prst="rect">
            <a:avLst/>
          </a:prstGeom>
        </p:spPr>
      </p:pic>
      <p:pic>
        <p:nvPicPr>
          <p:cNvPr id="10" name="Graphic 9" descr="Lightning bolt">
            <a:extLst>
              <a:ext uri="{FF2B5EF4-FFF2-40B4-BE49-F238E27FC236}">
                <a16:creationId xmlns:a16="http://schemas.microsoft.com/office/drawing/2014/main" id="{BEDC0791-7264-49FB-B78C-301678DC701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647557" flipH="1">
            <a:off x="6703456" y="1991229"/>
            <a:ext cx="1245220" cy="1369340"/>
          </a:xfrm>
          <a:prstGeom prst="rect">
            <a:avLst/>
          </a:prstGeom>
        </p:spPr>
      </p:pic>
      <p:pic>
        <p:nvPicPr>
          <p:cNvPr id="11" name="Graphic 10" descr="Lightning bolt">
            <a:extLst>
              <a:ext uri="{FF2B5EF4-FFF2-40B4-BE49-F238E27FC236}">
                <a16:creationId xmlns:a16="http://schemas.microsoft.com/office/drawing/2014/main" id="{615FE6BE-E3E6-4E98-81C3-67E7E70744F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987532">
            <a:off x="8489251" y="3211946"/>
            <a:ext cx="1245220" cy="1369340"/>
          </a:xfrm>
          <a:prstGeom prst="rect">
            <a:avLst/>
          </a:prstGeom>
        </p:spPr>
      </p:pic>
      <p:sp>
        <p:nvSpPr>
          <p:cNvPr id="6" name="TextBox 5">
            <a:extLst>
              <a:ext uri="{FF2B5EF4-FFF2-40B4-BE49-F238E27FC236}">
                <a16:creationId xmlns:a16="http://schemas.microsoft.com/office/drawing/2014/main" id="{AF61C9D4-6499-49AD-BA20-B5E351B1A0DF}"/>
              </a:ext>
            </a:extLst>
          </p:cNvPr>
          <p:cNvSpPr txBox="1"/>
          <p:nvPr/>
        </p:nvSpPr>
        <p:spPr>
          <a:xfrm>
            <a:off x="3007250" y="4848368"/>
            <a:ext cx="2373618" cy="523220"/>
          </a:xfrm>
          <a:prstGeom prst="rect">
            <a:avLst/>
          </a:prstGeom>
          <a:noFill/>
        </p:spPr>
        <p:txBody>
          <a:bodyPr wrap="square" rtlCol="0">
            <a:spAutoFit/>
          </a:bodyPr>
          <a:lstStyle/>
          <a:p>
            <a:pPr algn="ctr"/>
            <a:r>
              <a:rPr lang="en-US" sz="2800" b="1" dirty="0"/>
              <a:t>Participant</a:t>
            </a:r>
          </a:p>
        </p:txBody>
      </p:sp>
      <p:sp>
        <p:nvSpPr>
          <p:cNvPr id="13" name="TextBox 12">
            <a:extLst>
              <a:ext uri="{FF2B5EF4-FFF2-40B4-BE49-F238E27FC236}">
                <a16:creationId xmlns:a16="http://schemas.microsoft.com/office/drawing/2014/main" id="{817DBA9C-FE63-4672-8742-836A21099FC3}"/>
              </a:ext>
            </a:extLst>
          </p:cNvPr>
          <p:cNvSpPr txBox="1"/>
          <p:nvPr/>
        </p:nvSpPr>
        <p:spPr>
          <a:xfrm>
            <a:off x="6925398" y="4848368"/>
            <a:ext cx="2373618" cy="523220"/>
          </a:xfrm>
          <a:prstGeom prst="rect">
            <a:avLst/>
          </a:prstGeom>
          <a:noFill/>
        </p:spPr>
        <p:txBody>
          <a:bodyPr wrap="square" rtlCol="0">
            <a:spAutoFit/>
          </a:bodyPr>
          <a:lstStyle/>
          <a:p>
            <a:pPr algn="ctr"/>
            <a:r>
              <a:rPr lang="en-US" sz="2800" b="1" dirty="0"/>
              <a:t>Confederate</a:t>
            </a:r>
          </a:p>
        </p:txBody>
      </p:sp>
    </p:spTree>
    <p:extLst>
      <p:ext uri="{BB962C8B-B14F-4D97-AF65-F5344CB8AC3E}">
        <p14:creationId xmlns:p14="http://schemas.microsoft.com/office/powerpoint/2010/main" val="3525997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Milgram Study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Upward trend">
            <a:extLst>
              <a:ext uri="{FF2B5EF4-FFF2-40B4-BE49-F238E27FC236}">
                <a16:creationId xmlns:a16="http://schemas.microsoft.com/office/drawing/2014/main" id="{D4EFAEB4-3EE3-4A23-BF29-2EF5F104FA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575931"/>
            <a:ext cx="2753979" cy="2753979"/>
          </a:xfrm>
          <a:prstGeom prst="rect">
            <a:avLst/>
          </a:prstGeom>
        </p:spPr>
      </p:pic>
      <p:pic>
        <p:nvPicPr>
          <p:cNvPr id="7" name="Graphic 6" descr="Skull">
            <a:extLst>
              <a:ext uri="{FF2B5EF4-FFF2-40B4-BE49-F238E27FC236}">
                <a16:creationId xmlns:a16="http://schemas.microsoft.com/office/drawing/2014/main" id="{B7365AF7-FC14-4669-9DF4-52C7D401884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66143" y="2575930"/>
            <a:ext cx="2753979" cy="2753979"/>
          </a:xfrm>
          <a:prstGeom prst="rect">
            <a:avLst/>
          </a:prstGeom>
        </p:spPr>
      </p:pic>
      <p:sp>
        <p:nvSpPr>
          <p:cNvPr id="8" name="TextBox 7">
            <a:extLst>
              <a:ext uri="{FF2B5EF4-FFF2-40B4-BE49-F238E27FC236}">
                <a16:creationId xmlns:a16="http://schemas.microsoft.com/office/drawing/2014/main" id="{0325A55A-45A0-4B1A-92C9-1774CC03E8C5}"/>
              </a:ext>
            </a:extLst>
          </p:cNvPr>
          <p:cNvSpPr txBox="1"/>
          <p:nvPr/>
        </p:nvSpPr>
        <p:spPr>
          <a:xfrm>
            <a:off x="8639897" y="2101346"/>
            <a:ext cx="1583473" cy="3770263"/>
          </a:xfrm>
          <a:prstGeom prst="rect">
            <a:avLst/>
          </a:prstGeom>
          <a:noFill/>
        </p:spPr>
        <p:txBody>
          <a:bodyPr wrap="square" rtlCol="0">
            <a:spAutoFit/>
          </a:bodyPr>
          <a:lstStyle/>
          <a:p>
            <a:pPr algn="ctr"/>
            <a:r>
              <a:rPr lang="en-US" sz="23900" b="1" dirty="0">
                <a:solidFill>
                  <a:srgbClr val="FF0000"/>
                </a:solidFill>
              </a:rPr>
              <a:t>?</a:t>
            </a:r>
            <a:endParaRPr lang="en-US" sz="2400" b="1" dirty="0">
              <a:solidFill>
                <a:srgbClr val="FF0000"/>
              </a:solidFill>
            </a:endParaRPr>
          </a:p>
        </p:txBody>
      </p:sp>
    </p:spTree>
    <p:extLst>
      <p:ext uri="{BB962C8B-B14F-4D97-AF65-F5344CB8AC3E}">
        <p14:creationId xmlns:p14="http://schemas.microsoft.com/office/powerpoint/2010/main" val="475249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Groupthink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1C44E9DB-ADDD-485F-8F85-172AEFC8E3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24828" y="3932361"/>
            <a:ext cx="2527695" cy="2527695"/>
          </a:xfrm>
          <a:prstGeom prst="rect">
            <a:avLst/>
          </a:prstGeom>
        </p:spPr>
      </p:pic>
      <p:pic>
        <p:nvPicPr>
          <p:cNvPr id="7" name="Graphic 6" descr="Group of men">
            <a:extLst>
              <a:ext uri="{FF2B5EF4-FFF2-40B4-BE49-F238E27FC236}">
                <a16:creationId xmlns:a16="http://schemas.microsoft.com/office/drawing/2014/main" id="{82726059-A0EA-4E15-A100-CC71101BC3B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84428" y="1674256"/>
            <a:ext cx="1707770" cy="1707770"/>
          </a:xfrm>
          <a:prstGeom prst="rect">
            <a:avLst/>
          </a:prstGeom>
        </p:spPr>
      </p:pic>
      <p:sp>
        <p:nvSpPr>
          <p:cNvPr id="10" name="Arrow: Up 9">
            <a:extLst>
              <a:ext uri="{FF2B5EF4-FFF2-40B4-BE49-F238E27FC236}">
                <a16:creationId xmlns:a16="http://schemas.microsoft.com/office/drawing/2014/main" id="{9605E68C-0F15-45DC-B854-C98FD94169A2}"/>
              </a:ext>
            </a:extLst>
          </p:cNvPr>
          <p:cNvSpPr/>
          <p:nvPr/>
        </p:nvSpPr>
        <p:spPr>
          <a:xfrm rot="4070993">
            <a:off x="4419643" y="3166797"/>
            <a:ext cx="553998" cy="2649838"/>
          </a:xfrm>
          <a:prstGeom prst="upArrow">
            <a:avLst>
              <a:gd name="adj1" fmla="val 50000"/>
              <a:gd name="adj2" fmla="val 141164"/>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Group of men">
            <a:extLst>
              <a:ext uri="{FF2B5EF4-FFF2-40B4-BE49-F238E27FC236}">
                <a16:creationId xmlns:a16="http://schemas.microsoft.com/office/drawing/2014/main" id="{DCFD29E5-3D72-483B-8F35-5F4BF74E69E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37049" y="2317479"/>
            <a:ext cx="1707770" cy="1707770"/>
          </a:xfrm>
          <a:prstGeom prst="rect">
            <a:avLst/>
          </a:prstGeom>
        </p:spPr>
      </p:pic>
      <p:pic>
        <p:nvPicPr>
          <p:cNvPr id="12" name="Graphic 11" descr="Group of men">
            <a:extLst>
              <a:ext uri="{FF2B5EF4-FFF2-40B4-BE49-F238E27FC236}">
                <a16:creationId xmlns:a16="http://schemas.microsoft.com/office/drawing/2014/main" id="{E175C77E-E5B3-469B-984B-6259C9CD7EF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373382" y="3396969"/>
            <a:ext cx="1707770" cy="1707770"/>
          </a:xfrm>
          <a:prstGeom prst="rect">
            <a:avLst/>
          </a:prstGeom>
        </p:spPr>
      </p:pic>
      <p:pic>
        <p:nvPicPr>
          <p:cNvPr id="13" name="Graphic 12" descr="Group of men">
            <a:extLst>
              <a:ext uri="{FF2B5EF4-FFF2-40B4-BE49-F238E27FC236}">
                <a16:creationId xmlns:a16="http://schemas.microsoft.com/office/drawing/2014/main" id="{46D5AFE9-EE9B-4142-910F-E74B3418985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94196" y="4342323"/>
            <a:ext cx="1707770" cy="1707770"/>
          </a:xfrm>
          <a:prstGeom prst="rect">
            <a:avLst/>
          </a:prstGeom>
        </p:spPr>
      </p:pic>
      <p:pic>
        <p:nvPicPr>
          <p:cNvPr id="14" name="Graphic 13" descr="Group of men">
            <a:extLst>
              <a:ext uri="{FF2B5EF4-FFF2-40B4-BE49-F238E27FC236}">
                <a16:creationId xmlns:a16="http://schemas.microsoft.com/office/drawing/2014/main" id="{6478E2BC-F302-4904-940A-D3BAC8AA3C0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834521" y="1290821"/>
            <a:ext cx="1707770" cy="1707770"/>
          </a:xfrm>
          <a:prstGeom prst="rect">
            <a:avLst/>
          </a:prstGeom>
        </p:spPr>
      </p:pic>
    </p:spTree>
    <p:extLst>
      <p:ext uri="{BB962C8B-B14F-4D97-AF65-F5344CB8AC3E}">
        <p14:creationId xmlns:p14="http://schemas.microsoft.com/office/powerpoint/2010/main" val="1575510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Group Polarization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Group of men">
            <a:extLst>
              <a:ext uri="{FF2B5EF4-FFF2-40B4-BE49-F238E27FC236}">
                <a16:creationId xmlns:a16="http://schemas.microsoft.com/office/drawing/2014/main" id="{13C6A670-4E6D-444E-99A0-9C223A213A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26751" y="4163839"/>
            <a:ext cx="1707770" cy="1707770"/>
          </a:xfrm>
          <a:prstGeom prst="rect">
            <a:avLst/>
          </a:prstGeom>
        </p:spPr>
      </p:pic>
      <p:sp>
        <p:nvSpPr>
          <p:cNvPr id="3" name="Minus Sign 2">
            <a:extLst>
              <a:ext uri="{FF2B5EF4-FFF2-40B4-BE49-F238E27FC236}">
                <a16:creationId xmlns:a16="http://schemas.microsoft.com/office/drawing/2014/main" id="{7E7C698D-29CF-4151-B888-138BE68531CC}"/>
              </a:ext>
            </a:extLst>
          </p:cNvPr>
          <p:cNvSpPr/>
          <p:nvPr/>
        </p:nvSpPr>
        <p:spPr>
          <a:xfrm rot="5400000">
            <a:off x="3131991" y="3871323"/>
            <a:ext cx="5928018" cy="301006"/>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Up 7">
            <a:extLst>
              <a:ext uri="{FF2B5EF4-FFF2-40B4-BE49-F238E27FC236}">
                <a16:creationId xmlns:a16="http://schemas.microsoft.com/office/drawing/2014/main" id="{77DE18A3-2276-4A0D-8F5D-460B080C5A89}"/>
              </a:ext>
            </a:extLst>
          </p:cNvPr>
          <p:cNvSpPr/>
          <p:nvPr/>
        </p:nvSpPr>
        <p:spPr>
          <a:xfrm>
            <a:off x="7700927" y="2324693"/>
            <a:ext cx="559417" cy="1624306"/>
          </a:xfrm>
          <a:prstGeom prst="upArrow">
            <a:avLst>
              <a:gd name="adj1" fmla="val 50000"/>
              <a:gd name="adj2" fmla="val 114997"/>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DDDD80D-B827-4529-B2C3-5B61E8A2AB21}"/>
              </a:ext>
            </a:extLst>
          </p:cNvPr>
          <p:cNvSpPr txBox="1"/>
          <p:nvPr/>
        </p:nvSpPr>
        <p:spPr>
          <a:xfrm rot="20877703">
            <a:off x="6280094" y="1531549"/>
            <a:ext cx="3074868" cy="646331"/>
          </a:xfrm>
          <a:prstGeom prst="rect">
            <a:avLst/>
          </a:prstGeom>
          <a:noFill/>
        </p:spPr>
        <p:txBody>
          <a:bodyPr wrap="square" rtlCol="0">
            <a:spAutoFit/>
          </a:bodyPr>
          <a:lstStyle/>
          <a:p>
            <a:pPr algn="ctr"/>
            <a:r>
              <a:rPr lang="en-US" sz="3600" dirty="0"/>
              <a:t>Pro-diversity</a:t>
            </a:r>
          </a:p>
        </p:txBody>
      </p:sp>
    </p:spTree>
    <p:extLst>
      <p:ext uri="{BB962C8B-B14F-4D97-AF65-F5344CB8AC3E}">
        <p14:creationId xmlns:p14="http://schemas.microsoft.com/office/powerpoint/2010/main" val="21529837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533</Words>
  <Application>Microsoft Office PowerPoint</Application>
  <PresentationFormat>Widescreen</PresentationFormat>
  <Paragraphs>58</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Nicholas Lazzaro</cp:lastModifiedBy>
  <cp:revision>10</cp:revision>
  <dcterms:created xsi:type="dcterms:W3CDTF">2017-06-16T13:06:21Z</dcterms:created>
  <dcterms:modified xsi:type="dcterms:W3CDTF">2019-05-29T20:19:35Z</dcterms:modified>
</cp:coreProperties>
</file>