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257" r:id="rId4"/>
    <p:sldId id="279" r:id="rId5"/>
    <p:sldId id="280" r:id="rId6"/>
    <p:sldId id="281" r:id="rId7"/>
    <p:sldId id="282" r:id="rId8"/>
    <p:sldId id="283" r:id="rId9"/>
    <p:sldId id="284" r:id="rId10"/>
    <p:sldId id="285" r:id="rId11"/>
    <p:sldId id="286" r:id="rId12"/>
    <p:sldId id="287" r:id="rId13"/>
    <p:sldId id="288" r:id="rId14"/>
    <p:sldId id="289"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0330A"/>
    <a:srgbClr val="FF6600"/>
    <a:srgbClr val="FFCC00"/>
    <a:srgbClr val="009999"/>
    <a:srgbClr val="333300"/>
    <a:srgbClr val="CCFF66"/>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2139" autoAdjust="0"/>
  </p:normalViewPr>
  <p:slideViewPr>
    <p:cSldViewPr snapToGrid="0">
      <p:cViewPr varScale="1">
        <p:scale>
          <a:sx n="93" d="100"/>
          <a:sy n="93" d="100"/>
        </p:scale>
        <p:origin x="1272" y="9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5/29/2019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dirty="0"/>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Prejudice and discrimination are often the root causes of human conflict.</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dirty="0"/>
          </a:p>
        </p:txBody>
      </p:sp>
    </p:spTree>
    <p:extLst>
      <p:ext uri="{BB962C8B-B14F-4D97-AF65-F5344CB8AC3E}">
        <p14:creationId xmlns:p14="http://schemas.microsoft.com/office/powerpoint/2010/main" val="3253087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Homophobia is another prejudice based on someone’s sexual orientation. Individuals who are part of the LGBT community are often discriminated against based on their orientation.</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10</a:t>
            </a:fld>
            <a:endParaRPr lang="en-US" dirty="0"/>
          </a:p>
        </p:txBody>
      </p:sp>
    </p:spTree>
    <p:extLst>
      <p:ext uri="{BB962C8B-B14F-4D97-AF65-F5344CB8AC3E}">
        <p14:creationId xmlns:p14="http://schemas.microsoft.com/office/powerpoint/2010/main" val="33406699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Prejudice and discrimination are perpetuated by our psychology.  For example, when we hold a stereotype about a person, we have expectations that the person will fill that expectation. Therefore, we look for the person to confirm our beliefs.  If you believe all blondes are bad drivers, you will surely notice when your blonde friend makes a mistake behind the wheel. In addition, your friend may know your belief about blonde drivers. Therefore, the person gets nervous when you are in the car, resulting in making an error that may not have otherwise occurred.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11</a:t>
            </a:fld>
            <a:endParaRPr lang="en-US" dirty="0"/>
          </a:p>
        </p:txBody>
      </p:sp>
    </p:spTree>
    <p:extLst>
      <p:ext uri="{BB962C8B-B14F-4D97-AF65-F5344CB8AC3E}">
        <p14:creationId xmlns:p14="http://schemas.microsoft.com/office/powerpoint/2010/main" val="34317264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aspect that keeps stereotypes alive is the fact that we have an in-group bias.  We have a natural tendency to like people similar to ourselves. This increased the likelihood that we will not like perceived outsiders.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12</a:t>
            </a:fld>
            <a:endParaRPr lang="en-US" dirty="0"/>
          </a:p>
        </p:txBody>
      </p:sp>
    </p:spTree>
    <p:extLst>
      <p:ext uri="{BB962C8B-B14F-4D97-AF65-F5344CB8AC3E}">
        <p14:creationId xmlns:p14="http://schemas.microsoft.com/office/powerpoint/2010/main" val="31420856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promote harmony between groups, empathy is key. We are all individuals with diverse backgrounds but we are likely more similar than one might think.</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13</a:t>
            </a:fld>
            <a:endParaRPr lang="en-US" dirty="0"/>
          </a:p>
        </p:txBody>
      </p:sp>
    </p:spTree>
    <p:extLst>
      <p:ext uri="{BB962C8B-B14F-4D97-AF65-F5344CB8AC3E}">
        <p14:creationId xmlns:p14="http://schemas.microsoft.com/office/powerpoint/2010/main" val="1478684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social groups we belong to often help to form our identities but they can also form the basis for group differences that can lead to prejudice and discrimination. Prejudice is a negative attitude about an individual based on his or her group membership.</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dirty="0"/>
          </a:p>
        </p:txBody>
      </p:sp>
    </p:spTree>
    <p:extLst>
      <p:ext uri="{BB962C8B-B14F-4D97-AF65-F5344CB8AC3E}">
        <p14:creationId xmlns:p14="http://schemas.microsoft.com/office/powerpoint/2010/main" val="658741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Social groups include many facts including gender, race, nationality, social class, religion, and more.  Any of these can become the foundation for prejudicial beliefs.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dirty="0"/>
          </a:p>
        </p:txBody>
      </p:sp>
    </p:spTree>
    <p:extLst>
      <p:ext uri="{BB962C8B-B14F-4D97-AF65-F5344CB8AC3E}">
        <p14:creationId xmlns:p14="http://schemas.microsoft.com/office/powerpoint/2010/main" val="4133066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Prejudice often begins with stereotypes – specific beliefs about people based on their group membership that may not be true of the individual. Old people are often seen as incompetent, but that is certainly not true of even the majority of older people.  It isn’t true that blondes are dumb. All women are not bad drivers.  There are countless others.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dirty="0"/>
          </a:p>
        </p:txBody>
      </p:sp>
    </p:spTree>
    <p:extLst>
      <p:ext uri="{BB962C8B-B14F-4D97-AF65-F5344CB8AC3E}">
        <p14:creationId xmlns:p14="http://schemas.microsoft.com/office/powerpoint/2010/main" val="13962176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Sometimes people will act on these prejudiced attitudes and commit discrimination. Discrimination is a negative action toward an individual as a result of one’s membership in a group. For example, choosing not to hire someone of a particular group would be an example of discrimination.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dirty="0"/>
          </a:p>
        </p:txBody>
      </p:sp>
    </p:spTree>
    <p:extLst>
      <p:ext uri="{BB962C8B-B14F-4D97-AF65-F5344CB8AC3E}">
        <p14:creationId xmlns:p14="http://schemas.microsoft.com/office/powerpoint/2010/main" val="18680249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 variety of types of prejudice and discrimination.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dirty="0"/>
          </a:p>
        </p:txBody>
      </p:sp>
    </p:spTree>
    <p:extLst>
      <p:ext uri="{BB962C8B-B14F-4D97-AF65-F5344CB8AC3E}">
        <p14:creationId xmlns:p14="http://schemas.microsoft.com/office/powerpoint/2010/main" val="26011331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Racism involves prejudice and discrimination against individuals based on their racial group membership. These attitudes then result in different treatment for individuals.  For example, many people have often heard of the idea of “Driving while black” which refers to the fact that Black people are pulled over more often than White people are.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7</a:t>
            </a:fld>
            <a:endParaRPr lang="en-US" dirty="0"/>
          </a:p>
        </p:txBody>
      </p:sp>
    </p:spTree>
    <p:extLst>
      <p:ext uri="{BB962C8B-B14F-4D97-AF65-F5344CB8AC3E}">
        <p14:creationId xmlns:p14="http://schemas.microsoft.com/office/powerpoint/2010/main" val="10602491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Sexism is another relatively common prejudice and discrimination in which people are targeted based on their sex. Gender role expectations, such as expecting women to be nurturing and men to be dominant, are included in sexism.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8</a:t>
            </a:fld>
            <a:endParaRPr lang="en-US" dirty="0"/>
          </a:p>
        </p:txBody>
      </p:sp>
    </p:spTree>
    <p:extLst>
      <p:ext uri="{BB962C8B-B14F-4D97-AF65-F5344CB8AC3E}">
        <p14:creationId xmlns:p14="http://schemas.microsoft.com/office/powerpoint/2010/main" val="1805958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Ageism refers to prejudice and discrimination based on a person’s age. Typically, ageism occurs with older adults but younger adults can also be affected.  Older adults are seen as incompetent and treated as children simply due to their age. Similarly, young adults are sometimes not given opportunities due to the belief that they are too young to handle them.</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9</a:t>
            </a:fld>
            <a:endParaRPr lang="en-US" dirty="0"/>
          </a:p>
        </p:txBody>
      </p:sp>
    </p:spTree>
    <p:extLst>
      <p:ext uri="{BB962C8B-B14F-4D97-AF65-F5344CB8AC3E}">
        <p14:creationId xmlns:p14="http://schemas.microsoft.com/office/powerpoint/2010/main" val="297367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5/29/2019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5/29/2019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3.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hyperlink" Target="https://creativecommons.org/licenses/by-sa/3.0/" TargetMode="External"/><Relationship Id="rId4" Type="http://schemas.openxmlformats.org/officeDocument/2006/relationships/hyperlink" Target="http://commons.wikimedia.org/wiki/File:Rainbow_diagram.svg"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74.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75.svg"/></Relationships>
</file>

<file path=ppt/slides/_rels/slide12.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32.svg"/></Relationships>
</file>

<file path=ppt/slides/_rels/slide13.xml.rels><?xml version="1.0" encoding="UTF-8" standalone="yes"?>
<Relationships xmlns="http://schemas.openxmlformats.org/package/2006/relationships"><Relationship Id="rId8" Type="http://schemas.openxmlformats.org/officeDocument/2006/relationships/image" Target="../media/image58.svg"/><Relationship Id="rId3" Type="http://schemas.openxmlformats.org/officeDocument/2006/relationships/image" Target="../media/image51.png"/><Relationship Id="rId7" Type="http://schemas.openxmlformats.org/officeDocument/2006/relationships/image" Target="../media/image57.png"/><Relationship Id="rId12" Type="http://schemas.openxmlformats.org/officeDocument/2006/relationships/image" Target="../media/image72.sv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54.svg"/><Relationship Id="rId11" Type="http://schemas.openxmlformats.org/officeDocument/2006/relationships/image" Target="../media/image71.png"/><Relationship Id="rId5" Type="http://schemas.openxmlformats.org/officeDocument/2006/relationships/image" Target="../media/image53.png"/><Relationship Id="rId10" Type="http://schemas.openxmlformats.org/officeDocument/2006/relationships/image" Target="../media/image68.svg"/><Relationship Id="rId4" Type="http://schemas.openxmlformats.org/officeDocument/2006/relationships/image" Target="../media/image52.svg"/><Relationship Id="rId9" Type="http://schemas.openxmlformats.org/officeDocument/2006/relationships/image" Target="../media/image67.png"/></Relationships>
</file>

<file path=ppt/slides/_rels/slide14.xml.rels><?xml version="1.0" encoding="UTF-8" standalone="yes"?>
<Relationships xmlns="http://schemas.openxmlformats.org/package/2006/relationships"><Relationship Id="rId3" Type="http://schemas.openxmlformats.org/officeDocument/2006/relationships/image" Target="../media/image77.png"/><Relationship Id="rId2" Type="http://schemas.openxmlformats.org/officeDocument/2006/relationships/image" Target="../media/image76.png"/><Relationship Id="rId1" Type="http://schemas.openxmlformats.org/officeDocument/2006/relationships/slideLayout" Target="../slideLayouts/slideLayout12.xml"/><Relationship Id="rId5" Type="http://schemas.openxmlformats.org/officeDocument/2006/relationships/image" Target="../media/image79.png"/><Relationship Id="rId4" Type="http://schemas.openxmlformats.org/officeDocument/2006/relationships/image" Target="../media/image78.pn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sv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 Id="rId14" Type="http://schemas.openxmlformats.org/officeDocument/2006/relationships/image" Target="../media/image12.svg"/></Relationships>
</file>

<file path=ppt/slides/_rels/slide3.xml.rels><?xml version="1.0" encoding="UTF-8" standalone="yes"?>
<Relationships xmlns="http://schemas.openxmlformats.org/package/2006/relationships"><Relationship Id="rId8" Type="http://schemas.openxmlformats.org/officeDocument/2006/relationships/image" Target="../media/image18.svg"/><Relationship Id="rId13" Type="http://schemas.openxmlformats.org/officeDocument/2006/relationships/image" Target="../media/image23.pn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svg"/><Relationship Id="rId2" Type="http://schemas.openxmlformats.org/officeDocument/2006/relationships/notesSlide" Target="../notesSlides/notesSlide3.xml"/><Relationship Id="rId16" Type="http://schemas.openxmlformats.org/officeDocument/2006/relationships/image" Target="../media/image26.svg"/><Relationship Id="rId1" Type="http://schemas.openxmlformats.org/officeDocument/2006/relationships/slideLayout" Target="../slideLayouts/slideLayout1.xml"/><Relationship Id="rId6" Type="http://schemas.openxmlformats.org/officeDocument/2006/relationships/image" Target="../media/image16.svg"/><Relationship Id="rId11" Type="http://schemas.openxmlformats.org/officeDocument/2006/relationships/image" Target="../media/image21.png"/><Relationship Id="rId5" Type="http://schemas.openxmlformats.org/officeDocument/2006/relationships/image" Target="../media/image15.png"/><Relationship Id="rId15" Type="http://schemas.openxmlformats.org/officeDocument/2006/relationships/image" Target="../media/image2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 Id="rId14" Type="http://schemas.openxmlformats.org/officeDocument/2006/relationships/image" Target="../media/image24.svg"/></Relationships>
</file>

<file path=ppt/slides/_rels/slide4.xml.rels><?xml version="1.0" encoding="UTF-8" standalone="yes"?>
<Relationships xmlns="http://schemas.openxmlformats.org/package/2006/relationships"><Relationship Id="rId8" Type="http://schemas.openxmlformats.org/officeDocument/2006/relationships/image" Target="../media/image32.svg"/><Relationship Id="rId3" Type="http://schemas.openxmlformats.org/officeDocument/2006/relationships/image" Target="../media/image27.png"/><Relationship Id="rId7" Type="http://schemas.openxmlformats.org/officeDocument/2006/relationships/image" Target="../media/image31.png"/><Relationship Id="rId12" Type="http://schemas.openxmlformats.org/officeDocument/2006/relationships/image" Target="../media/image36.sv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30.svg"/><Relationship Id="rId11" Type="http://schemas.openxmlformats.org/officeDocument/2006/relationships/image" Target="../media/image35.png"/><Relationship Id="rId5" Type="http://schemas.openxmlformats.org/officeDocument/2006/relationships/image" Target="../media/image29.png"/><Relationship Id="rId10" Type="http://schemas.openxmlformats.org/officeDocument/2006/relationships/image" Target="../media/image34.svg"/><Relationship Id="rId4" Type="http://schemas.openxmlformats.org/officeDocument/2006/relationships/image" Target="../media/image28.svg"/><Relationship Id="rId9" Type="http://schemas.openxmlformats.org/officeDocument/2006/relationships/image" Target="../media/image33.png"/></Relationships>
</file>

<file path=ppt/slides/_rels/slide5.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8.svg"/></Relationships>
</file>

<file path=ppt/slides/_rels/slide6.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0.svg"/></Relationships>
</file>

<file path=ppt/slides/_rels/slide7.xml.rels><?xml version="1.0" encoding="UTF-8" standalone="yes"?>
<Relationships xmlns="http://schemas.openxmlformats.org/package/2006/relationships"><Relationship Id="rId8" Type="http://schemas.openxmlformats.org/officeDocument/2006/relationships/image" Target="../media/image46.svg"/><Relationship Id="rId3" Type="http://schemas.openxmlformats.org/officeDocument/2006/relationships/image" Target="../media/image41.png"/><Relationship Id="rId7" Type="http://schemas.openxmlformats.org/officeDocument/2006/relationships/image" Target="../media/image45.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4.svg"/><Relationship Id="rId5" Type="http://schemas.openxmlformats.org/officeDocument/2006/relationships/image" Target="../media/image43.png"/><Relationship Id="rId4" Type="http://schemas.openxmlformats.org/officeDocument/2006/relationships/image" Target="../media/image42.svg"/></Relationships>
</file>

<file path=ppt/slides/_rels/slide8.xml.rels><?xml version="1.0" encoding="UTF-8" standalone="yes"?>
<Relationships xmlns="http://schemas.openxmlformats.org/package/2006/relationships"><Relationship Id="rId8" Type="http://schemas.openxmlformats.org/officeDocument/2006/relationships/image" Target="../media/image44.svg"/><Relationship Id="rId13" Type="http://schemas.openxmlformats.org/officeDocument/2006/relationships/image" Target="../media/image55.png"/><Relationship Id="rId18" Type="http://schemas.openxmlformats.org/officeDocument/2006/relationships/image" Target="../media/image60.svg"/><Relationship Id="rId3" Type="http://schemas.openxmlformats.org/officeDocument/2006/relationships/image" Target="../media/image47.png"/><Relationship Id="rId7" Type="http://schemas.openxmlformats.org/officeDocument/2006/relationships/image" Target="../media/image43.png"/><Relationship Id="rId12" Type="http://schemas.openxmlformats.org/officeDocument/2006/relationships/image" Target="../media/image54.svg"/><Relationship Id="rId17" Type="http://schemas.openxmlformats.org/officeDocument/2006/relationships/image" Target="../media/image59.png"/><Relationship Id="rId2" Type="http://schemas.openxmlformats.org/officeDocument/2006/relationships/notesSlide" Target="../notesSlides/notesSlide8.xml"/><Relationship Id="rId16" Type="http://schemas.openxmlformats.org/officeDocument/2006/relationships/image" Target="../media/image58.svg"/><Relationship Id="rId1" Type="http://schemas.openxmlformats.org/officeDocument/2006/relationships/slideLayout" Target="../slideLayouts/slideLayout1.xml"/><Relationship Id="rId6" Type="http://schemas.openxmlformats.org/officeDocument/2006/relationships/image" Target="../media/image50.svg"/><Relationship Id="rId11" Type="http://schemas.openxmlformats.org/officeDocument/2006/relationships/image" Target="../media/image53.png"/><Relationship Id="rId5" Type="http://schemas.openxmlformats.org/officeDocument/2006/relationships/image" Target="../media/image49.png"/><Relationship Id="rId15" Type="http://schemas.openxmlformats.org/officeDocument/2006/relationships/image" Target="../media/image57.png"/><Relationship Id="rId10" Type="http://schemas.openxmlformats.org/officeDocument/2006/relationships/image" Target="../media/image52.svg"/><Relationship Id="rId4" Type="http://schemas.openxmlformats.org/officeDocument/2006/relationships/image" Target="../media/image48.svg"/><Relationship Id="rId9" Type="http://schemas.openxmlformats.org/officeDocument/2006/relationships/image" Target="../media/image51.png"/><Relationship Id="rId14" Type="http://schemas.openxmlformats.org/officeDocument/2006/relationships/image" Target="../media/image56.svg"/></Relationships>
</file>

<file path=ppt/slides/_rels/slide9.xml.rels><?xml version="1.0" encoding="UTF-8" standalone="yes"?>
<Relationships xmlns="http://schemas.openxmlformats.org/package/2006/relationships"><Relationship Id="rId8" Type="http://schemas.openxmlformats.org/officeDocument/2006/relationships/image" Target="../media/image66.svg"/><Relationship Id="rId13" Type="http://schemas.openxmlformats.org/officeDocument/2006/relationships/image" Target="../media/image71.png"/><Relationship Id="rId3" Type="http://schemas.openxmlformats.org/officeDocument/2006/relationships/image" Target="../media/image61.png"/><Relationship Id="rId7" Type="http://schemas.openxmlformats.org/officeDocument/2006/relationships/image" Target="../media/image65.png"/><Relationship Id="rId12" Type="http://schemas.openxmlformats.org/officeDocument/2006/relationships/image" Target="../media/image70.sv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64.svg"/><Relationship Id="rId11" Type="http://schemas.openxmlformats.org/officeDocument/2006/relationships/image" Target="../media/image69.png"/><Relationship Id="rId5" Type="http://schemas.openxmlformats.org/officeDocument/2006/relationships/image" Target="../media/image63.png"/><Relationship Id="rId10" Type="http://schemas.openxmlformats.org/officeDocument/2006/relationships/image" Target="../media/image68.svg"/><Relationship Id="rId4" Type="http://schemas.openxmlformats.org/officeDocument/2006/relationships/image" Target="../media/image62.svg"/><Relationship Id="rId9" Type="http://schemas.openxmlformats.org/officeDocument/2006/relationships/image" Target="../media/image67.png"/><Relationship Id="rId14" Type="http://schemas.openxmlformats.org/officeDocument/2006/relationships/image" Target="../media/image7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202621"/>
            <a:ext cx="9144000"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Prejudice and Discrimination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Homophobia</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picture containing transport, balloon, aircraft&#10;&#10;Description automatically generated">
            <a:extLst>
              <a:ext uri="{FF2B5EF4-FFF2-40B4-BE49-F238E27FC236}">
                <a16:creationId xmlns:a16="http://schemas.microsoft.com/office/drawing/2014/main" id="{5B62A1A6-2CF2-471D-9B63-3D3F69BFB54A}"/>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2286000" y="1524000"/>
            <a:ext cx="7620000" cy="3810000"/>
          </a:xfrm>
          <a:prstGeom prst="rect">
            <a:avLst/>
          </a:prstGeom>
        </p:spPr>
      </p:pic>
      <p:sp>
        <p:nvSpPr>
          <p:cNvPr id="6" name="TextBox 5">
            <a:extLst>
              <a:ext uri="{FF2B5EF4-FFF2-40B4-BE49-F238E27FC236}">
                <a16:creationId xmlns:a16="http://schemas.microsoft.com/office/drawing/2014/main" id="{4334326F-21AA-44BB-B1EC-627C0FECFFBC}"/>
              </a:ext>
            </a:extLst>
          </p:cNvPr>
          <p:cNvSpPr txBox="1"/>
          <p:nvPr/>
        </p:nvSpPr>
        <p:spPr>
          <a:xfrm>
            <a:off x="2286000" y="5334000"/>
            <a:ext cx="7620000" cy="230832"/>
          </a:xfrm>
          <a:prstGeom prst="rect">
            <a:avLst/>
          </a:prstGeom>
          <a:noFill/>
        </p:spPr>
        <p:txBody>
          <a:bodyPr wrap="square" rtlCol="0">
            <a:spAutoFit/>
          </a:bodyPr>
          <a:lstStyle/>
          <a:p>
            <a:r>
              <a:rPr lang="en-US" sz="900" dirty="0">
                <a:hlinkClick r:id="rId4" tooltip="http://commons.wikimedia.org/wiki/File:Rainbow_diagram.svg"/>
              </a:rPr>
              <a:t>This Photo</a:t>
            </a:r>
            <a:r>
              <a:rPr lang="en-US" sz="900" dirty="0"/>
              <a:t> by Unknown Author is licensed under </a:t>
            </a:r>
            <a:r>
              <a:rPr lang="en-US" sz="900" dirty="0">
                <a:hlinkClick r:id="rId5" tooltip="https://creativecommons.org/licenses/by-sa/3.0/"/>
              </a:rPr>
              <a:t>CC BY-SA</a:t>
            </a:r>
            <a:endParaRPr lang="en-US" sz="900" dirty="0"/>
          </a:p>
        </p:txBody>
      </p:sp>
    </p:spTree>
    <p:extLst>
      <p:ext uri="{BB962C8B-B14F-4D97-AF65-F5344CB8AC3E}">
        <p14:creationId xmlns:p14="http://schemas.microsoft.com/office/powerpoint/2010/main" val="6740630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Prejudice and Discrimination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Head with gears">
            <a:extLst>
              <a:ext uri="{FF2B5EF4-FFF2-40B4-BE49-F238E27FC236}">
                <a16:creationId xmlns:a16="http://schemas.microsoft.com/office/drawing/2014/main" id="{20C55388-D367-437D-B0A0-35F7408607E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96820" y="1891184"/>
            <a:ext cx="3998360" cy="3998360"/>
          </a:xfrm>
          <a:prstGeom prst="rect">
            <a:avLst/>
          </a:prstGeom>
        </p:spPr>
      </p:pic>
    </p:spTree>
    <p:extLst>
      <p:ext uri="{BB962C8B-B14F-4D97-AF65-F5344CB8AC3E}">
        <p14:creationId xmlns:p14="http://schemas.microsoft.com/office/powerpoint/2010/main" val="3551717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Self-fulfilling Prophecy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Car">
            <a:extLst>
              <a:ext uri="{FF2B5EF4-FFF2-40B4-BE49-F238E27FC236}">
                <a16:creationId xmlns:a16="http://schemas.microsoft.com/office/drawing/2014/main" id="{729EE389-920C-4E07-96CC-5847A3AAD93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01159" y="1742624"/>
            <a:ext cx="4928449" cy="4928449"/>
          </a:xfrm>
          <a:prstGeom prst="rect">
            <a:avLst/>
          </a:prstGeom>
        </p:spPr>
      </p:pic>
      <p:pic>
        <p:nvPicPr>
          <p:cNvPr id="7" name="Graphic 6" descr="Female Profile">
            <a:extLst>
              <a:ext uri="{FF2B5EF4-FFF2-40B4-BE49-F238E27FC236}">
                <a16:creationId xmlns:a16="http://schemas.microsoft.com/office/drawing/2014/main" id="{0D14F4D3-B521-419A-B233-17834779B52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345423" y="2193500"/>
            <a:ext cx="1578943" cy="1578943"/>
          </a:xfrm>
          <a:prstGeom prst="rect">
            <a:avLst/>
          </a:prstGeom>
        </p:spPr>
      </p:pic>
    </p:spTree>
    <p:extLst>
      <p:ext uri="{BB962C8B-B14F-4D97-AF65-F5344CB8AC3E}">
        <p14:creationId xmlns:p14="http://schemas.microsoft.com/office/powerpoint/2010/main" val="392953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In-Group Bias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Man">
            <a:extLst>
              <a:ext uri="{FF2B5EF4-FFF2-40B4-BE49-F238E27FC236}">
                <a16:creationId xmlns:a16="http://schemas.microsoft.com/office/drawing/2014/main" id="{0911F2AC-FE7A-4A55-AD6F-FCDB8921B3E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52757" y="3380729"/>
            <a:ext cx="2232060" cy="2232060"/>
          </a:xfrm>
          <a:prstGeom prst="rect">
            <a:avLst/>
          </a:prstGeom>
        </p:spPr>
      </p:pic>
      <p:pic>
        <p:nvPicPr>
          <p:cNvPr id="7" name="Graphic 6" descr="Woman">
            <a:extLst>
              <a:ext uri="{FF2B5EF4-FFF2-40B4-BE49-F238E27FC236}">
                <a16:creationId xmlns:a16="http://schemas.microsoft.com/office/drawing/2014/main" id="{1C92CAC2-7427-4C30-8AB3-2DB164F4CAB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602461" y="3778600"/>
            <a:ext cx="2232060" cy="2232060"/>
          </a:xfrm>
          <a:prstGeom prst="rect">
            <a:avLst/>
          </a:prstGeom>
        </p:spPr>
      </p:pic>
      <p:pic>
        <p:nvPicPr>
          <p:cNvPr id="8" name="Graphic 7" descr="Woman">
            <a:extLst>
              <a:ext uri="{FF2B5EF4-FFF2-40B4-BE49-F238E27FC236}">
                <a16:creationId xmlns:a16="http://schemas.microsoft.com/office/drawing/2014/main" id="{FD5E690D-B9B1-400D-A285-4697CE502EB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40732" y="1792006"/>
            <a:ext cx="2232060" cy="2232060"/>
          </a:xfrm>
          <a:prstGeom prst="rect">
            <a:avLst/>
          </a:prstGeom>
        </p:spPr>
      </p:pic>
      <p:pic>
        <p:nvPicPr>
          <p:cNvPr id="9" name="Graphic 8" descr="Walk">
            <a:extLst>
              <a:ext uri="{FF2B5EF4-FFF2-40B4-BE49-F238E27FC236}">
                <a16:creationId xmlns:a16="http://schemas.microsoft.com/office/drawing/2014/main" id="{CB3690A4-E42D-4216-99A3-F07AB937F1B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547459" y="1604254"/>
            <a:ext cx="2174346" cy="2174346"/>
          </a:xfrm>
          <a:prstGeom prst="rect">
            <a:avLst/>
          </a:prstGeom>
        </p:spPr>
      </p:pic>
      <p:pic>
        <p:nvPicPr>
          <p:cNvPr id="10" name="Graphic 9" descr="Woman with cane">
            <a:extLst>
              <a:ext uri="{FF2B5EF4-FFF2-40B4-BE49-F238E27FC236}">
                <a16:creationId xmlns:a16="http://schemas.microsoft.com/office/drawing/2014/main" id="{62CD73EF-2867-4073-8D14-3F19C94874D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flipH="1">
            <a:off x="5008827" y="2007176"/>
            <a:ext cx="2174346" cy="2174346"/>
          </a:xfrm>
          <a:prstGeom prst="rect">
            <a:avLst/>
          </a:prstGeom>
        </p:spPr>
      </p:pic>
    </p:spTree>
    <p:extLst>
      <p:ext uri="{BB962C8B-B14F-4D97-AF65-F5344CB8AC3E}">
        <p14:creationId xmlns:p14="http://schemas.microsoft.com/office/powerpoint/2010/main" val="13938759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Groups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Male profile">
            <a:extLst>
              <a:ext uri="{FF2B5EF4-FFF2-40B4-BE49-F238E27FC236}">
                <a16:creationId xmlns:a16="http://schemas.microsoft.com/office/drawing/2014/main" id="{672EF783-A99F-400E-92D6-633F2DF0C61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13997" y="2338085"/>
            <a:ext cx="1732218" cy="1732218"/>
          </a:xfrm>
          <a:prstGeom prst="rect">
            <a:avLst/>
          </a:prstGeom>
        </p:spPr>
      </p:pic>
      <p:pic>
        <p:nvPicPr>
          <p:cNvPr id="7" name="Graphic 6" descr="Female Profile">
            <a:extLst>
              <a:ext uri="{FF2B5EF4-FFF2-40B4-BE49-F238E27FC236}">
                <a16:creationId xmlns:a16="http://schemas.microsoft.com/office/drawing/2014/main" id="{1F336454-690B-4FE7-9618-C30C4F9FD81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990246" y="3762078"/>
            <a:ext cx="1732218" cy="1732218"/>
          </a:xfrm>
          <a:prstGeom prst="rect">
            <a:avLst/>
          </a:prstGeom>
        </p:spPr>
      </p:pic>
      <p:pic>
        <p:nvPicPr>
          <p:cNvPr id="10" name="Graphic 9" descr="Male profile">
            <a:extLst>
              <a:ext uri="{FF2B5EF4-FFF2-40B4-BE49-F238E27FC236}">
                <a16:creationId xmlns:a16="http://schemas.microsoft.com/office/drawing/2014/main" id="{4BE5DFB5-F76F-43C0-8626-448A5020CAD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128921" y="2183334"/>
            <a:ext cx="1732218" cy="1732218"/>
          </a:xfrm>
          <a:prstGeom prst="rect">
            <a:avLst/>
          </a:prstGeom>
        </p:spPr>
      </p:pic>
      <p:pic>
        <p:nvPicPr>
          <p:cNvPr id="11" name="Graphic 10" descr="Male profile">
            <a:extLst>
              <a:ext uri="{FF2B5EF4-FFF2-40B4-BE49-F238E27FC236}">
                <a16:creationId xmlns:a16="http://schemas.microsoft.com/office/drawing/2014/main" id="{91F388C1-9AEA-4968-8549-0A496E1C8CC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578595" y="3494581"/>
            <a:ext cx="1732218" cy="1732218"/>
          </a:xfrm>
          <a:prstGeom prst="rect">
            <a:avLst/>
          </a:prstGeom>
        </p:spPr>
      </p:pic>
      <p:pic>
        <p:nvPicPr>
          <p:cNvPr id="12" name="Graphic 11" descr="Female Profile">
            <a:extLst>
              <a:ext uri="{FF2B5EF4-FFF2-40B4-BE49-F238E27FC236}">
                <a16:creationId xmlns:a16="http://schemas.microsoft.com/office/drawing/2014/main" id="{B505C9D4-1B89-4A81-9ECF-812201F4F9E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802673" y="2449567"/>
            <a:ext cx="1732218" cy="1732218"/>
          </a:xfrm>
          <a:prstGeom prst="rect">
            <a:avLst/>
          </a:prstGeom>
        </p:spPr>
      </p:pic>
      <p:pic>
        <p:nvPicPr>
          <p:cNvPr id="13" name="Graphic 12" descr="Female Profile">
            <a:extLst>
              <a:ext uri="{FF2B5EF4-FFF2-40B4-BE49-F238E27FC236}">
                <a16:creationId xmlns:a16="http://schemas.microsoft.com/office/drawing/2014/main" id="{16E1520F-042F-4582-A8B8-EA3139CE4E7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985706" y="3783727"/>
            <a:ext cx="1732218" cy="1732218"/>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Groups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Cruise ship">
            <a:extLst>
              <a:ext uri="{FF2B5EF4-FFF2-40B4-BE49-F238E27FC236}">
                <a16:creationId xmlns:a16="http://schemas.microsoft.com/office/drawing/2014/main" id="{F14EC090-5379-4634-8595-76D7EB3906E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594454">
            <a:off x="8560299" y="1577608"/>
            <a:ext cx="2183900" cy="2183900"/>
          </a:xfrm>
          <a:prstGeom prst="rect">
            <a:avLst/>
          </a:prstGeom>
        </p:spPr>
      </p:pic>
      <p:pic>
        <p:nvPicPr>
          <p:cNvPr id="7" name="Graphic 6" descr="Hike">
            <a:extLst>
              <a:ext uri="{FF2B5EF4-FFF2-40B4-BE49-F238E27FC236}">
                <a16:creationId xmlns:a16="http://schemas.microsoft.com/office/drawing/2014/main" id="{80679092-F56D-4E9C-8223-29E6BEED4F5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20516722">
            <a:off x="4839893" y="3771426"/>
            <a:ext cx="914400" cy="914400"/>
          </a:xfrm>
          <a:prstGeom prst="rect">
            <a:avLst/>
          </a:prstGeom>
        </p:spPr>
      </p:pic>
      <p:pic>
        <p:nvPicPr>
          <p:cNvPr id="9" name="Graphic 8" descr="Mountains">
            <a:extLst>
              <a:ext uri="{FF2B5EF4-FFF2-40B4-BE49-F238E27FC236}">
                <a16:creationId xmlns:a16="http://schemas.microsoft.com/office/drawing/2014/main" id="{DBB3C025-3339-4B09-8B29-115C8886123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218551" y="3359096"/>
            <a:ext cx="2183900" cy="2183900"/>
          </a:xfrm>
          <a:prstGeom prst="rect">
            <a:avLst/>
          </a:prstGeom>
        </p:spPr>
      </p:pic>
      <p:pic>
        <p:nvPicPr>
          <p:cNvPr id="11" name="Graphic 10" descr="Two women">
            <a:extLst>
              <a:ext uri="{FF2B5EF4-FFF2-40B4-BE49-F238E27FC236}">
                <a16:creationId xmlns:a16="http://schemas.microsoft.com/office/drawing/2014/main" id="{A1488A90-4185-4B2D-A987-1A1F4C3378D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018082" y="4322562"/>
            <a:ext cx="2024510" cy="2024510"/>
          </a:xfrm>
          <a:prstGeom prst="rect">
            <a:avLst/>
          </a:prstGeom>
        </p:spPr>
      </p:pic>
      <p:pic>
        <p:nvPicPr>
          <p:cNvPr id="13" name="Graphic 12" descr="Woman">
            <a:extLst>
              <a:ext uri="{FF2B5EF4-FFF2-40B4-BE49-F238E27FC236}">
                <a16:creationId xmlns:a16="http://schemas.microsoft.com/office/drawing/2014/main" id="{E5CB0850-5EFA-4897-BC42-62964AEC216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074667" y="2101375"/>
            <a:ext cx="2024510" cy="2024510"/>
          </a:xfrm>
          <a:prstGeom prst="rect">
            <a:avLst/>
          </a:prstGeom>
        </p:spPr>
      </p:pic>
      <p:pic>
        <p:nvPicPr>
          <p:cNvPr id="15" name="Graphic 14" descr="Man">
            <a:extLst>
              <a:ext uri="{FF2B5EF4-FFF2-40B4-BE49-F238E27FC236}">
                <a16:creationId xmlns:a16="http://schemas.microsoft.com/office/drawing/2014/main" id="{4E0197D2-E665-4A7F-9DBC-F04A4C9DD00A}"/>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881188" y="1334586"/>
            <a:ext cx="2024510" cy="2024510"/>
          </a:xfrm>
          <a:prstGeom prst="rect">
            <a:avLst/>
          </a:prstGeom>
        </p:spPr>
      </p:pic>
      <p:pic>
        <p:nvPicPr>
          <p:cNvPr id="17" name="Graphic 16" descr="Earth globe: Americas">
            <a:extLst>
              <a:ext uri="{FF2B5EF4-FFF2-40B4-BE49-F238E27FC236}">
                <a16:creationId xmlns:a16="http://schemas.microsoft.com/office/drawing/2014/main" id="{5D485B2E-DFB1-4D58-AE21-E6DC4FCAB609}"/>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7744983" y="2943919"/>
            <a:ext cx="2183900" cy="2183900"/>
          </a:xfrm>
          <a:prstGeom prst="rect">
            <a:avLst/>
          </a:prstGeom>
        </p:spPr>
      </p:pic>
    </p:spTree>
    <p:extLst>
      <p:ext uri="{BB962C8B-B14F-4D97-AF65-F5344CB8AC3E}">
        <p14:creationId xmlns:p14="http://schemas.microsoft.com/office/powerpoint/2010/main" val="3467661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Stereotypes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Man with cane">
            <a:extLst>
              <a:ext uri="{FF2B5EF4-FFF2-40B4-BE49-F238E27FC236}">
                <a16:creationId xmlns:a16="http://schemas.microsoft.com/office/drawing/2014/main" id="{1664B97A-1BFD-4B5D-9EBE-9AAF23F3B69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2511405" y="3170292"/>
            <a:ext cx="1974350" cy="1974350"/>
          </a:xfrm>
          <a:prstGeom prst="rect">
            <a:avLst/>
          </a:prstGeom>
        </p:spPr>
      </p:pic>
      <p:pic>
        <p:nvPicPr>
          <p:cNvPr id="7" name="Graphic 6" descr="Woman with cane">
            <a:extLst>
              <a:ext uri="{FF2B5EF4-FFF2-40B4-BE49-F238E27FC236}">
                <a16:creationId xmlns:a16="http://schemas.microsoft.com/office/drawing/2014/main" id="{F5006784-0303-4218-A2A0-A542415AE14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5904" y="2110342"/>
            <a:ext cx="1974350" cy="1974350"/>
          </a:xfrm>
          <a:prstGeom prst="rect">
            <a:avLst/>
          </a:prstGeom>
        </p:spPr>
      </p:pic>
      <p:pic>
        <p:nvPicPr>
          <p:cNvPr id="9" name="Graphic 8" descr="Car">
            <a:extLst>
              <a:ext uri="{FF2B5EF4-FFF2-40B4-BE49-F238E27FC236}">
                <a16:creationId xmlns:a16="http://schemas.microsoft.com/office/drawing/2014/main" id="{101B8A07-F49B-4273-B5BD-DB282FE7187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326552" y="2745794"/>
            <a:ext cx="4928449" cy="4928449"/>
          </a:xfrm>
          <a:prstGeom prst="rect">
            <a:avLst/>
          </a:prstGeom>
        </p:spPr>
      </p:pic>
      <p:pic>
        <p:nvPicPr>
          <p:cNvPr id="11" name="Graphic 10" descr="Female Profile">
            <a:extLst>
              <a:ext uri="{FF2B5EF4-FFF2-40B4-BE49-F238E27FC236}">
                <a16:creationId xmlns:a16="http://schemas.microsoft.com/office/drawing/2014/main" id="{CF35E2ED-CA57-4A35-A46B-68AB9EE60C7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455162" y="4306291"/>
            <a:ext cx="671228" cy="671228"/>
          </a:xfrm>
          <a:prstGeom prst="rect">
            <a:avLst/>
          </a:prstGeom>
        </p:spPr>
      </p:pic>
      <p:pic>
        <p:nvPicPr>
          <p:cNvPr id="16" name="Graphic 15" descr="Female Profile">
            <a:extLst>
              <a:ext uri="{FF2B5EF4-FFF2-40B4-BE49-F238E27FC236}">
                <a16:creationId xmlns:a16="http://schemas.microsoft.com/office/drawing/2014/main" id="{3652CB19-507E-42C4-AE07-C2C4FDE71378}"/>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681010" y="1803082"/>
            <a:ext cx="1578943" cy="1578943"/>
          </a:xfrm>
          <a:prstGeom prst="rect">
            <a:avLst/>
          </a:prstGeom>
        </p:spPr>
      </p:pic>
    </p:spTree>
    <p:extLst>
      <p:ext uri="{BB962C8B-B14F-4D97-AF65-F5344CB8AC3E}">
        <p14:creationId xmlns:p14="http://schemas.microsoft.com/office/powerpoint/2010/main" val="712668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Discrimination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New wheelchair">
            <a:extLst>
              <a:ext uri="{FF2B5EF4-FFF2-40B4-BE49-F238E27FC236}">
                <a16:creationId xmlns:a16="http://schemas.microsoft.com/office/drawing/2014/main" id="{2C63C4D1-E62B-457C-B51C-0698F170BFB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62520" y="2204649"/>
            <a:ext cx="3666960" cy="3666960"/>
          </a:xfrm>
          <a:prstGeom prst="rect">
            <a:avLst/>
          </a:prstGeom>
        </p:spPr>
      </p:pic>
      <p:sp>
        <p:nvSpPr>
          <p:cNvPr id="6" name="Multiplication Sign 5">
            <a:extLst>
              <a:ext uri="{FF2B5EF4-FFF2-40B4-BE49-F238E27FC236}">
                <a16:creationId xmlns:a16="http://schemas.microsoft.com/office/drawing/2014/main" id="{86AE6D9C-3D77-42A6-9323-11B4CF13861A}"/>
              </a:ext>
            </a:extLst>
          </p:cNvPr>
          <p:cNvSpPr/>
          <p:nvPr/>
        </p:nvSpPr>
        <p:spPr>
          <a:xfrm>
            <a:off x="3964570" y="2053140"/>
            <a:ext cx="4583529" cy="3666952"/>
          </a:xfrm>
          <a:prstGeom prst="mathMultiply">
            <a:avLst>
              <a:gd name="adj1" fmla="val 7550"/>
            </a:avLst>
          </a:prstGeom>
          <a:gradFill flip="none" rotWithShape="1">
            <a:gsLst>
              <a:gs pos="0">
                <a:srgbClr val="FF0000">
                  <a:tint val="66000"/>
                  <a:satMod val="160000"/>
                  <a:alpha val="50000"/>
                </a:srgbClr>
              </a:gs>
              <a:gs pos="50000">
                <a:srgbClr val="FF0000">
                  <a:tint val="44500"/>
                  <a:satMod val="160000"/>
                </a:srgbClr>
              </a:gs>
              <a:gs pos="100000">
                <a:srgbClr val="FF0000">
                  <a:tint val="23500"/>
                  <a:satMod val="160000"/>
                </a:srgbClr>
              </a:gs>
            </a:gsLst>
            <a:path path="circle">
              <a:fillToRect l="50000" t="50000" r="50000" b="50000"/>
            </a:path>
            <a:tileRect/>
          </a:gradFill>
        </p:spPr>
        <p:style>
          <a:lnRef idx="3">
            <a:schemeClr val="lt1"/>
          </a:lnRef>
          <a:fillRef idx="1">
            <a:schemeClr val="accent1"/>
          </a:fillRef>
          <a:effectRef idx="1">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004942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Prejudice and Discrimination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Exclamation mark">
            <a:extLst>
              <a:ext uri="{FF2B5EF4-FFF2-40B4-BE49-F238E27FC236}">
                <a16:creationId xmlns:a16="http://schemas.microsoft.com/office/drawing/2014/main" id="{69DABCDB-8765-4A57-9176-04C952457E9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52900" y="1684392"/>
            <a:ext cx="3886200" cy="3886200"/>
          </a:xfrm>
          <a:prstGeom prst="rect">
            <a:avLst/>
          </a:prstGeom>
        </p:spPr>
      </p:pic>
    </p:spTree>
    <p:extLst>
      <p:ext uri="{BB962C8B-B14F-4D97-AF65-F5344CB8AC3E}">
        <p14:creationId xmlns:p14="http://schemas.microsoft.com/office/powerpoint/2010/main" val="456379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Racism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Car">
            <a:extLst>
              <a:ext uri="{FF2B5EF4-FFF2-40B4-BE49-F238E27FC236}">
                <a16:creationId xmlns:a16="http://schemas.microsoft.com/office/drawing/2014/main" id="{57D5DF00-1FF8-4844-BA1E-5F7C5DE395B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52692" y="2195245"/>
            <a:ext cx="3381910" cy="3381910"/>
          </a:xfrm>
          <a:prstGeom prst="rect">
            <a:avLst/>
          </a:prstGeom>
        </p:spPr>
      </p:pic>
      <p:pic>
        <p:nvPicPr>
          <p:cNvPr id="7" name="Graphic 6" descr="Woman">
            <a:extLst>
              <a:ext uri="{FF2B5EF4-FFF2-40B4-BE49-F238E27FC236}">
                <a16:creationId xmlns:a16="http://schemas.microsoft.com/office/drawing/2014/main" id="{FEC5A5D7-85E7-4008-B0F1-2671CF3AB7F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507249" y="2192340"/>
            <a:ext cx="2232060" cy="2232060"/>
          </a:xfrm>
          <a:prstGeom prst="rect">
            <a:avLst/>
          </a:prstGeom>
        </p:spPr>
      </p:pic>
      <p:pic>
        <p:nvPicPr>
          <p:cNvPr id="9" name="Graphic 8" descr="Man">
            <a:extLst>
              <a:ext uri="{FF2B5EF4-FFF2-40B4-BE49-F238E27FC236}">
                <a16:creationId xmlns:a16="http://schemas.microsoft.com/office/drawing/2014/main" id="{73373F83-1BE7-43C4-B15B-A26D6453383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835316" y="3345095"/>
            <a:ext cx="2232060" cy="2232060"/>
          </a:xfrm>
          <a:prstGeom prst="rect">
            <a:avLst/>
          </a:prstGeom>
        </p:spPr>
      </p:pic>
    </p:spTree>
    <p:extLst>
      <p:ext uri="{BB962C8B-B14F-4D97-AF65-F5344CB8AC3E}">
        <p14:creationId xmlns:p14="http://schemas.microsoft.com/office/powerpoint/2010/main" val="3357804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Sexism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Woman">
            <a:extLst>
              <a:ext uri="{FF2B5EF4-FFF2-40B4-BE49-F238E27FC236}">
                <a16:creationId xmlns:a16="http://schemas.microsoft.com/office/drawing/2014/main" id="{34813270-131D-44F7-B06F-12B927AB47C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17603" y="3913429"/>
            <a:ext cx="2232060" cy="2232060"/>
          </a:xfrm>
          <a:prstGeom prst="rect">
            <a:avLst/>
          </a:prstGeom>
        </p:spPr>
      </p:pic>
      <p:pic>
        <p:nvPicPr>
          <p:cNvPr id="7" name="Graphic 6" descr="Man">
            <a:extLst>
              <a:ext uri="{FF2B5EF4-FFF2-40B4-BE49-F238E27FC236}">
                <a16:creationId xmlns:a16="http://schemas.microsoft.com/office/drawing/2014/main" id="{57724B60-A6FF-4103-8B16-B20A21387F5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672311" y="2668317"/>
            <a:ext cx="2232060" cy="2232060"/>
          </a:xfrm>
          <a:prstGeom prst="rect">
            <a:avLst/>
          </a:prstGeom>
        </p:spPr>
      </p:pic>
      <p:pic>
        <p:nvPicPr>
          <p:cNvPr id="8" name="Graphic 7" descr="Woman">
            <a:extLst>
              <a:ext uri="{FF2B5EF4-FFF2-40B4-BE49-F238E27FC236}">
                <a16:creationId xmlns:a16="http://schemas.microsoft.com/office/drawing/2014/main" id="{D1F663E5-DCB2-4A7C-9826-D7840CECB76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185543" y="1825298"/>
            <a:ext cx="2232060" cy="2232060"/>
          </a:xfrm>
          <a:prstGeom prst="rect">
            <a:avLst/>
          </a:prstGeom>
        </p:spPr>
      </p:pic>
      <p:pic>
        <p:nvPicPr>
          <p:cNvPr id="9" name="Graphic 8" descr="Man">
            <a:extLst>
              <a:ext uri="{FF2B5EF4-FFF2-40B4-BE49-F238E27FC236}">
                <a16:creationId xmlns:a16="http://schemas.microsoft.com/office/drawing/2014/main" id="{365C7CAB-4B47-4B10-98D0-486EF25DAD3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550934" y="1479767"/>
            <a:ext cx="2232060" cy="2232060"/>
          </a:xfrm>
          <a:prstGeom prst="rect">
            <a:avLst/>
          </a:prstGeom>
        </p:spPr>
      </p:pic>
      <p:pic>
        <p:nvPicPr>
          <p:cNvPr id="10" name="Graphic 9" descr="Woman">
            <a:extLst>
              <a:ext uri="{FF2B5EF4-FFF2-40B4-BE49-F238E27FC236}">
                <a16:creationId xmlns:a16="http://schemas.microsoft.com/office/drawing/2014/main" id="{075BC6DF-1275-48C3-A6B8-8AC8A705A454}"/>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593292" y="4024066"/>
            <a:ext cx="2232060" cy="2232060"/>
          </a:xfrm>
          <a:prstGeom prst="rect">
            <a:avLst/>
          </a:prstGeom>
        </p:spPr>
      </p:pic>
      <p:pic>
        <p:nvPicPr>
          <p:cNvPr id="11" name="Graphic 10" descr="Man">
            <a:extLst>
              <a:ext uri="{FF2B5EF4-FFF2-40B4-BE49-F238E27FC236}">
                <a16:creationId xmlns:a16="http://schemas.microsoft.com/office/drawing/2014/main" id="{E8DE32AF-F74C-4B58-AB73-C9D651A21A8B}"/>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556281" y="2086118"/>
            <a:ext cx="2232060" cy="2232060"/>
          </a:xfrm>
          <a:prstGeom prst="rect">
            <a:avLst/>
          </a:prstGeom>
        </p:spPr>
      </p:pic>
      <p:pic>
        <p:nvPicPr>
          <p:cNvPr id="12" name="Graphic 11" descr="Woman">
            <a:extLst>
              <a:ext uri="{FF2B5EF4-FFF2-40B4-BE49-F238E27FC236}">
                <a16:creationId xmlns:a16="http://schemas.microsoft.com/office/drawing/2014/main" id="{A5816CC3-75E4-438C-AF12-5BE9BF7F5AE7}"/>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7777647" y="1701423"/>
            <a:ext cx="2232060" cy="2232060"/>
          </a:xfrm>
          <a:prstGeom prst="rect">
            <a:avLst/>
          </a:prstGeom>
        </p:spPr>
      </p:pic>
      <p:pic>
        <p:nvPicPr>
          <p:cNvPr id="13" name="Graphic 12" descr="Man">
            <a:extLst>
              <a:ext uri="{FF2B5EF4-FFF2-40B4-BE49-F238E27FC236}">
                <a16:creationId xmlns:a16="http://schemas.microsoft.com/office/drawing/2014/main" id="{3FA2ABE5-ADA0-4F38-AF18-1761AAE69633}"/>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1935033" y="4107692"/>
            <a:ext cx="2232060" cy="2232060"/>
          </a:xfrm>
          <a:prstGeom prst="rect">
            <a:avLst/>
          </a:prstGeom>
        </p:spPr>
      </p:pic>
    </p:spTree>
    <p:extLst>
      <p:ext uri="{BB962C8B-B14F-4D97-AF65-F5344CB8AC3E}">
        <p14:creationId xmlns:p14="http://schemas.microsoft.com/office/powerpoint/2010/main" val="23227391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Ageism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Man with cane">
            <a:extLst>
              <a:ext uri="{FF2B5EF4-FFF2-40B4-BE49-F238E27FC236}">
                <a16:creationId xmlns:a16="http://schemas.microsoft.com/office/drawing/2014/main" id="{E559FAF3-AA34-4B02-ADB0-80EED40940A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14609" y="1392894"/>
            <a:ext cx="2174346" cy="2174346"/>
          </a:xfrm>
          <a:prstGeom prst="rect">
            <a:avLst/>
          </a:prstGeom>
        </p:spPr>
      </p:pic>
      <p:pic>
        <p:nvPicPr>
          <p:cNvPr id="7" name="Graphic 6" descr="Woman with cane">
            <a:extLst>
              <a:ext uri="{FF2B5EF4-FFF2-40B4-BE49-F238E27FC236}">
                <a16:creationId xmlns:a16="http://schemas.microsoft.com/office/drawing/2014/main" id="{9D520704-0A48-4985-A83E-CE6599F9839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314879" y="3683985"/>
            <a:ext cx="2174346" cy="2174346"/>
          </a:xfrm>
          <a:prstGeom prst="rect">
            <a:avLst/>
          </a:prstGeom>
        </p:spPr>
      </p:pic>
      <p:pic>
        <p:nvPicPr>
          <p:cNvPr id="9" name="Graphic 8" descr="Confused person">
            <a:extLst>
              <a:ext uri="{FF2B5EF4-FFF2-40B4-BE49-F238E27FC236}">
                <a16:creationId xmlns:a16="http://schemas.microsoft.com/office/drawing/2014/main" id="{01E987DC-1F0E-476F-B765-F56F01EBF05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049607" y="1896451"/>
            <a:ext cx="2174346" cy="2174346"/>
          </a:xfrm>
          <a:prstGeom prst="rect">
            <a:avLst/>
          </a:prstGeom>
        </p:spPr>
      </p:pic>
      <p:pic>
        <p:nvPicPr>
          <p:cNvPr id="11" name="Graphic 10" descr="Walk">
            <a:extLst>
              <a:ext uri="{FF2B5EF4-FFF2-40B4-BE49-F238E27FC236}">
                <a16:creationId xmlns:a16="http://schemas.microsoft.com/office/drawing/2014/main" id="{9A8CE617-C655-4DE5-ABC2-C29F4878AA9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136780" y="4070797"/>
            <a:ext cx="2174346" cy="2174346"/>
          </a:xfrm>
          <a:prstGeom prst="rect">
            <a:avLst/>
          </a:prstGeom>
        </p:spPr>
      </p:pic>
      <p:pic>
        <p:nvPicPr>
          <p:cNvPr id="13" name="Graphic 12" descr="Woman">
            <a:extLst>
              <a:ext uri="{FF2B5EF4-FFF2-40B4-BE49-F238E27FC236}">
                <a16:creationId xmlns:a16="http://schemas.microsoft.com/office/drawing/2014/main" id="{D4B2C6C8-5821-4A08-9CE8-AAB33D6ED22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973420" y="1650985"/>
            <a:ext cx="2174346" cy="2174346"/>
          </a:xfrm>
          <a:prstGeom prst="rect">
            <a:avLst/>
          </a:prstGeom>
        </p:spPr>
      </p:pic>
      <p:pic>
        <p:nvPicPr>
          <p:cNvPr id="16" name="Graphic 15" descr="Woman with cane">
            <a:extLst>
              <a:ext uri="{FF2B5EF4-FFF2-40B4-BE49-F238E27FC236}">
                <a16:creationId xmlns:a16="http://schemas.microsoft.com/office/drawing/2014/main" id="{30B2C019-2618-4EC2-95E6-024494C753EB}"/>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flipH="1">
            <a:off x="1107389" y="2341827"/>
            <a:ext cx="2174346" cy="2174346"/>
          </a:xfrm>
          <a:prstGeom prst="rect">
            <a:avLst/>
          </a:prstGeom>
        </p:spPr>
      </p:pic>
    </p:spTree>
    <p:extLst>
      <p:ext uri="{BB962C8B-B14F-4D97-AF65-F5344CB8AC3E}">
        <p14:creationId xmlns:p14="http://schemas.microsoft.com/office/powerpoint/2010/main" val="27238131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TotalTime>
  <Words>654</Words>
  <Application>Microsoft Office PowerPoint</Application>
  <PresentationFormat>Widescreen</PresentationFormat>
  <Paragraphs>54</Paragraphs>
  <Slides>14</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Nicholas Lazzaro</cp:lastModifiedBy>
  <cp:revision>12</cp:revision>
  <dcterms:created xsi:type="dcterms:W3CDTF">2017-06-16T13:06:21Z</dcterms:created>
  <dcterms:modified xsi:type="dcterms:W3CDTF">2019-05-29T22:06:13Z</dcterms:modified>
</cp:coreProperties>
</file>