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79" r:id="rId3"/>
    <p:sldId id="257" r:id="rId4"/>
    <p:sldId id="258" r:id="rId5"/>
    <p:sldId id="259" r:id="rId6"/>
    <p:sldId id="260" r:id="rId7"/>
    <p:sldId id="261" r:id="rId8"/>
    <p:sldId id="262" r:id="rId9"/>
    <p:sldId id="263" r:id="rId10"/>
    <p:sldId id="280"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0066"/>
    <a:srgbClr val="99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6/19/2019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we will consider the aggressive side of human behavior.</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Aggression refers to a situation in which we wish to cause pain or harm to another, and it can take two different forms. Hostile aggression is motivated by feelings of anger with intent to cause pain. Perhaps we are angry about a driver who cut us off on the highway, so we want to inflict pain on the driver.</a:t>
            </a:r>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Instrumental aggression is motivated by achieving a goal and does not necessarily involve intent to cause pain. A robber who hurt someone during a robbery is a good example </a:t>
            </a:r>
            <a:r>
              <a:rPr lang="en-US" sz="1200" kern="1200">
                <a:solidFill>
                  <a:schemeClr val="tx1"/>
                </a:solidFill>
                <a:effectLst/>
                <a:latin typeface="+mn-lt"/>
                <a:ea typeface="+mn-ea"/>
                <a:cs typeface="+mn-cs"/>
              </a:rPr>
              <a:t>of instrumental </a:t>
            </a:r>
            <a:r>
              <a:rPr lang="en-US" sz="1200" kern="1200" dirty="0">
                <a:solidFill>
                  <a:schemeClr val="tx1"/>
                </a:solidFill>
                <a:effectLst/>
                <a:latin typeface="+mn-lt"/>
                <a:ea typeface="+mn-ea"/>
                <a:cs typeface="+mn-cs"/>
              </a:rPr>
              <a:t>aggression. The goal was the robbery, not to inflict pain.</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does aggression exist? Some suggest it serves an evolutionary purpose, which may explain why men are more aggressive. This tendency helps with protection and reproduction. Similarly, women use instrumental aggression to achieve goals.</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theory is the frustration aggression theory, which states people become frustrated and angry when prevented from reaching goals. For example, if you want to print out a paper for class, and the printer is suddenly non-functional, this event can certainly make you frustrated and angry.</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modern form of aggression is bullying, which is a repeated negative treatment of another person over time. Bullying often includes harm, injury, or humiliation. Boys tend to engage in direct physical bullying, whereas girls are more indirect, spreading rumors or socially isolating others.</a:t>
            </a:r>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Bullying involves three parties: the bully, the victim, and the bystanders. Bullies often feel positive and powerful. Victims often have increased anxiety and depression. Children who are emotionally reactive are at greater risk for being bullied.</a:t>
            </a:r>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Cyberbullying is repeated bullying behavior that occurs via technology, such as social media. The anonymity of cyberbullying allows the bully to have power, whereas the victim may feel helpless and unable to escape. The effects of cyberbullying are just as harmful as traditional bullying and result in feelings of frustration, anger, sadness, powerlessness, and fear. Lower self-esteem is also a consequence.</a:t>
            </a:r>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bystander effect refers to the degree to which individuals will witness bullying or other behaviors and not volunteer to help. Diffusion of responsibility results when no one in the group helps because the responsibility to do so is spread throughout the group. The more witnesses around, the less someone will likely volunteer.</a:t>
            </a:r>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2596464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12.xml"/><Relationship Id="rId5" Type="http://schemas.openxmlformats.org/officeDocument/2006/relationships/image" Target="../media/image40.png"/><Relationship Id="rId4" Type="http://schemas.openxmlformats.org/officeDocument/2006/relationships/image" Target="../media/image3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5.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_rels/slide7.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23.png"/><Relationship Id="rId7"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_rels/slide9.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Aggression</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Hostile Aggression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Angry face with solid fill">
            <a:extLst>
              <a:ext uri="{FF2B5EF4-FFF2-40B4-BE49-F238E27FC236}">
                <a16:creationId xmlns:a16="http://schemas.microsoft.com/office/drawing/2014/main" id="{FFBC62E4-8ED8-4D27-87D2-4A5F0EF718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31923" y="2128684"/>
            <a:ext cx="2600632" cy="2600632"/>
          </a:xfrm>
          <a:prstGeom prst="rect">
            <a:avLst/>
          </a:prstGeom>
        </p:spPr>
      </p:pic>
      <p:pic>
        <p:nvPicPr>
          <p:cNvPr id="5" name="Graphic 4" descr="Car">
            <a:extLst>
              <a:ext uri="{FF2B5EF4-FFF2-40B4-BE49-F238E27FC236}">
                <a16:creationId xmlns:a16="http://schemas.microsoft.com/office/drawing/2014/main" id="{EB52E0D4-F1BF-497C-84DE-A8775ECEDD2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07279" y="1752601"/>
            <a:ext cx="3352798" cy="3352798"/>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Instrumental Aggression</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C5B3DD52-D1B9-4139-953D-92DD18BECC38}"/>
              </a:ext>
            </a:extLst>
          </p:cNvPr>
          <p:cNvSpPr txBox="1"/>
          <p:nvPr/>
        </p:nvSpPr>
        <p:spPr>
          <a:xfrm>
            <a:off x="1881188" y="2635045"/>
            <a:ext cx="2288640" cy="1200329"/>
          </a:xfrm>
          <a:prstGeom prst="rect">
            <a:avLst/>
          </a:prstGeom>
          <a:solidFill>
            <a:schemeClr val="accent1">
              <a:lumMod val="75000"/>
            </a:schemeClr>
          </a:solidFill>
        </p:spPr>
        <p:txBody>
          <a:bodyPr wrap="none" rtlCol="0">
            <a:spAutoFit/>
          </a:bodyPr>
          <a:lstStyle/>
          <a:p>
            <a:r>
              <a:rPr lang="en-US" sz="7200" dirty="0">
                <a:solidFill>
                  <a:schemeClr val="bg1"/>
                </a:solidFill>
              </a:rPr>
              <a:t>GOAL</a:t>
            </a:r>
          </a:p>
        </p:txBody>
      </p:sp>
      <p:pic>
        <p:nvPicPr>
          <p:cNvPr id="7" name="Graphic 6" descr="Money">
            <a:extLst>
              <a:ext uri="{FF2B5EF4-FFF2-40B4-BE49-F238E27FC236}">
                <a16:creationId xmlns:a16="http://schemas.microsoft.com/office/drawing/2014/main" id="{FF360AD2-F354-4285-AF4F-7A98D1D104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22171" y="2303604"/>
            <a:ext cx="1860754" cy="1860754"/>
          </a:xfrm>
          <a:prstGeom prst="rect">
            <a:avLst/>
          </a:prstGeom>
        </p:spPr>
      </p:pic>
      <p:pic>
        <p:nvPicPr>
          <p:cNvPr id="9" name="Graphic 8" descr="Run">
            <a:extLst>
              <a:ext uri="{FF2B5EF4-FFF2-40B4-BE49-F238E27FC236}">
                <a16:creationId xmlns:a16="http://schemas.microsoft.com/office/drawing/2014/main" id="{2F6BBA17-FF44-4C42-B621-4FE83ACDB46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65623" y="2303605"/>
            <a:ext cx="1860753" cy="1860753"/>
          </a:xfrm>
          <a:prstGeom prst="rect">
            <a:avLst/>
          </a:prstGeom>
        </p:spPr>
      </p:pic>
      <p:cxnSp>
        <p:nvCxnSpPr>
          <p:cNvPr id="11" name="Straight Arrow Connector 10">
            <a:extLst>
              <a:ext uri="{FF2B5EF4-FFF2-40B4-BE49-F238E27FC236}">
                <a16:creationId xmlns:a16="http://schemas.microsoft.com/office/drawing/2014/main" id="{56C44A8D-1D38-47B3-B846-CD8B538C8580}"/>
              </a:ext>
            </a:extLst>
          </p:cNvPr>
          <p:cNvCxnSpPr>
            <a:cxnSpLocks/>
            <a:endCxn id="7" idx="2"/>
          </p:cNvCxnSpPr>
          <p:nvPr/>
        </p:nvCxnSpPr>
        <p:spPr>
          <a:xfrm flipV="1">
            <a:off x="8259097" y="4164358"/>
            <a:ext cx="693451" cy="109590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Aggression cont’d</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Woman">
            <a:extLst>
              <a:ext uri="{FF2B5EF4-FFF2-40B4-BE49-F238E27FC236}">
                <a16:creationId xmlns:a16="http://schemas.microsoft.com/office/drawing/2014/main" id="{91A9B03A-2741-46D1-9382-0AA55D6F53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23821" y="1871956"/>
            <a:ext cx="2647279" cy="2647279"/>
          </a:xfrm>
          <a:prstGeom prst="rect">
            <a:avLst/>
          </a:prstGeom>
        </p:spPr>
      </p:pic>
      <p:pic>
        <p:nvPicPr>
          <p:cNvPr id="6" name="Graphic 5" descr="Man">
            <a:extLst>
              <a:ext uri="{FF2B5EF4-FFF2-40B4-BE49-F238E27FC236}">
                <a16:creationId xmlns:a16="http://schemas.microsoft.com/office/drawing/2014/main" id="{08AE5E94-157C-4F38-9A1B-C7827E3E8D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20902" y="1886649"/>
            <a:ext cx="2647279" cy="2647279"/>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Frustration Aggression Theory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Document">
            <a:extLst>
              <a:ext uri="{FF2B5EF4-FFF2-40B4-BE49-F238E27FC236}">
                <a16:creationId xmlns:a16="http://schemas.microsoft.com/office/drawing/2014/main" id="{3CCDBDD5-D27A-434A-AB1B-E59528AC4E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473489">
            <a:off x="1668967" y="2340078"/>
            <a:ext cx="2177844" cy="2177844"/>
          </a:xfrm>
          <a:prstGeom prst="rect">
            <a:avLst/>
          </a:prstGeom>
        </p:spPr>
      </p:pic>
      <p:pic>
        <p:nvPicPr>
          <p:cNvPr id="5" name="Graphic 4" descr="Angry face with no fill">
            <a:extLst>
              <a:ext uri="{FF2B5EF4-FFF2-40B4-BE49-F238E27FC236}">
                <a16:creationId xmlns:a16="http://schemas.microsoft.com/office/drawing/2014/main" id="{046F18EE-6E15-4153-A248-8475372D8EE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205994" y="2297092"/>
            <a:ext cx="2263815" cy="2263815"/>
          </a:xfrm>
          <a:prstGeom prst="rect">
            <a:avLst/>
          </a:prstGeom>
        </p:spPr>
      </p:pic>
      <p:pic>
        <p:nvPicPr>
          <p:cNvPr id="7" name="Graphic 6" descr="Printer">
            <a:extLst>
              <a:ext uri="{FF2B5EF4-FFF2-40B4-BE49-F238E27FC236}">
                <a16:creationId xmlns:a16="http://schemas.microsoft.com/office/drawing/2014/main" id="{8540ED7F-0F51-43AF-8768-CCA5363E1D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739206" y="2180361"/>
            <a:ext cx="2713587" cy="2713587"/>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Bullying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chool boy">
            <a:extLst>
              <a:ext uri="{FF2B5EF4-FFF2-40B4-BE49-F238E27FC236}">
                <a16:creationId xmlns:a16="http://schemas.microsoft.com/office/drawing/2014/main" id="{289F6182-926E-4D09-9871-D78BC1C0287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67535" y="2206586"/>
            <a:ext cx="2233612" cy="2233612"/>
          </a:xfrm>
          <a:prstGeom prst="rect">
            <a:avLst/>
          </a:prstGeom>
        </p:spPr>
      </p:pic>
      <p:pic>
        <p:nvPicPr>
          <p:cNvPr id="5" name="Graphic 4" descr="School girl">
            <a:extLst>
              <a:ext uri="{FF2B5EF4-FFF2-40B4-BE49-F238E27FC236}">
                <a16:creationId xmlns:a16="http://schemas.microsoft.com/office/drawing/2014/main" id="{1145562F-42AC-4CB9-82A1-478D965936F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93626" y="2206585"/>
            <a:ext cx="2233611" cy="2233611"/>
          </a:xfrm>
          <a:prstGeom prst="rect">
            <a:avLst/>
          </a:prstGeom>
        </p:spPr>
      </p:pic>
      <p:sp>
        <p:nvSpPr>
          <p:cNvPr id="6" name="TextBox 5">
            <a:extLst>
              <a:ext uri="{FF2B5EF4-FFF2-40B4-BE49-F238E27FC236}">
                <a16:creationId xmlns:a16="http://schemas.microsoft.com/office/drawing/2014/main" id="{CF138F5A-2CF3-41C8-8274-DAD65B66F063}"/>
              </a:ext>
            </a:extLst>
          </p:cNvPr>
          <p:cNvSpPr txBox="1"/>
          <p:nvPr/>
        </p:nvSpPr>
        <p:spPr>
          <a:xfrm>
            <a:off x="3950569" y="2677060"/>
            <a:ext cx="1335237" cy="646331"/>
          </a:xfrm>
          <a:prstGeom prst="rect">
            <a:avLst/>
          </a:prstGeom>
          <a:noFill/>
        </p:spPr>
        <p:txBody>
          <a:bodyPr wrap="none" rtlCol="0">
            <a:spAutoFit/>
          </a:bodyPr>
          <a:lstStyle/>
          <a:p>
            <a:r>
              <a:rPr lang="en-US" sz="3600" b="1" dirty="0">
                <a:solidFill>
                  <a:schemeClr val="accent1"/>
                </a:solidFill>
              </a:rPr>
              <a:t>Direct</a:t>
            </a:r>
          </a:p>
        </p:txBody>
      </p:sp>
      <p:sp>
        <p:nvSpPr>
          <p:cNvPr id="9" name="TextBox 8">
            <a:extLst>
              <a:ext uri="{FF2B5EF4-FFF2-40B4-BE49-F238E27FC236}">
                <a16:creationId xmlns:a16="http://schemas.microsoft.com/office/drawing/2014/main" id="{A6226DBF-ABCD-4BC9-BD72-7052E8B7F08A}"/>
              </a:ext>
            </a:extLst>
          </p:cNvPr>
          <p:cNvSpPr txBox="1"/>
          <p:nvPr/>
        </p:nvSpPr>
        <p:spPr>
          <a:xfrm>
            <a:off x="3950569" y="3409284"/>
            <a:ext cx="1715983" cy="646331"/>
          </a:xfrm>
          <a:prstGeom prst="rect">
            <a:avLst/>
          </a:prstGeom>
          <a:noFill/>
        </p:spPr>
        <p:txBody>
          <a:bodyPr wrap="none" rtlCol="0">
            <a:spAutoFit/>
          </a:bodyPr>
          <a:lstStyle/>
          <a:p>
            <a:r>
              <a:rPr lang="en-US" sz="3600" b="1" dirty="0">
                <a:solidFill>
                  <a:schemeClr val="accent1"/>
                </a:solidFill>
              </a:rPr>
              <a:t>Physical</a:t>
            </a:r>
          </a:p>
        </p:txBody>
      </p:sp>
      <p:sp>
        <p:nvSpPr>
          <p:cNvPr id="10" name="TextBox 9">
            <a:extLst>
              <a:ext uri="{FF2B5EF4-FFF2-40B4-BE49-F238E27FC236}">
                <a16:creationId xmlns:a16="http://schemas.microsoft.com/office/drawing/2014/main" id="{BEB0B359-C0BC-495C-8346-0F317E9E687F}"/>
              </a:ext>
            </a:extLst>
          </p:cNvPr>
          <p:cNvSpPr txBox="1"/>
          <p:nvPr/>
        </p:nvSpPr>
        <p:spPr>
          <a:xfrm>
            <a:off x="9004148" y="3000224"/>
            <a:ext cx="1663853" cy="646331"/>
          </a:xfrm>
          <a:prstGeom prst="rect">
            <a:avLst/>
          </a:prstGeom>
          <a:noFill/>
        </p:spPr>
        <p:txBody>
          <a:bodyPr wrap="none" rtlCol="0">
            <a:spAutoFit/>
          </a:bodyPr>
          <a:lstStyle/>
          <a:p>
            <a:r>
              <a:rPr lang="en-US" sz="3600" b="1" dirty="0">
                <a:solidFill>
                  <a:srgbClr val="FF9999"/>
                </a:solidFill>
              </a:rPr>
              <a:t>Indirect</a:t>
            </a:r>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Bullying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s">
            <a:extLst>
              <a:ext uri="{FF2B5EF4-FFF2-40B4-BE49-F238E27FC236}">
                <a16:creationId xmlns:a16="http://schemas.microsoft.com/office/drawing/2014/main" id="{59DCD5B4-969D-41FA-84D8-4F32190C90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16992" y="1393721"/>
            <a:ext cx="2767782" cy="2767782"/>
          </a:xfrm>
          <a:prstGeom prst="rect">
            <a:avLst/>
          </a:prstGeom>
        </p:spPr>
      </p:pic>
      <p:pic>
        <p:nvPicPr>
          <p:cNvPr id="5" name="Graphic 4" descr="School boy">
            <a:extLst>
              <a:ext uri="{FF2B5EF4-FFF2-40B4-BE49-F238E27FC236}">
                <a16:creationId xmlns:a16="http://schemas.microsoft.com/office/drawing/2014/main" id="{D040D3F2-5CA5-4805-B68A-154358AB8E3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01986" y="3283915"/>
            <a:ext cx="1742710" cy="1742710"/>
          </a:xfrm>
          <a:prstGeom prst="rect">
            <a:avLst/>
          </a:prstGeom>
        </p:spPr>
      </p:pic>
      <p:pic>
        <p:nvPicPr>
          <p:cNvPr id="8" name="Graphic 7" descr="School boy">
            <a:extLst>
              <a:ext uri="{FF2B5EF4-FFF2-40B4-BE49-F238E27FC236}">
                <a16:creationId xmlns:a16="http://schemas.microsoft.com/office/drawing/2014/main" id="{1566C97E-FD74-452E-8056-935EC710D6E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59276" y="3283915"/>
            <a:ext cx="1742710" cy="1742710"/>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Cyberbullying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Laptop">
            <a:extLst>
              <a:ext uri="{FF2B5EF4-FFF2-40B4-BE49-F238E27FC236}">
                <a16:creationId xmlns:a16="http://schemas.microsoft.com/office/drawing/2014/main" id="{6571BE23-D1DE-4F82-8510-085D1FF823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71684" y="3094703"/>
            <a:ext cx="1624780" cy="1624780"/>
          </a:xfrm>
          <a:prstGeom prst="rect">
            <a:avLst/>
          </a:prstGeom>
        </p:spPr>
      </p:pic>
      <p:pic>
        <p:nvPicPr>
          <p:cNvPr id="5" name="Graphic 4" descr="Female Profile">
            <a:extLst>
              <a:ext uri="{FF2B5EF4-FFF2-40B4-BE49-F238E27FC236}">
                <a16:creationId xmlns:a16="http://schemas.microsoft.com/office/drawing/2014/main" id="{0B483BE5-B2EE-43E2-B815-2F103DC62CE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24001" y="2131143"/>
            <a:ext cx="2290915" cy="2290915"/>
          </a:xfrm>
          <a:prstGeom prst="rect">
            <a:avLst/>
          </a:prstGeom>
        </p:spPr>
      </p:pic>
      <p:grpSp>
        <p:nvGrpSpPr>
          <p:cNvPr id="29" name="Group 28">
            <a:extLst>
              <a:ext uri="{FF2B5EF4-FFF2-40B4-BE49-F238E27FC236}">
                <a16:creationId xmlns:a16="http://schemas.microsoft.com/office/drawing/2014/main" id="{B0B82AD6-9ADE-45B3-8AE7-FE83B5516DCF}"/>
              </a:ext>
            </a:extLst>
          </p:cNvPr>
          <p:cNvGrpSpPr/>
          <p:nvPr/>
        </p:nvGrpSpPr>
        <p:grpSpPr>
          <a:xfrm>
            <a:off x="5562599" y="1543706"/>
            <a:ext cx="5443662" cy="693935"/>
            <a:chOff x="1906953" y="1849761"/>
            <a:chExt cx="5443662" cy="693935"/>
          </a:xfrm>
          <a:solidFill>
            <a:srgbClr val="386546"/>
          </a:solidFill>
        </p:grpSpPr>
        <p:sp>
          <p:nvSpPr>
            <p:cNvPr id="30" name="Rectangle 29">
              <a:extLst>
                <a:ext uri="{FF2B5EF4-FFF2-40B4-BE49-F238E27FC236}">
                  <a16:creationId xmlns:a16="http://schemas.microsoft.com/office/drawing/2014/main" id="{1608DDB0-C3BC-4069-8113-C52B1DA23CBF}"/>
                </a:ext>
              </a:extLst>
            </p:cNvPr>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323542"/>
                </a:solidFill>
              </a:endParaRPr>
            </a:p>
          </p:txBody>
        </p:sp>
        <p:sp>
          <p:nvSpPr>
            <p:cNvPr id="31" name="TextBox 30">
              <a:extLst>
                <a:ext uri="{FF2B5EF4-FFF2-40B4-BE49-F238E27FC236}">
                  <a16:creationId xmlns:a16="http://schemas.microsoft.com/office/drawing/2014/main" id="{61E0FBE8-AA21-46DC-8A65-0E5CDA96D940}"/>
                </a:ext>
              </a:extLst>
            </p:cNvPr>
            <p:cNvSpPr txBox="1"/>
            <p:nvPr/>
          </p:nvSpPr>
          <p:spPr>
            <a:xfrm>
              <a:off x="1967835" y="1968367"/>
              <a:ext cx="5274381" cy="461665"/>
            </a:xfrm>
            <a:prstGeom prst="rect">
              <a:avLst/>
            </a:prstGeom>
            <a:grpFill/>
          </p:spPr>
          <p:txBody>
            <a:bodyPr wrap="square" rtlCol="0">
              <a:spAutoFit/>
            </a:bodyPr>
            <a:lstStyle/>
            <a:p>
              <a:pPr algn="ctr"/>
              <a:r>
                <a:rPr lang="en-US" sz="2400" dirty="0">
                  <a:solidFill>
                    <a:schemeClr val="bg1"/>
                  </a:solidFill>
                </a:rPr>
                <a:t>Frustration</a:t>
              </a:r>
            </a:p>
          </p:txBody>
        </p:sp>
      </p:grpSp>
      <p:grpSp>
        <p:nvGrpSpPr>
          <p:cNvPr id="32" name="Group 31">
            <a:extLst>
              <a:ext uri="{FF2B5EF4-FFF2-40B4-BE49-F238E27FC236}">
                <a16:creationId xmlns:a16="http://schemas.microsoft.com/office/drawing/2014/main" id="{1B860D53-5BF1-45D8-BFFC-3F634C9FD870}"/>
              </a:ext>
            </a:extLst>
          </p:cNvPr>
          <p:cNvGrpSpPr/>
          <p:nvPr/>
        </p:nvGrpSpPr>
        <p:grpSpPr>
          <a:xfrm>
            <a:off x="5562599" y="2362470"/>
            <a:ext cx="5443662" cy="693935"/>
            <a:chOff x="1906953" y="2649539"/>
            <a:chExt cx="5443662" cy="693935"/>
          </a:xfrm>
          <a:solidFill>
            <a:srgbClr val="386546"/>
          </a:solidFill>
        </p:grpSpPr>
        <p:sp>
          <p:nvSpPr>
            <p:cNvPr id="33" name="Rectangle 32">
              <a:extLst>
                <a:ext uri="{FF2B5EF4-FFF2-40B4-BE49-F238E27FC236}">
                  <a16:creationId xmlns:a16="http://schemas.microsoft.com/office/drawing/2014/main" id="{378FD0EB-0699-4FE8-93F4-65082F96B90A}"/>
                </a:ext>
              </a:extLst>
            </p:cNvPr>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323542"/>
                </a:solidFill>
              </a:endParaRPr>
            </a:p>
          </p:txBody>
        </p:sp>
        <p:sp>
          <p:nvSpPr>
            <p:cNvPr id="34" name="TextBox 33">
              <a:extLst>
                <a:ext uri="{FF2B5EF4-FFF2-40B4-BE49-F238E27FC236}">
                  <a16:creationId xmlns:a16="http://schemas.microsoft.com/office/drawing/2014/main" id="{8BD38BC6-785B-4546-A786-BA4E4BF1D4C2}"/>
                </a:ext>
              </a:extLst>
            </p:cNvPr>
            <p:cNvSpPr txBox="1"/>
            <p:nvPr/>
          </p:nvSpPr>
          <p:spPr>
            <a:xfrm>
              <a:off x="1967835" y="2765673"/>
              <a:ext cx="5274381" cy="461665"/>
            </a:xfrm>
            <a:prstGeom prst="rect">
              <a:avLst/>
            </a:prstGeom>
            <a:grpFill/>
          </p:spPr>
          <p:txBody>
            <a:bodyPr wrap="square" rtlCol="0">
              <a:spAutoFit/>
            </a:bodyPr>
            <a:lstStyle/>
            <a:p>
              <a:pPr algn="ctr"/>
              <a:r>
                <a:rPr lang="en-US" sz="2400" dirty="0">
                  <a:solidFill>
                    <a:schemeClr val="bg1"/>
                  </a:solidFill>
                </a:rPr>
                <a:t>Anger</a:t>
              </a:r>
            </a:p>
          </p:txBody>
        </p:sp>
      </p:grpSp>
      <p:grpSp>
        <p:nvGrpSpPr>
          <p:cNvPr id="35" name="Group 34">
            <a:extLst>
              <a:ext uri="{FF2B5EF4-FFF2-40B4-BE49-F238E27FC236}">
                <a16:creationId xmlns:a16="http://schemas.microsoft.com/office/drawing/2014/main" id="{7EDEDC6A-92C7-4BD9-BF41-20DB88C6F8D1}"/>
              </a:ext>
            </a:extLst>
          </p:cNvPr>
          <p:cNvGrpSpPr/>
          <p:nvPr/>
        </p:nvGrpSpPr>
        <p:grpSpPr>
          <a:xfrm>
            <a:off x="5562599" y="3181234"/>
            <a:ext cx="5443662" cy="693935"/>
            <a:chOff x="1906953" y="3449317"/>
            <a:chExt cx="5443662" cy="693935"/>
          </a:xfrm>
          <a:solidFill>
            <a:srgbClr val="386546"/>
          </a:solidFill>
        </p:grpSpPr>
        <p:sp>
          <p:nvSpPr>
            <p:cNvPr id="36" name="Rectangle 35">
              <a:extLst>
                <a:ext uri="{FF2B5EF4-FFF2-40B4-BE49-F238E27FC236}">
                  <a16:creationId xmlns:a16="http://schemas.microsoft.com/office/drawing/2014/main" id="{DE08A2DE-A40D-44A8-B7D3-D59FAF633853}"/>
                </a:ext>
              </a:extLst>
            </p:cNvPr>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323542"/>
                </a:solidFill>
              </a:endParaRPr>
            </a:p>
          </p:txBody>
        </p:sp>
        <p:sp>
          <p:nvSpPr>
            <p:cNvPr id="37" name="TextBox 36">
              <a:extLst>
                <a:ext uri="{FF2B5EF4-FFF2-40B4-BE49-F238E27FC236}">
                  <a16:creationId xmlns:a16="http://schemas.microsoft.com/office/drawing/2014/main" id="{943175A4-053D-47B1-A809-85F209AC715F}"/>
                </a:ext>
              </a:extLst>
            </p:cNvPr>
            <p:cNvSpPr txBox="1"/>
            <p:nvPr/>
          </p:nvSpPr>
          <p:spPr>
            <a:xfrm>
              <a:off x="1967835" y="3565451"/>
              <a:ext cx="5274381" cy="461665"/>
            </a:xfrm>
            <a:prstGeom prst="rect">
              <a:avLst/>
            </a:prstGeom>
            <a:grpFill/>
          </p:spPr>
          <p:txBody>
            <a:bodyPr wrap="square" rtlCol="0">
              <a:spAutoFit/>
            </a:bodyPr>
            <a:lstStyle/>
            <a:p>
              <a:pPr algn="ctr"/>
              <a:r>
                <a:rPr lang="en-US" sz="2400" dirty="0">
                  <a:solidFill>
                    <a:schemeClr val="bg1"/>
                  </a:solidFill>
                </a:rPr>
                <a:t>Sadness</a:t>
              </a:r>
            </a:p>
          </p:txBody>
        </p:sp>
      </p:grpSp>
      <p:grpSp>
        <p:nvGrpSpPr>
          <p:cNvPr id="38" name="Group 37">
            <a:extLst>
              <a:ext uri="{FF2B5EF4-FFF2-40B4-BE49-F238E27FC236}">
                <a16:creationId xmlns:a16="http://schemas.microsoft.com/office/drawing/2014/main" id="{DE6630E9-17C1-40EA-BE15-F5A45BAB07FA}"/>
              </a:ext>
            </a:extLst>
          </p:cNvPr>
          <p:cNvGrpSpPr/>
          <p:nvPr/>
        </p:nvGrpSpPr>
        <p:grpSpPr>
          <a:xfrm>
            <a:off x="5562599" y="4008562"/>
            <a:ext cx="5443662" cy="693935"/>
            <a:chOff x="1906953" y="4260384"/>
            <a:chExt cx="5443662" cy="693935"/>
          </a:xfrm>
          <a:solidFill>
            <a:srgbClr val="386546"/>
          </a:solidFill>
        </p:grpSpPr>
        <p:sp>
          <p:nvSpPr>
            <p:cNvPr id="39" name="Rectangle 38">
              <a:extLst>
                <a:ext uri="{FF2B5EF4-FFF2-40B4-BE49-F238E27FC236}">
                  <a16:creationId xmlns:a16="http://schemas.microsoft.com/office/drawing/2014/main" id="{E72EBF67-10EE-42C4-99EB-A334E07B55B4}"/>
                </a:ext>
              </a:extLst>
            </p:cNvPr>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323542"/>
                </a:solidFill>
              </a:endParaRPr>
            </a:p>
          </p:txBody>
        </p:sp>
        <p:sp>
          <p:nvSpPr>
            <p:cNvPr id="40" name="TextBox 39">
              <a:extLst>
                <a:ext uri="{FF2B5EF4-FFF2-40B4-BE49-F238E27FC236}">
                  <a16:creationId xmlns:a16="http://schemas.microsoft.com/office/drawing/2014/main" id="{B9278F3E-6B37-4188-80B1-ECFD4BA035EF}"/>
                </a:ext>
              </a:extLst>
            </p:cNvPr>
            <p:cNvSpPr txBox="1"/>
            <p:nvPr/>
          </p:nvSpPr>
          <p:spPr>
            <a:xfrm>
              <a:off x="1967835" y="4376518"/>
              <a:ext cx="5274381" cy="461665"/>
            </a:xfrm>
            <a:prstGeom prst="rect">
              <a:avLst/>
            </a:prstGeom>
            <a:grpFill/>
          </p:spPr>
          <p:txBody>
            <a:bodyPr wrap="square" rtlCol="0">
              <a:spAutoFit/>
            </a:bodyPr>
            <a:lstStyle/>
            <a:p>
              <a:pPr algn="ctr"/>
              <a:r>
                <a:rPr lang="en-US" sz="2400" dirty="0">
                  <a:solidFill>
                    <a:schemeClr val="bg1"/>
                  </a:solidFill>
                </a:rPr>
                <a:t>Powerlessness</a:t>
              </a:r>
            </a:p>
          </p:txBody>
        </p:sp>
      </p:grpSp>
      <p:grpSp>
        <p:nvGrpSpPr>
          <p:cNvPr id="41" name="Group 40">
            <a:extLst>
              <a:ext uri="{FF2B5EF4-FFF2-40B4-BE49-F238E27FC236}">
                <a16:creationId xmlns:a16="http://schemas.microsoft.com/office/drawing/2014/main" id="{8A2BAB9A-5A61-4731-91A3-ACFF7B7A8156}"/>
              </a:ext>
            </a:extLst>
          </p:cNvPr>
          <p:cNvGrpSpPr/>
          <p:nvPr/>
        </p:nvGrpSpPr>
        <p:grpSpPr>
          <a:xfrm>
            <a:off x="5562599" y="4835125"/>
            <a:ext cx="5443662" cy="693935"/>
            <a:chOff x="1906953" y="5090779"/>
            <a:chExt cx="5443662" cy="693935"/>
          </a:xfrm>
          <a:solidFill>
            <a:srgbClr val="386546"/>
          </a:solidFill>
        </p:grpSpPr>
        <p:sp>
          <p:nvSpPr>
            <p:cNvPr id="42" name="Rectangle 41">
              <a:extLst>
                <a:ext uri="{FF2B5EF4-FFF2-40B4-BE49-F238E27FC236}">
                  <a16:creationId xmlns:a16="http://schemas.microsoft.com/office/drawing/2014/main" id="{864165CE-518E-4D97-942D-7923FC462E82}"/>
                </a:ext>
              </a:extLst>
            </p:cNvPr>
            <p:cNvSpPr/>
            <p:nvPr/>
          </p:nvSpPr>
          <p:spPr>
            <a:xfrm>
              <a:off x="1906953" y="509077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323542"/>
                </a:solidFill>
              </a:endParaRPr>
            </a:p>
          </p:txBody>
        </p:sp>
        <p:sp>
          <p:nvSpPr>
            <p:cNvPr id="43" name="TextBox 42">
              <a:extLst>
                <a:ext uri="{FF2B5EF4-FFF2-40B4-BE49-F238E27FC236}">
                  <a16:creationId xmlns:a16="http://schemas.microsoft.com/office/drawing/2014/main" id="{B38A7A77-5CCF-4EF1-9F44-947F30BC50E6}"/>
                </a:ext>
              </a:extLst>
            </p:cNvPr>
            <p:cNvSpPr txBox="1"/>
            <p:nvPr/>
          </p:nvSpPr>
          <p:spPr>
            <a:xfrm>
              <a:off x="1967835" y="5206913"/>
              <a:ext cx="5274381" cy="461665"/>
            </a:xfrm>
            <a:prstGeom prst="rect">
              <a:avLst/>
            </a:prstGeom>
            <a:grpFill/>
          </p:spPr>
          <p:txBody>
            <a:bodyPr wrap="square" rtlCol="0">
              <a:spAutoFit/>
            </a:bodyPr>
            <a:lstStyle/>
            <a:p>
              <a:pPr algn="ctr"/>
              <a:r>
                <a:rPr lang="en-US" sz="2400" dirty="0">
                  <a:solidFill>
                    <a:schemeClr val="bg1"/>
                  </a:solidFill>
                </a:rPr>
                <a:t>Fear</a:t>
              </a:r>
            </a:p>
          </p:txBody>
        </p:sp>
      </p:gr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Bystander Effect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s">
            <a:extLst>
              <a:ext uri="{FF2B5EF4-FFF2-40B4-BE49-F238E27FC236}">
                <a16:creationId xmlns:a16="http://schemas.microsoft.com/office/drawing/2014/main" id="{DEBC6730-7C2E-4BC5-8542-822C7FF5F1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331683">
            <a:off x="2816942" y="1376516"/>
            <a:ext cx="3062748" cy="3062748"/>
          </a:xfrm>
          <a:prstGeom prst="rect">
            <a:avLst/>
          </a:prstGeom>
        </p:spPr>
      </p:pic>
      <p:pic>
        <p:nvPicPr>
          <p:cNvPr id="6" name="Graphic 5" descr="Users">
            <a:extLst>
              <a:ext uri="{FF2B5EF4-FFF2-40B4-BE49-F238E27FC236}">
                <a16:creationId xmlns:a16="http://schemas.microsoft.com/office/drawing/2014/main" id="{5B0E4674-DCD7-4453-A7F2-D2DC5E63936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68317" flipH="1">
            <a:off x="6096001" y="1376516"/>
            <a:ext cx="3062748" cy="3062748"/>
          </a:xfrm>
          <a:prstGeom prst="rect">
            <a:avLst/>
          </a:prstGeom>
        </p:spPr>
      </p:pic>
      <p:pic>
        <p:nvPicPr>
          <p:cNvPr id="7" name="Graphic 6" descr="Users">
            <a:extLst>
              <a:ext uri="{FF2B5EF4-FFF2-40B4-BE49-F238E27FC236}">
                <a16:creationId xmlns:a16="http://schemas.microsoft.com/office/drawing/2014/main" id="{843A232A-29A9-4100-8339-FDC3C1B0A96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449886" y="2907890"/>
            <a:ext cx="3062748" cy="3062748"/>
          </a:xfrm>
          <a:prstGeom prst="rect">
            <a:avLst/>
          </a:prstGeom>
        </p:spPr>
      </p:pic>
    </p:spTree>
    <p:extLst>
      <p:ext uri="{BB962C8B-B14F-4D97-AF65-F5344CB8AC3E}">
        <p14:creationId xmlns:p14="http://schemas.microsoft.com/office/powerpoint/2010/main" val="513937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TotalTime>
  <Words>479</Words>
  <Application>Microsoft Office PowerPoint</Application>
  <PresentationFormat>Widescreen</PresentationFormat>
  <Paragraphs>39</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23</cp:revision>
  <dcterms:created xsi:type="dcterms:W3CDTF">2017-06-16T13:06:21Z</dcterms:created>
  <dcterms:modified xsi:type="dcterms:W3CDTF">2019-06-19T14:28:58Z</dcterms:modified>
</cp:coreProperties>
</file>