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79" r:id="rId3"/>
    <p:sldId id="257" r:id="rId4"/>
    <p:sldId id="258" r:id="rId5"/>
    <p:sldId id="259" r:id="rId6"/>
    <p:sldId id="260" r:id="rId7"/>
    <p:sldId id="261" r:id="rId8"/>
    <p:sldId id="262" r:id="rId9"/>
    <p:sldId id="263" r:id="rId10"/>
    <p:sldId id="280" r:id="rId11"/>
    <p:sldId id="281" r:id="rId12"/>
    <p:sldId id="282"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6/19/2019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section, we will discuss prosocial behavior: voluntary behavior with the intent to help others.</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three factors could be combined to create 7 different types of love, ranging from only liking a person (intimacy only) to having romantic love (with both passion and intimacy) to the pinnacle of all love, consummate love, where the individuals have all three components.</a:t>
            </a:r>
          </a:p>
        </p:txBody>
      </p:sp>
      <p:sp>
        <p:nvSpPr>
          <p:cNvPr id="4" name="Slide Number Placeholder 3"/>
          <p:cNvSpPr>
            <a:spLocks noGrp="1"/>
          </p:cNvSpPr>
          <p:nvPr>
            <p:ph type="sldNum" sz="quarter" idx="5"/>
          </p:nvPr>
        </p:nvSpPr>
        <p:spPr/>
        <p:txBody>
          <a:bodyPr/>
          <a:lstStyle/>
          <a:p>
            <a:fld id="{1CECA16C-4484-4DC5-9042-A6FC683A1C55}" type="slidenum">
              <a:rPr lang="en-US" smtClean="0"/>
              <a:t>10</a:t>
            </a:fld>
            <a:endParaRPr lang="en-US"/>
          </a:p>
        </p:txBody>
      </p:sp>
    </p:spTree>
    <p:extLst>
      <p:ext uri="{BB962C8B-B14F-4D97-AF65-F5344CB8AC3E}">
        <p14:creationId xmlns:p14="http://schemas.microsoft.com/office/powerpoint/2010/main" val="1436319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Finally, social exchange theory determines the degree to which we are satisfied in relationships. The idea here is that we keep tabs on the costs and benefits of the relationship. As in all things, we are often driven to increase benefits while minimizing costs. Here, if a relationship is perceived as costly, we are more likely to let it go.</a:t>
            </a:r>
          </a:p>
        </p:txBody>
      </p:sp>
      <p:sp>
        <p:nvSpPr>
          <p:cNvPr id="4" name="Slide Number Placeholder 3"/>
          <p:cNvSpPr>
            <a:spLocks noGrp="1"/>
          </p:cNvSpPr>
          <p:nvPr>
            <p:ph type="sldNum" sz="quarter" idx="5"/>
          </p:nvPr>
        </p:nvSpPr>
        <p:spPr/>
        <p:txBody>
          <a:bodyPr/>
          <a:lstStyle/>
          <a:p>
            <a:fld id="{1CECA16C-4484-4DC5-9042-A6FC683A1C55}" type="slidenum">
              <a:rPr lang="en-US" smtClean="0"/>
              <a:t>11</a:t>
            </a:fld>
            <a:endParaRPr lang="en-US"/>
          </a:p>
        </p:txBody>
      </p:sp>
    </p:spTree>
    <p:extLst>
      <p:ext uri="{BB962C8B-B14F-4D97-AF65-F5344CB8AC3E}">
        <p14:creationId xmlns:p14="http://schemas.microsoft.com/office/powerpoint/2010/main" val="32685669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do we help others? Altruism may be one reason; it is our desire to help others even if the costs outweigh the benefits of helping. A person running into a burning building would be an example of an altruistic action. This action may result in the individual’s death. </a:t>
            </a:r>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researchers believe that altruism operates on empathy, which is the capacity to understand another person’s perspective, to feel what the other person feels. There is a controversy over whether altruism is motivated by the desire to feel good about oneself. Some say we are too self-centered to be truly altruistic. Others say this boost in self-perception is not the cause of such behavior. </a:t>
            </a:r>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Another focus </a:t>
            </a:r>
            <a:r>
              <a:rPr lang="en-US" sz="1200" kern="1200" dirty="0">
                <a:solidFill>
                  <a:schemeClr val="tx1"/>
                </a:solidFill>
                <a:effectLst/>
                <a:latin typeface="+mn-lt"/>
                <a:ea typeface="+mn-ea"/>
                <a:cs typeface="+mn-cs"/>
              </a:rPr>
              <a:t>in prosocial behavior is why we form relationships with certain people. It turns out that the people we tend to choose as friends or partners are those whom we come into contact with frequently. Similarity is another factor; we tend to gravitate towards those that share our interests, background, and lifestyle.</a:t>
            </a:r>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Relationships succeed when there is reciprocity: the give and take that all relationships should have. Self-disclosure is a component of this give and take: we share more information with each other as we become better friends or more invested partners. </a:t>
            </a:r>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is the basis of attraction? We tend to look for physical attractiveness, but that gauge can vary widely. For women, some universally attractive features include large eyes, high cheekbones, and a slender build.  For men, being tall with broad shoulders and narrow waist are universally desired. </a:t>
            </a:r>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420597718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 social traits are also preferred over others.  For instance, warmth, affection, and social skills are prized in women, whereas achievement, leadership, and job skills are valued in men.</a:t>
            </a:r>
          </a:p>
        </p:txBody>
      </p:sp>
      <p:sp>
        <p:nvSpPr>
          <p:cNvPr id="4" name="Slide Number Placeholder 3"/>
          <p:cNvSpPr>
            <a:spLocks noGrp="1"/>
          </p:cNvSpPr>
          <p:nvPr>
            <p:ph type="sldNum" sz="quarter" idx="5"/>
          </p:nvPr>
        </p:nvSpPr>
        <p:spPr/>
        <p:txBody>
          <a:bodyPr/>
          <a:lstStyle/>
          <a:p>
            <a:fld id="{1CECA16C-4484-4DC5-9042-A6FC683A1C55}" type="slidenum">
              <a:rPr lang="en-US" smtClean="0"/>
              <a:t>7</a:t>
            </a:fld>
            <a:endParaRPr lang="en-US"/>
          </a:p>
        </p:txBody>
      </p:sp>
    </p:spTree>
    <p:extLst>
      <p:ext uri="{BB962C8B-B14F-4D97-AF65-F5344CB8AC3E}">
        <p14:creationId xmlns:p14="http://schemas.microsoft.com/office/powerpoint/2010/main" val="2141843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we may be attracted to people with certain physical features, we often pursue those that we perceive on a similar level of attractiveness to ourselves. This matching hypothesis explains why some individuals will not pursue those they deem as “out of their league.”</a:t>
            </a:r>
          </a:p>
        </p:txBody>
      </p:sp>
      <p:sp>
        <p:nvSpPr>
          <p:cNvPr id="4" name="Slide Number Placeholder 3"/>
          <p:cNvSpPr>
            <a:spLocks noGrp="1"/>
          </p:cNvSpPr>
          <p:nvPr>
            <p:ph type="sldNum" sz="quarter" idx="5"/>
          </p:nvPr>
        </p:nvSpPr>
        <p:spPr/>
        <p:txBody>
          <a:bodyPr/>
          <a:lstStyle/>
          <a:p>
            <a:fld id="{1CECA16C-4484-4DC5-9042-A6FC683A1C55}" type="slidenum">
              <a:rPr lang="en-US" smtClean="0"/>
              <a:t>8</a:t>
            </a:fld>
            <a:endParaRPr lang="en-US"/>
          </a:p>
        </p:txBody>
      </p:sp>
    </p:spTree>
    <p:extLst>
      <p:ext uri="{BB962C8B-B14F-4D97-AF65-F5344CB8AC3E}">
        <p14:creationId xmlns:p14="http://schemas.microsoft.com/office/powerpoint/2010/main" val="42507432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type of love we feel for people can also vary. In Sternberg’s triangular theory of love, he postulated that there were three components of love. Intimacy was the sharing of details and intimate thoughts and emotions. Passion was physical attraction. Finally, commitment was sticking by the person.</a:t>
            </a:r>
          </a:p>
        </p:txBody>
      </p:sp>
      <p:sp>
        <p:nvSpPr>
          <p:cNvPr id="4" name="Slide Number Placeholder 3"/>
          <p:cNvSpPr>
            <a:spLocks noGrp="1"/>
          </p:cNvSpPr>
          <p:nvPr>
            <p:ph type="sldNum" sz="quarter" idx="5"/>
          </p:nvPr>
        </p:nvSpPr>
        <p:spPr/>
        <p:txBody>
          <a:bodyPr/>
          <a:lstStyle/>
          <a:p>
            <a:fld id="{1CECA16C-4484-4DC5-9042-A6FC683A1C55}" type="slidenum">
              <a:rPr lang="en-US" smtClean="0"/>
              <a:t>9</a:t>
            </a:fld>
            <a:endParaRPr lang="en-US"/>
          </a:p>
        </p:txBody>
      </p:sp>
    </p:spTree>
    <p:extLst>
      <p:ext uri="{BB962C8B-B14F-4D97-AF65-F5344CB8AC3E}">
        <p14:creationId xmlns:p14="http://schemas.microsoft.com/office/powerpoint/2010/main" val="3092715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6/19/2019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6/19/2019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1.jp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2.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12.xml"/><Relationship Id="rId5" Type="http://schemas.openxmlformats.org/officeDocument/2006/relationships/image" Target="../media/image25.png"/><Relationship Id="rId4" Type="http://schemas.openxmlformats.org/officeDocument/2006/relationships/image" Target="../media/image24.png"/></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slides/_rels/slide5.xml.rels><?xml version="1.0" encoding="UTF-8" standalone="yes"?>
<Relationships xmlns="http://schemas.openxmlformats.org/package/2006/relationships"><Relationship Id="rId8" Type="http://schemas.openxmlformats.org/officeDocument/2006/relationships/image" Target="../media/image16.sv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2.sv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456536"/>
            <a:ext cx="9144000"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Prosocial Behavior</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Sternberg’s Theory of Love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18546ACF-8DE3-45AB-808F-2F680FE95F9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4124" y="1481630"/>
            <a:ext cx="5783752" cy="4631753"/>
          </a:xfrm>
          <a:prstGeom prst="rect">
            <a:avLst/>
          </a:prstGeom>
        </p:spPr>
      </p:pic>
      <p:cxnSp>
        <p:nvCxnSpPr>
          <p:cNvPr id="5" name="Straight Arrow Connector 4">
            <a:extLst>
              <a:ext uri="{FF2B5EF4-FFF2-40B4-BE49-F238E27FC236}">
                <a16:creationId xmlns:a16="http://schemas.microsoft.com/office/drawing/2014/main" id="{26449001-936A-4037-A8DA-18C921E111BE}"/>
              </a:ext>
            </a:extLst>
          </p:cNvPr>
          <p:cNvCxnSpPr>
            <a:cxnSpLocks/>
          </p:cNvCxnSpPr>
          <p:nvPr/>
        </p:nvCxnSpPr>
        <p:spPr>
          <a:xfrm flipV="1">
            <a:off x="4699819" y="1622325"/>
            <a:ext cx="747251" cy="245804"/>
          </a:xfrm>
          <a:prstGeom prst="straightConnector1">
            <a:avLst/>
          </a:prstGeom>
          <a:ln w="762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DF8F29EA-46BE-414D-AA9C-D79DC8BDAA92}"/>
              </a:ext>
            </a:extLst>
          </p:cNvPr>
          <p:cNvCxnSpPr>
            <a:cxnSpLocks/>
          </p:cNvCxnSpPr>
          <p:nvPr/>
        </p:nvCxnSpPr>
        <p:spPr>
          <a:xfrm>
            <a:off x="3173435" y="2600633"/>
            <a:ext cx="585020" cy="516194"/>
          </a:xfrm>
          <a:prstGeom prst="straightConnector1">
            <a:avLst/>
          </a:prstGeom>
          <a:ln w="76200">
            <a:solidFill>
              <a:srgbClr val="92D05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E69DBCBD-802D-4D4A-B8F2-08ABA0BED0B5}"/>
              </a:ext>
            </a:extLst>
          </p:cNvPr>
          <p:cNvCxnSpPr>
            <a:cxnSpLocks/>
          </p:cNvCxnSpPr>
          <p:nvPr/>
        </p:nvCxnSpPr>
        <p:spPr>
          <a:xfrm flipH="1" flipV="1">
            <a:off x="6636775" y="4100052"/>
            <a:ext cx="1759973" cy="530942"/>
          </a:xfrm>
          <a:prstGeom prst="straightConnector1">
            <a:avLst/>
          </a:prstGeom>
          <a:ln w="76200">
            <a:solidFill>
              <a:srgbClr val="92D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13348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Exchange Theory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Scales of justice">
            <a:extLst>
              <a:ext uri="{FF2B5EF4-FFF2-40B4-BE49-F238E27FC236}">
                <a16:creationId xmlns:a16="http://schemas.microsoft.com/office/drawing/2014/main" id="{9FD68198-4F60-437E-A3C3-003FF4C0DFA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268429" y="1784555"/>
            <a:ext cx="3655142" cy="3655142"/>
          </a:xfrm>
          <a:prstGeom prst="rect">
            <a:avLst/>
          </a:prstGeom>
        </p:spPr>
      </p:pic>
      <p:sp>
        <p:nvSpPr>
          <p:cNvPr id="2" name="TextBox 1">
            <a:extLst>
              <a:ext uri="{FF2B5EF4-FFF2-40B4-BE49-F238E27FC236}">
                <a16:creationId xmlns:a16="http://schemas.microsoft.com/office/drawing/2014/main" id="{74904237-33BB-454D-9CBE-D6E78BB14735}"/>
              </a:ext>
            </a:extLst>
          </p:cNvPr>
          <p:cNvSpPr txBox="1"/>
          <p:nvPr/>
        </p:nvSpPr>
        <p:spPr>
          <a:xfrm>
            <a:off x="3337013" y="3179525"/>
            <a:ext cx="1296189" cy="707886"/>
          </a:xfrm>
          <a:prstGeom prst="rect">
            <a:avLst/>
          </a:prstGeom>
          <a:noFill/>
        </p:spPr>
        <p:txBody>
          <a:bodyPr wrap="none" rtlCol="0">
            <a:spAutoFit/>
          </a:bodyPr>
          <a:lstStyle/>
          <a:p>
            <a:pPr algn="ctr"/>
            <a:r>
              <a:rPr lang="en-US" sz="4000" dirty="0"/>
              <a:t>Costs</a:t>
            </a:r>
          </a:p>
        </p:txBody>
      </p:sp>
      <p:sp>
        <p:nvSpPr>
          <p:cNvPr id="6" name="TextBox 5">
            <a:extLst>
              <a:ext uri="{FF2B5EF4-FFF2-40B4-BE49-F238E27FC236}">
                <a16:creationId xmlns:a16="http://schemas.microsoft.com/office/drawing/2014/main" id="{D04D2DCE-FF36-478D-9C6A-FF4CA0A91B5A}"/>
              </a:ext>
            </a:extLst>
          </p:cNvPr>
          <p:cNvSpPr txBox="1"/>
          <p:nvPr/>
        </p:nvSpPr>
        <p:spPr>
          <a:xfrm>
            <a:off x="7558799" y="3179525"/>
            <a:ext cx="1884170" cy="707886"/>
          </a:xfrm>
          <a:prstGeom prst="rect">
            <a:avLst/>
          </a:prstGeom>
          <a:noFill/>
        </p:spPr>
        <p:txBody>
          <a:bodyPr wrap="none" rtlCol="0">
            <a:spAutoFit/>
          </a:bodyPr>
          <a:lstStyle/>
          <a:p>
            <a:pPr algn="ctr"/>
            <a:r>
              <a:rPr lang="en-US" sz="4000" dirty="0"/>
              <a:t>Benefits</a:t>
            </a:r>
          </a:p>
        </p:txBody>
      </p:sp>
    </p:spTree>
    <p:extLst>
      <p:ext uri="{BB962C8B-B14F-4D97-AF65-F5344CB8AC3E}">
        <p14:creationId xmlns:p14="http://schemas.microsoft.com/office/powerpoint/2010/main" val="4205763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Altruism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cales of justice">
            <a:extLst>
              <a:ext uri="{FF2B5EF4-FFF2-40B4-BE49-F238E27FC236}">
                <a16:creationId xmlns:a16="http://schemas.microsoft.com/office/drawing/2014/main" id="{706A0FD4-517B-4678-BCEF-445B9FC4D68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563761" y="2140974"/>
            <a:ext cx="2807110" cy="2807110"/>
          </a:xfrm>
          <a:prstGeom prst="rect">
            <a:avLst/>
          </a:prstGeom>
        </p:spPr>
      </p:pic>
      <p:pic>
        <p:nvPicPr>
          <p:cNvPr id="5" name="Graphic 4" descr="Schoolhouse">
            <a:extLst>
              <a:ext uri="{FF2B5EF4-FFF2-40B4-BE49-F238E27FC236}">
                <a16:creationId xmlns:a16="http://schemas.microsoft.com/office/drawing/2014/main" id="{4041D184-4BA3-451C-963B-F9184F457F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04773" y="1775980"/>
            <a:ext cx="3306040" cy="3306040"/>
          </a:xfrm>
          <a:prstGeom prst="rect">
            <a:avLst/>
          </a:prstGeom>
        </p:spPr>
      </p:pic>
      <p:pic>
        <p:nvPicPr>
          <p:cNvPr id="7" name="Graphic 6" descr="Fire">
            <a:extLst>
              <a:ext uri="{FF2B5EF4-FFF2-40B4-BE49-F238E27FC236}">
                <a16:creationId xmlns:a16="http://schemas.microsoft.com/office/drawing/2014/main" id="{08EB3889-C540-4B94-AF8D-6063645BF3F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21131" y="3646050"/>
            <a:ext cx="1302034" cy="1302034"/>
          </a:xfrm>
          <a:prstGeom prst="rect">
            <a:avLst/>
          </a:prstGeom>
        </p:spPr>
      </p:pic>
      <p:pic>
        <p:nvPicPr>
          <p:cNvPr id="10" name="Graphic 9" descr="Fire">
            <a:extLst>
              <a:ext uri="{FF2B5EF4-FFF2-40B4-BE49-F238E27FC236}">
                <a16:creationId xmlns:a16="http://schemas.microsoft.com/office/drawing/2014/main" id="{47BA7659-8470-466C-AF1A-8407AFFEB76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192421" y="3646050"/>
            <a:ext cx="1302034" cy="1302034"/>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Altruism cont’d</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Female Profile">
            <a:extLst>
              <a:ext uri="{FF2B5EF4-FFF2-40B4-BE49-F238E27FC236}">
                <a16:creationId xmlns:a16="http://schemas.microsoft.com/office/drawing/2014/main" id="{04A4DB74-EF79-4DFB-A78E-9D28EC53090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939898" y="1703437"/>
            <a:ext cx="1877961" cy="1877961"/>
          </a:xfrm>
          <a:prstGeom prst="rect">
            <a:avLst/>
          </a:prstGeom>
        </p:spPr>
      </p:pic>
      <p:pic>
        <p:nvPicPr>
          <p:cNvPr id="6" name="Graphic 5" descr="Grinning face with no fill">
            <a:extLst>
              <a:ext uri="{FF2B5EF4-FFF2-40B4-BE49-F238E27FC236}">
                <a16:creationId xmlns:a16="http://schemas.microsoft.com/office/drawing/2014/main" id="{8D6BAC5D-14AC-4401-AF80-C596655599C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23387" y="3974866"/>
            <a:ext cx="1745226" cy="1745226"/>
          </a:xfrm>
          <a:prstGeom prst="rect">
            <a:avLst/>
          </a:prstGeom>
        </p:spPr>
      </p:pic>
      <p:pic>
        <p:nvPicPr>
          <p:cNvPr id="9" name="Graphic 8" descr="Female Profile">
            <a:extLst>
              <a:ext uri="{FF2B5EF4-FFF2-40B4-BE49-F238E27FC236}">
                <a16:creationId xmlns:a16="http://schemas.microsoft.com/office/drawing/2014/main" id="{ABAC99F2-631D-4CEF-A907-0F5946755C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374140" y="1703437"/>
            <a:ext cx="1877961" cy="1877961"/>
          </a:xfrm>
          <a:prstGeom prst="rect">
            <a:avLst/>
          </a:prstGeom>
        </p:spPr>
      </p:pic>
      <p:sp>
        <p:nvSpPr>
          <p:cNvPr id="7" name="TextBox 6">
            <a:extLst>
              <a:ext uri="{FF2B5EF4-FFF2-40B4-BE49-F238E27FC236}">
                <a16:creationId xmlns:a16="http://schemas.microsoft.com/office/drawing/2014/main" id="{492D92C6-F43A-49DB-8DD0-2B38D3942113}"/>
              </a:ext>
            </a:extLst>
          </p:cNvPr>
          <p:cNvSpPr txBox="1"/>
          <p:nvPr/>
        </p:nvSpPr>
        <p:spPr>
          <a:xfrm>
            <a:off x="4970242" y="2257696"/>
            <a:ext cx="2251515" cy="769441"/>
          </a:xfrm>
          <a:prstGeom prst="rect">
            <a:avLst/>
          </a:prstGeom>
          <a:solidFill>
            <a:srgbClr val="92D050"/>
          </a:solidFill>
        </p:spPr>
        <p:txBody>
          <a:bodyPr wrap="none" rtlCol="0">
            <a:spAutoFit/>
          </a:bodyPr>
          <a:lstStyle/>
          <a:p>
            <a:pPr algn="ctr"/>
            <a:r>
              <a:rPr lang="en-US" sz="4400" b="1" dirty="0"/>
              <a:t>Empathy</a:t>
            </a:r>
            <a:endParaRPr lang="en-US" b="1" dirty="0"/>
          </a:p>
        </p:txBody>
      </p:sp>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Relationships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Male profile">
            <a:extLst>
              <a:ext uri="{FF2B5EF4-FFF2-40B4-BE49-F238E27FC236}">
                <a16:creationId xmlns:a16="http://schemas.microsoft.com/office/drawing/2014/main" id="{F9B19C48-92D7-4527-A9E3-19D1F58B86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330623" y="2305665"/>
            <a:ext cx="2246670" cy="2246670"/>
          </a:xfrm>
          <a:prstGeom prst="rect">
            <a:avLst/>
          </a:prstGeom>
        </p:spPr>
      </p:pic>
      <p:pic>
        <p:nvPicPr>
          <p:cNvPr id="6" name="Graphic 5" descr="Group of women">
            <a:extLst>
              <a:ext uri="{FF2B5EF4-FFF2-40B4-BE49-F238E27FC236}">
                <a16:creationId xmlns:a16="http://schemas.microsoft.com/office/drawing/2014/main" id="{5A42F03C-67C2-4269-8631-FCF8C82BC0E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14708" y="2125025"/>
            <a:ext cx="2607949" cy="2607949"/>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Reciprocity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DEF90A1A-3095-45D9-9BC1-7B4AFA87009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598634" y="2561301"/>
            <a:ext cx="2217175" cy="2217175"/>
          </a:xfrm>
          <a:prstGeom prst="rect">
            <a:avLst/>
          </a:prstGeom>
        </p:spPr>
      </p:pic>
      <p:pic>
        <p:nvPicPr>
          <p:cNvPr id="5" name="Graphic 4" descr="Female Profile">
            <a:extLst>
              <a:ext uri="{FF2B5EF4-FFF2-40B4-BE49-F238E27FC236}">
                <a16:creationId xmlns:a16="http://schemas.microsoft.com/office/drawing/2014/main" id="{2A36E924-8851-49D6-AEBA-7BE75DD6954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516387" y="2561301"/>
            <a:ext cx="2217175" cy="2217175"/>
          </a:xfrm>
          <a:prstGeom prst="rect">
            <a:avLst/>
          </a:prstGeom>
        </p:spPr>
      </p:pic>
      <p:pic>
        <p:nvPicPr>
          <p:cNvPr id="7" name="Graphic 6" descr="Chat">
            <a:extLst>
              <a:ext uri="{FF2B5EF4-FFF2-40B4-BE49-F238E27FC236}">
                <a16:creationId xmlns:a16="http://schemas.microsoft.com/office/drawing/2014/main" id="{41893461-47C9-4E1B-B111-F354B54F89E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987413" y="1452715"/>
            <a:ext cx="2217174" cy="2217174"/>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Attraction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n">
            <a:extLst>
              <a:ext uri="{FF2B5EF4-FFF2-40B4-BE49-F238E27FC236}">
                <a16:creationId xmlns:a16="http://schemas.microsoft.com/office/drawing/2014/main" id="{6A1B2242-85FC-4F68-93F6-04573A35F3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51356" y="1676401"/>
            <a:ext cx="2930012" cy="2930012"/>
          </a:xfrm>
          <a:prstGeom prst="rect">
            <a:avLst/>
          </a:prstGeom>
        </p:spPr>
      </p:pic>
      <p:pic>
        <p:nvPicPr>
          <p:cNvPr id="5" name="Graphic 4" descr="Woman">
            <a:extLst>
              <a:ext uri="{FF2B5EF4-FFF2-40B4-BE49-F238E27FC236}">
                <a16:creationId xmlns:a16="http://schemas.microsoft.com/office/drawing/2014/main" id="{5E85C6BB-4E09-4A4C-9682-2E1FE937DD6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410632" y="1676401"/>
            <a:ext cx="2930011" cy="2930011"/>
          </a:xfrm>
          <a:prstGeom prst="rect">
            <a:avLst/>
          </a:prstGeom>
        </p:spPr>
      </p:pic>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Social Traits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Man">
            <a:extLst>
              <a:ext uri="{FF2B5EF4-FFF2-40B4-BE49-F238E27FC236}">
                <a16:creationId xmlns:a16="http://schemas.microsoft.com/office/drawing/2014/main" id="{A60AC65B-B906-43FA-A745-8971E9E49B5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91841" y="1663102"/>
            <a:ext cx="2930012" cy="2930012"/>
          </a:xfrm>
          <a:prstGeom prst="rect">
            <a:avLst/>
          </a:prstGeom>
        </p:spPr>
      </p:pic>
      <p:pic>
        <p:nvPicPr>
          <p:cNvPr id="5" name="Graphic 4" descr="Woman">
            <a:extLst>
              <a:ext uri="{FF2B5EF4-FFF2-40B4-BE49-F238E27FC236}">
                <a16:creationId xmlns:a16="http://schemas.microsoft.com/office/drawing/2014/main" id="{97C8D106-8E9C-46AC-B4E1-239F1712075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70150" y="1647245"/>
            <a:ext cx="2930011" cy="2930011"/>
          </a:xfrm>
          <a:prstGeom prst="rect">
            <a:avLst/>
          </a:prstGeom>
        </p:spPr>
      </p:pic>
      <p:sp>
        <p:nvSpPr>
          <p:cNvPr id="2" name="TextBox 1">
            <a:extLst>
              <a:ext uri="{FF2B5EF4-FFF2-40B4-BE49-F238E27FC236}">
                <a16:creationId xmlns:a16="http://schemas.microsoft.com/office/drawing/2014/main" id="{BF45EF28-205D-483E-97F1-7F06A45AA110}"/>
              </a:ext>
            </a:extLst>
          </p:cNvPr>
          <p:cNvSpPr txBox="1"/>
          <p:nvPr/>
        </p:nvSpPr>
        <p:spPr>
          <a:xfrm>
            <a:off x="3021864" y="1822308"/>
            <a:ext cx="1380763" cy="523220"/>
          </a:xfrm>
          <a:prstGeom prst="rect">
            <a:avLst/>
          </a:prstGeom>
          <a:noFill/>
        </p:spPr>
        <p:txBody>
          <a:bodyPr wrap="none" rtlCol="0">
            <a:spAutoFit/>
          </a:bodyPr>
          <a:lstStyle/>
          <a:p>
            <a:r>
              <a:rPr lang="en-US" sz="2800" dirty="0">
                <a:solidFill>
                  <a:srgbClr val="FF0066"/>
                </a:solidFill>
              </a:rPr>
              <a:t>Warmth</a:t>
            </a:r>
          </a:p>
        </p:txBody>
      </p:sp>
      <p:sp>
        <p:nvSpPr>
          <p:cNvPr id="7" name="TextBox 6">
            <a:extLst>
              <a:ext uri="{FF2B5EF4-FFF2-40B4-BE49-F238E27FC236}">
                <a16:creationId xmlns:a16="http://schemas.microsoft.com/office/drawing/2014/main" id="{47C9ABDD-2D1C-4253-BA98-327BFF32D4D4}"/>
              </a:ext>
            </a:extLst>
          </p:cNvPr>
          <p:cNvSpPr txBox="1"/>
          <p:nvPr/>
        </p:nvSpPr>
        <p:spPr>
          <a:xfrm>
            <a:off x="3268839" y="2648657"/>
            <a:ext cx="1509131" cy="523220"/>
          </a:xfrm>
          <a:prstGeom prst="rect">
            <a:avLst/>
          </a:prstGeom>
          <a:noFill/>
        </p:spPr>
        <p:txBody>
          <a:bodyPr wrap="none" rtlCol="0">
            <a:spAutoFit/>
          </a:bodyPr>
          <a:lstStyle/>
          <a:p>
            <a:r>
              <a:rPr lang="en-US" sz="2800" dirty="0">
                <a:solidFill>
                  <a:srgbClr val="7030A0"/>
                </a:solidFill>
              </a:rPr>
              <a:t>Affection</a:t>
            </a:r>
          </a:p>
        </p:txBody>
      </p:sp>
      <p:sp>
        <p:nvSpPr>
          <p:cNvPr id="8" name="TextBox 7">
            <a:extLst>
              <a:ext uri="{FF2B5EF4-FFF2-40B4-BE49-F238E27FC236}">
                <a16:creationId xmlns:a16="http://schemas.microsoft.com/office/drawing/2014/main" id="{91161AB2-A8B8-4583-A055-EE36BAAB3DD7}"/>
              </a:ext>
            </a:extLst>
          </p:cNvPr>
          <p:cNvSpPr txBox="1"/>
          <p:nvPr/>
        </p:nvSpPr>
        <p:spPr>
          <a:xfrm>
            <a:off x="3123959" y="3475006"/>
            <a:ext cx="1798890" cy="523220"/>
          </a:xfrm>
          <a:prstGeom prst="rect">
            <a:avLst/>
          </a:prstGeom>
          <a:noFill/>
        </p:spPr>
        <p:txBody>
          <a:bodyPr wrap="none" rtlCol="0">
            <a:spAutoFit/>
          </a:bodyPr>
          <a:lstStyle/>
          <a:p>
            <a:r>
              <a:rPr lang="en-US" sz="2800" dirty="0">
                <a:solidFill>
                  <a:srgbClr val="00B0F0"/>
                </a:solidFill>
              </a:rPr>
              <a:t>Social skills</a:t>
            </a:r>
          </a:p>
        </p:txBody>
      </p:sp>
      <p:sp>
        <p:nvSpPr>
          <p:cNvPr id="9" name="TextBox 8">
            <a:extLst>
              <a:ext uri="{FF2B5EF4-FFF2-40B4-BE49-F238E27FC236}">
                <a16:creationId xmlns:a16="http://schemas.microsoft.com/office/drawing/2014/main" id="{8AA9B6D4-3AE5-4596-9F86-1CFC0CC9AB6D}"/>
              </a:ext>
            </a:extLst>
          </p:cNvPr>
          <p:cNvSpPr txBox="1"/>
          <p:nvPr/>
        </p:nvSpPr>
        <p:spPr>
          <a:xfrm>
            <a:off x="7070459" y="1823199"/>
            <a:ext cx="2099677" cy="523220"/>
          </a:xfrm>
          <a:prstGeom prst="rect">
            <a:avLst/>
          </a:prstGeom>
          <a:noFill/>
        </p:spPr>
        <p:txBody>
          <a:bodyPr wrap="none" rtlCol="0">
            <a:spAutoFit/>
          </a:bodyPr>
          <a:lstStyle/>
          <a:p>
            <a:r>
              <a:rPr lang="en-US" sz="2800" dirty="0">
                <a:solidFill>
                  <a:schemeClr val="accent6">
                    <a:lumMod val="75000"/>
                  </a:schemeClr>
                </a:solidFill>
              </a:rPr>
              <a:t>Achievement</a:t>
            </a:r>
          </a:p>
        </p:txBody>
      </p:sp>
      <p:sp>
        <p:nvSpPr>
          <p:cNvPr id="10" name="TextBox 9">
            <a:extLst>
              <a:ext uri="{FF2B5EF4-FFF2-40B4-BE49-F238E27FC236}">
                <a16:creationId xmlns:a16="http://schemas.microsoft.com/office/drawing/2014/main" id="{B5D0CB0A-7D44-4A62-9DC3-0E1FCC5C9134}"/>
              </a:ext>
            </a:extLst>
          </p:cNvPr>
          <p:cNvSpPr txBox="1"/>
          <p:nvPr/>
        </p:nvSpPr>
        <p:spPr>
          <a:xfrm>
            <a:off x="7234349" y="2642604"/>
            <a:ext cx="1771895" cy="523220"/>
          </a:xfrm>
          <a:prstGeom prst="rect">
            <a:avLst/>
          </a:prstGeom>
          <a:noFill/>
        </p:spPr>
        <p:txBody>
          <a:bodyPr wrap="none" rtlCol="0">
            <a:spAutoFit/>
          </a:bodyPr>
          <a:lstStyle/>
          <a:p>
            <a:r>
              <a:rPr lang="en-US" sz="2800" dirty="0">
                <a:solidFill>
                  <a:srgbClr val="FF0000"/>
                </a:solidFill>
              </a:rPr>
              <a:t>Leadership</a:t>
            </a:r>
          </a:p>
        </p:txBody>
      </p:sp>
      <p:sp>
        <p:nvSpPr>
          <p:cNvPr id="11" name="TextBox 10">
            <a:extLst>
              <a:ext uri="{FF2B5EF4-FFF2-40B4-BE49-F238E27FC236}">
                <a16:creationId xmlns:a16="http://schemas.microsoft.com/office/drawing/2014/main" id="{9F695E11-BD98-42CE-8FFA-C9E5DF447853}"/>
              </a:ext>
            </a:extLst>
          </p:cNvPr>
          <p:cNvSpPr txBox="1"/>
          <p:nvPr/>
        </p:nvSpPr>
        <p:spPr>
          <a:xfrm>
            <a:off x="7395578" y="3479225"/>
            <a:ext cx="1449436" cy="523220"/>
          </a:xfrm>
          <a:prstGeom prst="rect">
            <a:avLst/>
          </a:prstGeom>
          <a:noFill/>
        </p:spPr>
        <p:txBody>
          <a:bodyPr wrap="none" rtlCol="0">
            <a:spAutoFit/>
          </a:bodyPr>
          <a:lstStyle/>
          <a:p>
            <a:r>
              <a:rPr lang="en-US" sz="2800" dirty="0">
                <a:solidFill>
                  <a:schemeClr val="accent2"/>
                </a:solidFill>
              </a:rPr>
              <a:t>Job skills</a:t>
            </a:r>
          </a:p>
        </p:txBody>
      </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Attraction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Male profile">
            <a:extLst>
              <a:ext uri="{FF2B5EF4-FFF2-40B4-BE49-F238E27FC236}">
                <a16:creationId xmlns:a16="http://schemas.microsoft.com/office/drawing/2014/main" id="{C3E8BBDB-80BD-4806-9EFA-59F09EE8619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36605" y="1698523"/>
            <a:ext cx="3013587" cy="3013587"/>
          </a:xfrm>
          <a:prstGeom prst="rect">
            <a:avLst/>
          </a:prstGeom>
        </p:spPr>
      </p:pic>
      <p:pic>
        <p:nvPicPr>
          <p:cNvPr id="5" name="Graphic 4" descr="Female Profile">
            <a:extLst>
              <a:ext uri="{FF2B5EF4-FFF2-40B4-BE49-F238E27FC236}">
                <a16:creationId xmlns:a16="http://schemas.microsoft.com/office/drawing/2014/main" id="{D04AF319-FBE7-4F9A-85E9-B3BDC26C5B8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41810" y="1704265"/>
            <a:ext cx="3007845" cy="3007845"/>
          </a:xfrm>
          <a:prstGeom prst="rect">
            <a:avLst/>
          </a:prstGeom>
        </p:spPr>
      </p:pic>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Sternberg’s Theory of Love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262E1B28-2D24-45D7-930D-127D70587A89}"/>
              </a:ext>
            </a:extLst>
          </p:cNvPr>
          <p:cNvGrpSpPr/>
          <p:nvPr/>
        </p:nvGrpSpPr>
        <p:grpSpPr>
          <a:xfrm>
            <a:off x="540774" y="2210597"/>
            <a:ext cx="3485277" cy="2595954"/>
            <a:chOff x="1149291" y="1753237"/>
            <a:chExt cx="2080340" cy="1617913"/>
          </a:xfrm>
          <a:solidFill>
            <a:srgbClr val="F2E2D2"/>
          </a:solidFill>
        </p:grpSpPr>
        <p:sp>
          <p:nvSpPr>
            <p:cNvPr id="5" name="Rectangle 4">
              <a:extLst>
                <a:ext uri="{FF2B5EF4-FFF2-40B4-BE49-F238E27FC236}">
                  <a16:creationId xmlns:a16="http://schemas.microsoft.com/office/drawing/2014/main" id="{39D88146-1297-488B-9658-03E489A65451}"/>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solidFill>
                  <a:schemeClr val="bg1"/>
                </a:solidFill>
              </a:endParaRPr>
            </a:p>
          </p:txBody>
        </p:sp>
        <p:sp>
          <p:nvSpPr>
            <p:cNvPr id="6" name="TextBox 5">
              <a:extLst>
                <a:ext uri="{FF2B5EF4-FFF2-40B4-BE49-F238E27FC236}">
                  <a16:creationId xmlns:a16="http://schemas.microsoft.com/office/drawing/2014/main" id="{657BB130-78B8-456E-8024-972A60E0FA48}"/>
                </a:ext>
              </a:extLst>
            </p:cNvPr>
            <p:cNvSpPr txBox="1"/>
            <p:nvPr/>
          </p:nvSpPr>
          <p:spPr>
            <a:xfrm>
              <a:off x="1357203" y="2316872"/>
              <a:ext cx="1664514" cy="479550"/>
            </a:xfrm>
            <a:prstGeom prst="rect">
              <a:avLst/>
            </a:prstGeom>
            <a:grpFill/>
          </p:spPr>
          <p:txBody>
            <a:bodyPr wrap="square" rtlCol="0" anchor="ctr">
              <a:spAutoFit/>
            </a:bodyPr>
            <a:lstStyle/>
            <a:p>
              <a:pPr algn="ctr"/>
              <a:r>
                <a:rPr lang="en-US" sz="4400" dirty="0"/>
                <a:t>Intimacy</a:t>
              </a:r>
            </a:p>
          </p:txBody>
        </p:sp>
      </p:grpSp>
      <p:grpSp>
        <p:nvGrpSpPr>
          <p:cNvPr id="7" name="Group 6">
            <a:extLst>
              <a:ext uri="{FF2B5EF4-FFF2-40B4-BE49-F238E27FC236}">
                <a16:creationId xmlns:a16="http://schemas.microsoft.com/office/drawing/2014/main" id="{0C3A4C3C-4AB0-4C43-8E2A-631870516CA6}"/>
              </a:ext>
            </a:extLst>
          </p:cNvPr>
          <p:cNvGrpSpPr/>
          <p:nvPr/>
        </p:nvGrpSpPr>
        <p:grpSpPr>
          <a:xfrm>
            <a:off x="8165948" y="2219073"/>
            <a:ext cx="3485277" cy="2595954"/>
            <a:chOff x="5914363" y="1747690"/>
            <a:chExt cx="2080340" cy="1617913"/>
          </a:xfrm>
          <a:solidFill>
            <a:srgbClr val="F2E2D2"/>
          </a:solidFill>
        </p:grpSpPr>
        <p:sp>
          <p:nvSpPr>
            <p:cNvPr id="8" name="Rectangle 7">
              <a:extLst>
                <a:ext uri="{FF2B5EF4-FFF2-40B4-BE49-F238E27FC236}">
                  <a16:creationId xmlns:a16="http://schemas.microsoft.com/office/drawing/2014/main" id="{7FAE2676-CB17-4253-B007-F0C712B17AE0}"/>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solidFill>
                  <a:schemeClr val="tx1"/>
                </a:solidFill>
              </a:endParaRPr>
            </a:p>
          </p:txBody>
        </p:sp>
        <p:sp>
          <p:nvSpPr>
            <p:cNvPr id="9" name="TextBox 8">
              <a:extLst>
                <a:ext uri="{FF2B5EF4-FFF2-40B4-BE49-F238E27FC236}">
                  <a16:creationId xmlns:a16="http://schemas.microsoft.com/office/drawing/2014/main" id="{4E77EEA3-462B-4929-8401-A203E4B30B76}"/>
                </a:ext>
              </a:extLst>
            </p:cNvPr>
            <p:cNvSpPr txBox="1"/>
            <p:nvPr/>
          </p:nvSpPr>
          <p:spPr>
            <a:xfrm>
              <a:off x="5980172" y="2316871"/>
              <a:ext cx="1948722" cy="479550"/>
            </a:xfrm>
            <a:prstGeom prst="rect">
              <a:avLst/>
            </a:prstGeom>
            <a:grpFill/>
          </p:spPr>
          <p:txBody>
            <a:bodyPr wrap="square" rtlCol="0" anchor="ctr">
              <a:spAutoFit/>
            </a:bodyPr>
            <a:lstStyle/>
            <a:p>
              <a:pPr algn="ctr"/>
              <a:r>
                <a:rPr lang="en-US" sz="4400" dirty="0"/>
                <a:t>Commitment</a:t>
              </a:r>
            </a:p>
          </p:txBody>
        </p:sp>
      </p:grpSp>
      <p:grpSp>
        <p:nvGrpSpPr>
          <p:cNvPr id="10" name="Group 9">
            <a:extLst>
              <a:ext uri="{FF2B5EF4-FFF2-40B4-BE49-F238E27FC236}">
                <a16:creationId xmlns:a16="http://schemas.microsoft.com/office/drawing/2014/main" id="{7137C562-AE88-49DB-9D6D-464A275591F9}"/>
              </a:ext>
            </a:extLst>
          </p:cNvPr>
          <p:cNvGrpSpPr/>
          <p:nvPr/>
        </p:nvGrpSpPr>
        <p:grpSpPr>
          <a:xfrm>
            <a:off x="4353361" y="2219073"/>
            <a:ext cx="3485277" cy="2595954"/>
            <a:chOff x="3531827" y="1747690"/>
            <a:chExt cx="2080340" cy="1617913"/>
          </a:xfrm>
          <a:solidFill>
            <a:srgbClr val="F2E2D2"/>
          </a:solidFill>
        </p:grpSpPr>
        <p:sp>
          <p:nvSpPr>
            <p:cNvPr id="11" name="Rectangle 10">
              <a:extLst>
                <a:ext uri="{FF2B5EF4-FFF2-40B4-BE49-F238E27FC236}">
                  <a16:creationId xmlns:a16="http://schemas.microsoft.com/office/drawing/2014/main" id="{726F6B26-5FEE-469A-A541-A1D25F463014}"/>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000">
                <a:solidFill>
                  <a:schemeClr val="tx1"/>
                </a:solidFill>
              </a:endParaRPr>
            </a:p>
          </p:txBody>
        </p:sp>
        <p:sp>
          <p:nvSpPr>
            <p:cNvPr id="12" name="TextBox 11">
              <a:extLst>
                <a:ext uri="{FF2B5EF4-FFF2-40B4-BE49-F238E27FC236}">
                  <a16:creationId xmlns:a16="http://schemas.microsoft.com/office/drawing/2014/main" id="{EC1B203A-9456-4EB3-9DE8-3A1C6407063B}"/>
                </a:ext>
              </a:extLst>
            </p:cNvPr>
            <p:cNvSpPr txBox="1"/>
            <p:nvPr/>
          </p:nvSpPr>
          <p:spPr>
            <a:xfrm>
              <a:off x="3739740" y="2311590"/>
              <a:ext cx="1664514" cy="479550"/>
            </a:xfrm>
            <a:prstGeom prst="rect">
              <a:avLst/>
            </a:prstGeom>
            <a:grpFill/>
          </p:spPr>
          <p:txBody>
            <a:bodyPr wrap="square" rtlCol="0" anchor="ctr">
              <a:spAutoFit/>
            </a:bodyPr>
            <a:lstStyle/>
            <a:p>
              <a:pPr algn="ctr"/>
              <a:r>
                <a:rPr lang="en-US" sz="4400" dirty="0"/>
                <a:t>Passion</a:t>
              </a:r>
            </a:p>
          </p:txBody>
        </p:sp>
      </p:grpSp>
    </p:spTree>
    <p:extLst>
      <p:ext uri="{BB962C8B-B14F-4D97-AF65-F5344CB8AC3E}">
        <p14:creationId xmlns:p14="http://schemas.microsoft.com/office/powerpoint/2010/main" val="30670928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208</TotalTime>
  <Words>619</Words>
  <Application>Microsoft Office PowerPoint</Application>
  <PresentationFormat>Widescreen</PresentationFormat>
  <Paragraphs>48</Paragraphs>
  <Slides>12</Slides>
  <Notes>11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24</cp:revision>
  <dcterms:created xsi:type="dcterms:W3CDTF">2017-06-16T13:06:21Z</dcterms:created>
  <dcterms:modified xsi:type="dcterms:W3CDTF">2019-06-19T14:31:33Z</dcterms:modified>
</cp:coreProperties>
</file>