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79" r:id="rId3"/>
    <p:sldId id="257" r:id="rId4"/>
    <p:sldId id="258" r:id="rId5"/>
    <p:sldId id="259" r:id="rId6"/>
    <p:sldId id="260" r:id="rId7"/>
    <p:sldId id="261" r:id="rId8"/>
    <p:sldId id="262" r:id="rId9"/>
    <p:sldId id="263" r:id="rId10"/>
    <p:sldId id="280"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F0066"/>
    <a:srgbClr val="9900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Industrial organizational psychology is a branch of psychology that studies how human behavior and psychology affect work and how individuals are affected by work.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focus can be divided into three different sub-divisions.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Industrial psychology describes job requirements and assesses an individual’s ability to meet those requirements. Employee training and evaluations are also important.</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Organizational psychology is about relationships between employees. Worker satisfaction, motivation, and commitment, among other aspects, are important.</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human factors psychology is the study of how workers interact with the tools of work and how to design these tools to optimize productivity, safety, and health. Desks, chairs, and computer design can all be considerations.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historical beginnings of industrial organizational psychology include James Cattell, who set up a psychological consulting company, and Walter Dill Scott, who applied psychology to advertising, management, and personnel selection.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World War I was a facilitator of the development of this branch of psychology. Specifically, the military wanted to screen and select men best suited to serve. It was also important to select those best suited to be officers.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Elton Mayo focused on how social and psychological factors impact performance, such as how supervisory style impacts productivity. This research led to the term the Hawthorne effect, which is the increase in performance that occurs when people are noticed, watched, and paid attention to.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Other developments included Kurt Lewin’s focus on leadership styles, team structure, and team dynamics. Frederick Taylor redesigned workspaces to increase productivity. Lillian Gilbreth focused on reducing the number of moves workers had to perform on the job. These investigations into employee fatigue and time management stress helped to improve the workplace.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4181871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12.xml"/><Relationship Id="rId5" Type="http://schemas.openxmlformats.org/officeDocument/2006/relationships/image" Target="../media/image34.png"/><Relationship Id="rId4" Type="http://schemas.openxmlformats.org/officeDocument/2006/relationships/image" Target="../media/image33.png"/></Relationships>
</file>

<file path=ppt/slides/_rels/slide2.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png"/><Relationship Id="rId7"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30.png"/><Relationship Id="rId5" Type="http://schemas.openxmlformats.org/officeDocument/2006/relationships/image" Target="../media/image11.png"/><Relationship Id="rId10" Type="http://schemas.openxmlformats.org/officeDocument/2006/relationships/slide" Target="slide5.xml"/><Relationship Id="rId4" Type="http://schemas.openxmlformats.org/officeDocument/2006/relationships/slide" Target="slide3.xm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8" Type="http://schemas.openxmlformats.org/officeDocument/2006/relationships/image" Target="../media/image5.svg"/><Relationship Id="rId13" Type="http://schemas.openxmlformats.org/officeDocument/2006/relationships/image" Target="../media/image18.png"/><Relationship Id="rId3" Type="http://schemas.openxmlformats.org/officeDocument/2006/relationships/image" Target="../media/image10.png"/><Relationship Id="rId7" Type="http://schemas.openxmlformats.org/officeDocument/2006/relationships/image" Target="../media/image4.png"/><Relationship Id="rId12" Type="http://schemas.openxmlformats.org/officeDocument/2006/relationships/image" Target="../media/image17.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svg"/><Relationship Id="rId11" Type="http://schemas.openxmlformats.org/officeDocument/2006/relationships/image" Target="../media/image16.pn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 Id="rId14" Type="http://schemas.openxmlformats.org/officeDocument/2006/relationships/image" Target="../media/image19.svg"/></Relationships>
</file>

<file path=ppt/slides/_rels/slide5.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4.png"/><Relationship Id="rId7" Type="http://schemas.openxmlformats.org/officeDocument/2006/relationships/image" Target="../media/image22.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5.svg"/><Relationship Id="rId9" Type="http://schemas.openxmlformats.org/officeDocument/2006/relationships/image" Target="../media/image24.svg"/></Relationships>
</file>

<file path=ppt/slides/_rels/slide6.xml.rels><?xml version="1.0" encoding="UTF-8" standalone="yes"?>
<Relationships xmlns="http://schemas.openxmlformats.org/package/2006/relationships"><Relationship Id="rId8" Type="http://schemas.openxmlformats.org/officeDocument/2006/relationships/image" Target="../media/image28.svg"/><Relationship Id="rId13" Type="http://schemas.openxmlformats.org/officeDocument/2006/relationships/image" Target="../media/image4.png"/><Relationship Id="rId3" Type="http://schemas.openxmlformats.org/officeDocument/2006/relationships/image" Target="../media/image25.png"/><Relationship Id="rId7" Type="http://schemas.openxmlformats.org/officeDocument/2006/relationships/image" Target="../media/image27.png"/><Relationship Id="rId12" Type="http://schemas.openxmlformats.org/officeDocument/2006/relationships/image" Target="../media/image13.svg"/><Relationship Id="rId2" Type="http://schemas.openxmlformats.org/officeDocument/2006/relationships/notesSlide" Target="../notesSlides/notesSlide6.xml"/><Relationship Id="rId16" Type="http://schemas.openxmlformats.org/officeDocument/2006/relationships/image" Target="../media/image15.svg"/><Relationship Id="rId1" Type="http://schemas.openxmlformats.org/officeDocument/2006/relationships/slideLayout" Target="../slideLayouts/slideLayout1.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4.png"/><Relationship Id="rId10" Type="http://schemas.openxmlformats.org/officeDocument/2006/relationships/image" Target="../media/image11.svg"/><Relationship Id="rId4" Type="http://schemas.openxmlformats.org/officeDocument/2006/relationships/image" Target="../media/image26.svg"/><Relationship Id="rId9" Type="http://schemas.openxmlformats.org/officeDocument/2006/relationships/image" Target="../media/image10.png"/><Relationship Id="rId14" Type="http://schemas.openxmlformats.org/officeDocument/2006/relationships/image" Target="../media/image5.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0.png"/><Relationship Id="rId7" Type="http://schemas.openxmlformats.org/officeDocument/2006/relationships/image" Target="../media/image13.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2.png"/><Relationship Id="rId11" Type="http://schemas.openxmlformats.org/officeDocument/2006/relationships/image" Target="../media/image15.svg"/><Relationship Id="rId5" Type="http://schemas.openxmlformats.org/officeDocument/2006/relationships/image" Target="../media/image11.svg"/><Relationship Id="rId10" Type="http://schemas.openxmlformats.org/officeDocument/2006/relationships/image" Target="../media/image14.png"/><Relationship Id="rId4" Type="http://schemas.openxmlformats.org/officeDocument/2006/relationships/image" Target="../media/image10.png"/><Relationship Id="rId9"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10288"/>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What Is Industrial </a:t>
            </a:r>
            <a:r>
              <a:rPr lang="en-US" sz="4800">
                <a:solidFill>
                  <a:schemeClr val="tx1">
                    <a:lumMod val="75000"/>
                    <a:lumOff val="25000"/>
                  </a:schemeClr>
                </a:solidFill>
                <a:latin typeface="Century Gothic" panose="020B0502020202020204" pitchFamily="34" charset="0"/>
              </a:rPr>
              <a:t>and Organizational </a:t>
            </a:r>
            <a:r>
              <a:rPr lang="en-US" sz="4800" dirty="0">
                <a:solidFill>
                  <a:schemeClr val="tx1">
                    <a:lumMod val="75000"/>
                    <a:lumOff val="25000"/>
                  </a:schemeClr>
                </a:solidFill>
                <a:latin typeface="Century Gothic" panose="020B0502020202020204" pitchFamily="34" charset="0"/>
              </a:rPr>
              <a:t>Psychology?</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Industrial and Organizational Psychology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slz="http://schemas.microsoft.com/office/powerpoint/2016/slidezoom">
        <mc:Choice Requires="pslz">
          <p:graphicFrame>
            <p:nvGraphicFramePr>
              <p:cNvPr id="3" name="Slide Zoom 2">
                <a:extLst>
                  <a:ext uri="{FF2B5EF4-FFF2-40B4-BE49-F238E27FC236}">
                    <a16:creationId xmlns:a16="http://schemas.microsoft.com/office/drawing/2014/main" id="{FE5D0A25-B5FF-4C62-87AF-6ABBAB3E5C22}"/>
                  </a:ext>
                </a:extLst>
              </p:cNvPr>
              <p:cNvGraphicFramePr>
                <a:graphicFrameLocks noChangeAspect="1"/>
              </p:cNvGraphicFramePr>
              <p:nvPr>
                <p:extLst>
                  <p:ext uri="{D42A27DB-BD31-4B8C-83A1-F6EECF244321}">
                    <p14:modId xmlns:p14="http://schemas.microsoft.com/office/powerpoint/2010/main" val="2837473139"/>
                  </p:ext>
                </p:extLst>
              </p:nvPr>
            </p:nvGraphicFramePr>
            <p:xfrm>
              <a:off x="1028700" y="2066925"/>
              <a:ext cx="3048000" cy="1714500"/>
            </p:xfrm>
            <a:graphic>
              <a:graphicData uri="http://schemas.microsoft.com/office/powerpoint/2016/slidezoom">
                <pslz:sldZm>
                  <pslz:sldZmObj sldId="258" cId="405370821">
                    <pslz:zmPr id="{E285C9E8-197F-4C32-AD38-06DB1D20A5A1}" returnToParent="0" transitionDur="1000">
                      <p166:blipFill xmlns:p166="http://schemas.microsoft.com/office/powerpoint/2016/6/main">
                        <a:blip r:embed="rId3"/>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3" name="Slide Zoom 2">
                <a:hlinkClick r:id="rId4" action="ppaction://hlinksldjump"/>
                <a:extLst>
                  <a:ext uri="{FF2B5EF4-FFF2-40B4-BE49-F238E27FC236}">
                    <a16:creationId xmlns:a16="http://schemas.microsoft.com/office/drawing/2014/main" id="{FE5D0A25-B5FF-4C62-87AF-6ABBAB3E5C22}"/>
                  </a:ext>
                </a:extLst>
              </p:cNvPr>
              <p:cNvPicPr>
                <a:picLocks noGrp="1" noRot="1" noChangeAspect="1" noMove="1" noResize="1" noEditPoints="1" noAdjustHandles="1" noChangeArrowheads="1" noChangeShapeType="1"/>
              </p:cNvPicPr>
              <p:nvPr/>
            </p:nvPicPr>
            <p:blipFill>
              <a:blip r:embed="rId5"/>
              <a:stretch>
                <a:fillRect/>
              </a:stretch>
            </p:blipFill>
            <p:spPr>
              <a:xfrm>
                <a:off x="1028700" y="2066925"/>
                <a:ext cx="3048000" cy="1714500"/>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5" name="Slide Zoom 4">
                <a:extLst>
                  <a:ext uri="{FF2B5EF4-FFF2-40B4-BE49-F238E27FC236}">
                    <a16:creationId xmlns:a16="http://schemas.microsoft.com/office/drawing/2014/main" id="{E59AB79B-A041-491A-9EFC-093B7D6892F7}"/>
                  </a:ext>
                </a:extLst>
              </p:cNvPr>
              <p:cNvGraphicFramePr>
                <a:graphicFrameLocks noChangeAspect="1"/>
              </p:cNvGraphicFramePr>
              <p:nvPr>
                <p:extLst>
                  <p:ext uri="{D42A27DB-BD31-4B8C-83A1-F6EECF244321}">
                    <p14:modId xmlns:p14="http://schemas.microsoft.com/office/powerpoint/2010/main" val="2028676433"/>
                  </p:ext>
                </p:extLst>
              </p:nvPr>
            </p:nvGraphicFramePr>
            <p:xfrm>
              <a:off x="4572000" y="2066925"/>
              <a:ext cx="3048000" cy="1714500"/>
            </p:xfrm>
            <a:graphic>
              <a:graphicData uri="http://schemas.microsoft.com/office/powerpoint/2016/slidezoom">
                <pslz:sldZm>
                  <pslz:sldZmObj sldId="259" cId="1243765170">
                    <pslz:zmPr id="{A15998F2-FBD5-4E22-ABE6-666D578DE87B}" returnToParent="0" transitionDur="1000">
                      <p166:blipFill xmlns:p166="http://schemas.microsoft.com/office/powerpoint/2016/6/main">
                        <a:blip r:embed="rId6"/>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5" name="Slide Zoom 4">
                <a:hlinkClick r:id="rId7" action="ppaction://hlinksldjump"/>
                <a:extLst>
                  <a:ext uri="{FF2B5EF4-FFF2-40B4-BE49-F238E27FC236}">
                    <a16:creationId xmlns:a16="http://schemas.microsoft.com/office/drawing/2014/main" id="{E59AB79B-A041-491A-9EFC-093B7D6892F7}"/>
                  </a:ext>
                </a:extLst>
              </p:cNvPr>
              <p:cNvPicPr>
                <a:picLocks noGrp="1" noRot="1" noChangeAspect="1" noMove="1" noResize="1" noEditPoints="1" noAdjustHandles="1" noChangeArrowheads="1" noChangeShapeType="1"/>
              </p:cNvPicPr>
              <p:nvPr/>
            </p:nvPicPr>
            <p:blipFill>
              <a:blip r:embed="rId8"/>
              <a:stretch>
                <a:fillRect/>
              </a:stretch>
            </p:blipFill>
            <p:spPr>
              <a:xfrm>
                <a:off x="4572000" y="2066925"/>
                <a:ext cx="3048000" cy="1714500"/>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7" name="Slide Zoom 6">
                <a:extLst>
                  <a:ext uri="{FF2B5EF4-FFF2-40B4-BE49-F238E27FC236}">
                    <a16:creationId xmlns:a16="http://schemas.microsoft.com/office/drawing/2014/main" id="{C4EBA7A9-35D7-41F8-98E2-A61E5A3B21FB}"/>
                  </a:ext>
                </a:extLst>
              </p:cNvPr>
              <p:cNvGraphicFramePr>
                <a:graphicFrameLocks noChangeAspect="1"/>
              </p:cNvGraphicFramePr>
              <p:nvPr>
                <p:extLst>
                  <p:ext uri="{D42A27DB-BD31-4B8C-83A1-F6EECF244321}">
                    <p14:modId xmlns:p14="http://schemas.microsoft.com/office/powerpoint/2010/main" val="990791016"/>
                  </p:ext>
                </p:extLst>
              </p:nvPr>
            </p:nvGraphicFramePr>
            <p:xfrm>
              <a:off x="8115300" y="2066925"/>
              <a:ext cx="3048000" cy="1714500"/>
            </p:xfrm>
            <a:graphic>
              <a:graphicData uri="http://schemas.microsoft.com/office/powerpoint/2016/slidezoom">
                <pslz:sldZm>
                  <pslz:sldZmObj sldId="260" cId="3345614148">
                    <pslz:zmPr id="{91B15ADD-FDDB-4241-BCBC-1AD698F8F464}" returnToParent="0" transitionDur="1000">
                      <p166:blipFill xmlns:p166="http://schemas.microsoft.com/office/powerpoint/2016/6/main">
                        <a:blip r:embed="rId9"/>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7" name="Slide Zoom 6">
                <a:hlinkClick r:id="rId10" action="ppaction://hlinksldjump"/>
                <a:extLst>
                  <a:ext uri="{FF2B5EF4-FFF2-40B4-BE49-F238E27FC236}">
                    <a16:creationId xmlns:a16="http://schemas.microsoft.com/office/drawing/2014/main" id="{C4EBA7A9-35D7-41F8-98E2-A61E5A3B21FB}"/>
                  </a:ext>
                </a:extLst>
              </p:cNvPr>
              <p:cNvPicPr>
                <a:picLocks noGrp="1" noRot="1" noChangeAspect="1" noMove="1" noResize="1" noEditPoints="1" noAdjustHandles="1" noChangeArrowheads="1" noChangeShapeType="1"/>
              </p:cNvPicPr>
              <p:nvPr/>
            </p:nvPicPr>
            <p:blipFill>
              <a:blip r:embed="rId11"/>
              <a:stretch>
                <a:fillRect/>
              </a:stretch>
            </p:blipFill>
            <p:spPr>
              <a:xfrm>
                <a:off x="8115300" y="2066925"/>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Industrial Psychology</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Female Profile">
            <a:extLst>
              <a:ext uri="{FF2B5EF4-FFF2-40B4-BE49-F238E27FC236}">
                <a16:creationId xmlns:a16="http://schemas.microsoft.com/office/drawing/2014/main" id="{2E240840-B554-44F8-B811-20B9965DD0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93412" y="1727343"/>
            <a:ext cx="2682731" cy="2682731"/>
          </a:xfrm>
          <a:prstGeom prst="rect">
            <a:avLst/>
          </a:prstGeom>
        </p:spPr>
      </p:pic>
      <p:pic>
        <p:nvPicPr>
          <p:cNvPr id="6" name="Graphic 5" descr="Document">
            <a:extLst>
              <a:ext uri="{FF2B5EF4-FFF2-40B4-BE49-F238E27FC236}">
                <a16:creationId xmlns:a16="http://schemas.microsoft.com/office/drawing/2014/main" id="{EA3AFA21-A25E-4C3F-B825-564C060A0E8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357312" y="1727333"/>
            <a:ext cx="2682741" cy="2682741"/>
          </a:xfrm>
          <a:prstGeom prst="rect">
            <a:avLst/>
          </a:prstGeom>
        </p:spPr>
      </p:pic>
      <p:pic>
        <p:nvPicPr>
          <p:cNvPr id="8" name="Graphic 7" descr="Checkmark">
            <a:extLst>
              <a:ext uri="{FF2B5EF4-FFF2-40B4-BE49-F238E27FC236}">
                <a16:creationId xmlns:a16="http://schemas.microsoft.com/office/drawing/2014/main" id="{6C92DEAF-546A-491D-B25C-7D0C577B89E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96000" y="3068703"/>
            <a:ext cx="914400" cy="914400"/>
          </a:xfrm>
          <a:prstGeom prst="rect">
            <a:avLst/>
          </a:prstGeom>
        </p:spPr>
      </p:pic>
      <p:sp>
        <p:nvSpPr>
          <p:cNvPr id="9" name="TextBox 8">
            <a:extLst>
              <a:ext uri="{FF2B5EF4-FFF2-40B4-BE49-F238E27FC236}">
                <a16:creationId xmlns:a16="http://schemas.microsoft.com/office/drawing/2014/main" id="{3873449B-B4C9-42D4-AB45-35A7A5E4472F}"/>
              </a:ext>
            </a:extLst>
          </p:cNvPr>
          <p:cNvSpPr txBox="1"/>
          <p:nvPr/>
        </p:nvSpPr>
        <p:spPr>
          <a:xfrm>
            <a:off x="8372475" y="2324100"/>
            <a:ext cx="2114550" cy="707886"/>
          </a:xfrm>
          <a:prstGeom prst="rect">
            <a:avLst/>
          </a:prstGeom>
          <a:noFill/>
        </p:spPr>
        <p:txBody>
          <a:bodyPr wrap="square" rtlCol="0">
            <a:spAutoFit/>
          </a:bodyPr>
          <a:lstStyle/>
          <a:p>
            <a:pPr algn="ctr"/>
            <a:r>
              <a:rPr lang="en-US" sz="4000" b="1" dirty="0">
                <a:solidFill>
                  <a:srgbClr val="FF0066"/>
                </a:solidFill>
              </a:rPr>
              <a:t>Training</a:t>
            </a:r>
          </a:p>
        </p:txBody>
      </p:sp>
      <p:sp>
        <p:nvSpPr>
          <p:cNvPr id="12" name="TextBox 11">
            <a:extLst>
              <a:ext uri="{FF2B5EF4-FFF2-40B4-BE49-F238E27FC236}">
                <a16:creationId xmlns:a16="http://schemas.microsoft.com/office/drawing/2014/main" id="{50542580-2401-406E-A53D-AD147365BB38}"/>
              </a:ext>
            </a:extLst>
          </p:cNvPr>
          <p:cNvSpPr txBox="1"/>
          <p:nvPr/>
        </p:nvSpPr>
        <p:spPr>
          <a:xfrm>
            <a:off x="8088385" y="3275217"/>
            <a:ext cx="2682730" cy="707886"/>
          </a:xfrm>
          <a:prstGeom prst="rect">
            <a:avLst/>
          </a:prstGeom>
          <a:noFill/>
        </p:spPr>
        <p:txBody>
          <a:bodyPr wrap="square" rtlCol="0">
            <a:spAutoFit/>
          </a:bodyPr>
          <a:lstStyle/>
          <a:p>
            <a:pPr algn="ctr"/>
            <a:r>
              <a:rPr lang="en-US" sz="4000" b="1" dirty="0">
                <a:solidFill>
                  <a:srgbClr val="00B0F0"/>
                </a:solidFill>
              </a:rPr>
              <a:t>Evaluation</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Organizational Psychology</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User">
            <a:extLst>
              <a:ext uri="{FF2B5EF4-FFF2-40B4-BE49-F238E27FC236}">
                <a16:creationId xmlns:a16="http://schemas.microsoft.com/office/drawing/2014/main" id="{DE2BA753-A4B7-4101-B48D-C3729B3AAE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67219" y="2740474"/>
            <a:ext cx="1738341" cy="1738341"/>
          </a:xfrm>
          <a:prstGeom prst="rect">
            <a:avLst/>
          </a:prstGeom>
        </p:spPr>
      </p:pic>
      <p:pic>
        <p:nvPicPr>
          <p:cNvPr id="6" name="Graphic 5" descr="Male profile">
            <a:extLst>
              <a:ext uri="{FF2B5EF4-FFF2-40B4-BE49-F238E27FC236}">
                <a16:creationId xmlns:a16="http://schemas.microsoft.com/office/drawing/2014/main" id="{89468BE3-D6FD-47E2-B47C-37463241E72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33599" y="4669575"/>
            <a:ext cx="1738348" cy="1738348"/>
          </a:xfrm>
          <a:prstGeom prst="rect">
            <a:avLst/>
          </a:prstGeom>
        </p:spPr>
      </p:pic>
      <p:pic>
        <p:nvPicPr>
          <p:cNvPr id="8" name="Graphic 7" descr="Female Profile">
            <a:extLst>
              <a:ext uri="{FF2B5EF4-FFF2-40B4-BE49-F238E27FC236}">
                <a16:creationId xmlns:a16="http://schemas.microsoft.com/office/drawing/2014/main" id="{7A48E4E5-7578-48BE-B5B9-78687CDCED2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52450" y="3473865"/>
            <a:ext cx="1738349" cy="1738349"/>
          </a:xfrm>
          <a:prstGeom prst="rect">
            <a:avLst/>
          </a:prstGeom>
        </p:spPr>
      </p:pic>
      <p:pic>
        <p:nvPicPr>
          <p:cNvPr id="10" name="Graphic 9" descr="School girl">
            <a:extLst>
              <a:ext uri="{FF2B5EF4-FFF2-40B4-BE49-F238E27FC236}">
                <a16:creationId xmlns:a16="http://schemas.microsoft.com/office/drawing/2014/main" id="{AE5E861D-F338-4E1C-9283-67C0038CF5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390936" y="1153541"/>
            <a:ext cx="1743076" cy="1743076"/>
          </a:xfrm>
          <a:prstGeom prst="rect">
            <a:avLst/>
          </a:prstGeom>
        </p:spPr>
      </p:pic>
      <p:pic>
        <p:nvPicPr>
          <p:cNvPr id="12" name="Graphic 11" descr="School boy">
            <a:extLst>
              <a:ext uri="{FF2B5EF4-FFF2-40B4-BE49-F238E27FC236}">
                <a16:creationId xmlns:a16="http://schemas.microsoft.com/office/drawing/2014/main" id="{6037C560-4D96-4933-B8D8-99C92C8F50B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433599" y="2976450"/>
            <a:ext cx="1828875" cy="1828875"/>
          </a:xfrm>
          <a:prstGeom prst="rect">
            <a:avLst/>
          </a:prstGeom>
        </p:spPr>
      </p:pic>
      <p:pic>
        <p:nvPicPr>
          <p:cNvPr id="14" name="Graphic 13" descr="Users">
            <a:extLst>
              <a:ext uri="{FF2B5EF4-FFF2-40B4-BE49-F238E27FC236}">
                <a16:creationId xmlns:a16="http://schemas.microsoft.com/office/drawing/2014/main" id="{C28F3152-1760-4892-AFAD-FFC3E02DBEB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52450" y="1459325"/>
            <a:ext cx="2562299" cy="2562299"/>
          </a:xfrm>
          <a:prstGeom prst="rect">
            <a:avLst/>
          </a:prstGeom>
        </p:spPr>
      </p:pic>
      <p:sp>
        <p:nvSpPr>
          <p:cNvPr id="17" name="TextBox 16">
            <a:extLst>
              <a:ext uri="{FF2B5EF4-FFF2-40B4-BE49-F238E27FC236}">
                <a16:creationId xmlns:a16="http://schemas.microsoft.com/office/drawing/2014/main" id="{B12E812F-227B-444B-A74B-AA15E06008BF}"/>
              </a:ext>
            </a:extLst>
          </p:cNvPr>
          <p:cNvSpPr txBox="1"/>
          <p:nvPr/>
        </p:nvSpPr>
        <p:spPr>
          <a:xfrm>
            <a:off x="6229460" y="2160157"/>
            <a:ext cx="4533790" cy="707886"/>
          </a:xfrm>
          <a:prstGeom prst="rect">
            <a:avLst/>
          </a:prstGeom>
          <a:noFill/>
        </p:spPr>
        <p:txBody>
          <a:bodyPr wrap="square" rtlCol="0">
            <a:spAutoFit/>
          </a:bodyPr>
          <a:lstStyle/>
          <a:p>
            <a:pPr algn="ctr"/>
            <a:r>
              <a:rPr lang="en-US" sz="4000" b="1" dirty="0">
                <a:solidFill>
                  <a:srgbClr val="00B0F0"/>
                </a:solidFill>
              </a:rPr>
              <a:t>Worker satisfaction</a:t>
            </a:r>
          </a:p>
        </p:txBody>
      </p:sp>
      <p:sp>
        <p:nvSpPr>
          <p:cNvPr id="18" name="TextBox 17">
            <a:extLst>
              <a:ext uri="{FF2B5EF4-FFF2-40B4-BE49-F238E27FC236}">
                <a16:creationId xmlns:a16="http://schemas.microsoft.com/office/drawing/2014/main" id="{0C602145-F40D-456A-B046-C43AD57C0A44}"/>
              </a:ext>
            </a:extLst>
          </p:cNvPr>
          <p:cNvSpPr txBox="1"/>
          <p:nvPr/>
        </p:nvSpPr>
        <p:spPr>
          <a:xfrm>
            <a:off x="6229460" y="3119922"/>
            <a:ext cx="4533790" cy="707886"/>
          </a:xfrm>
          <a:prstGeom prst="rect">
            <a:avLst/>
          </a:prstGeom>
          <a:noFill/>
        </p:spPr>
        <p:txBody>
          <a:bodyPr wrap="square" rtlCol="0">
            <a:spAutoFit/>
          </a:bodyPr>
          <a:lstStyle/>
          <a:p>
            <a:pPr algn="ctr"/>
            <a:r>
              <a:rPr lang="en-US" sz="4000" b="1" dirty="0">
                <a:solidFill>
                  <a:schemeClr val="accent6">
                    <a:lumMod val="75000"/>
                  </a:schemeClr>
                </a:solidFill>
              </a:rPr>
              <a:t>Motivation</a:t>
            </a:r>
          </a:p>
        </p:txBody>
      </p:sp>
      <p:sp>
        <p:nvSpPr>
          <p:cNvPr id="19" name="TextBox 18">
            <a:extLst>
              <a:ext uri="{FF2B5EF4-FFF2-40B4-BE49-F238E27FC236}">
                <a16:creationId xmlns:a16="http://schemas.microsoft.com/office/drawing/2014/main" id="{3E55ABCC-9FF0-4643-9513-B6AEB44D8834}"/>
              </a:ext>
            </a:extLst>
          </p:cNvPr>
          <p:cNvSpPr txBox="1"/>
          <p:nvPr/>
        </p:nvSpPr>
        <p:spPr>
          <a:xfrm>
            <a:off x="6229460" y="4079687"/>
            <a:ext cx="4533790" cy="707886"/>
          </a:xfrm>
          <a:prstGeom prst="rect">
            <a:avLst/>
          </a:prstGeom>
          <a:noFill/>
        </p:spPr>
        <p:txBody>
          <a:bodyPr wrap="square" rtlCol="0">
            <a:spAutoFit/>
          </a:bodyPr>
          <a:lstStyle/>
          <a:p>
            <a:pPr algn="ctr"/>
            <a:r>
              <a:rPr lang="en-US" sz="4000" b="1" dirty="0">
                <a:solidFill>
                  <a:schemeClr val="accent2"/>
                </a:solidFill>
              </a:rPr>
              <a:t>Commitment</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Human Factors Psychology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B89F55F0-07E2-4156-A3FA-843EE9C750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09555" y="1323646"/>
            <a:ext cx="3105313" cy="3105313"/>
          </a:xfrm>
          <a:prstGeom prst="rect">
            <a:avLst/>
          </a:prstGeom>
        </p:spPr>
      </p:pic>
      <p:pic>
        <p:nvPicPr>
          <p:cNvPr id="10" name="Picture 9">
            <a:extLst>
              <a:ext uri="{FF2B5EF4-FFF2-40B4-BE49-F238E27FC236}">
                <a16:creationId xmlns:a16="http://schemas.microsoft.com/office/drawing/2014/main" id="{859C2C6D-C965-4CCB-BF12-A4EB2907FC2F}"/>
              </a:ext>
            </a:extLst>
          </p:cNvPr>
          <p:cNvPicPr>
            <a:picLocks noChangeAspect="1"/>
          </p:cNvPicPr>
          <p:nvPr/>
        </p:nvPicPr>
        <p:blipFill>
          <a:blip r:embed="rId5"/>
          <a:stretch>
            <a:fillRect/>
          </a:stretch>
        </p:blipFill>
        <p:spPr>
          <a:xfrm>
            <a:off x="6653250" y="2995612"/>
            <a:ext cx="3857625" cy="3248025"/>
          </a:xfrm>
          <a:prstGeom prst="rect">
            <a:avLst/>
          </a:prstGeom>
        </p:spPr>
      </p:pic>
      <p:pic>
        <p:nvPicPr>
          <p:cNvPr id="9" name="Graphic 8" descr="Programmer">
            <a:extLst>
              <a:ext uri="{FF2B5EF4-FFF2-40B4-BE49-F238E27FC236}">
                <a16:creationId xmlns:a16="http://schemas.microsoft.com/office/drawing/2014/main" id="{0F323EC5-653B-4AC7-91B2-9313CBDC1D1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953250" y="1721446"/>
            <a:ext cx="2057400" cy="2057400"/>
          </a:xfrm>
          <a:prstGeom prst="rect">
            <a:avLst/>
          </a:prstGeom>
        </p:spPr>
      </p:pic>
      <p:pic>
        <p:nvPicPr>
          <p:cNvPr id="5" name="Graphic 4" descr="Monitor">
            <a:extLst>
              <a:ext uri="{FF2B5EF4-FFF2-40B4-BE49-F238E27FC236}">
                <a16:creationId xmlns:a16="http://schemas.microsoft.com/office/drawing/2014/main" id="{B2BC302C-517A-4DBA-B7F7-F83A95DBAE4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667250" y="3429000"/>
            <a:ext cx="2528851" cy="2528851"/>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Historical Beginnings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9572971-6588-4398-BD17-E9D8206A5EC1}"/>
              </a:ext>
            </a:extLst>
          </p:cNvPr>
          <p:cNvSpPr txBox="1"/>
          <p:nvPr/>
        </p:nvSpPr>
        <p:spPr>
          <a:xfrm>
            <a:off x="1428750" y="1828800"/>
            <a:ext cx="3914775" cy="707886"/>
          </a:xfrm>
          <a:prstGeom prst="rect">
            <a:avLst/>
          </a:prstGeom>
          <a:noFill/>
        </p:spPr>
        <p:txBody>
          <a:bodyPr wrap="square" rtlCol="0">
            <a:spAutoFit/>
          </a:bodyPr>
          <a:lstStyle/>
          <a:p>
            <a:pPr algn="ctr"/>
            <a:r>
              <a:rPr lang="en-US" sz="4000" b="1" dirty="0"/>
              <a:t>James Cattell</a:t>
            </a:r>
          </a:p>
        </p:txBody>
      </p:sp>
      <p:sp>
        <p:nvSpPr>
          <p:cNvPr id="5" name="TextBox 4">
            <a:extLst>
              <a:ext uri="{FF2B5EF4-FFF2-40B4-BE49-F238E27FC236}">
                <a16:creationId xmlns:a16="http://schemas.microsoft.com/office/drawing/2014/main" id="{188F48AC-F5E1-49C1-802A-3491B42D9824}"/>
              </a:ext>
            </a:extLst>
          </p:cNvPr>
          <p:cNvSpPr txBox="1"/>
          <p:nvPr/>
        </p:nvSpPr>
        <p:spPr>
          <a:xfrm>
            <a:off x="6848477" y="1828800"/>
            <a:ext cx="3914775" cy="707886"/>
          </a:xfrm>
          <a:prstGeom prst="rect">
            <a:avLst/>
          </a:prstGeom>
          <a:noFill/>
        </p:spPr>
        <p:txBody>
          <a:bodyPr wrap="square" rtlCol="0">
            <a:spAutoFit/>
          </a:bodyPr>
          <a:lstStyle/>
          <a:p>
            <a:pPr algn="ctr"/>
            <a:r>
              <a:rPr lang="en-US" sz="4000" b="1" dirty="0"/>
              <a:t>Walter Dill Scott</a:t>
            </a:r>
          </a:p>
        </p:txBody>
      </p:sp>
      <p:pic>
        <p:nvPicPr>
          <p:cNvPr id="4" name="Graphic 3" descr="Building">
            <a:extLst>
              <a:ext uri="{FF2B5EF4-FFF2-40B4-BE49-F238E27FC236}">
                <a16:creationId xmlns:a16="http://schemas.microsoft.com/office/drawing/2014/main" id="{86EADDB6-588A-4F2F-B7F9-580F94AAA7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71675" y="2971800"/>
            <a:ext cx="2828925" cy="2828925"/>
          </a:xfrm>
          <a:prstGeom prst="rect">
            <a:avLst/>
          </a:prstGeom>
        </p:spPr>
      </p:pic>
      <p:pic>
        <p:nvPicPr>
          <p:cNvPr id="7" name="Graphic 6" descr="Document">
            <a:extLst>
              <a:ext uri="{FF2B5EF4-FFF2-40B4-BE49-F238E27FC236}">
                <a16:creationId xmlns:a16="http://schemas.microsoft.com/office/drawing/2014/main" id="{56665D99-9B55-413D-ACE0-0FC0E4B1418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72839" y="2971800"/>
            <a:ext cx="1833463" cy="1833463"/>
          </a:xfrm>
          <a:prstGeom prst="rect">
            <a:avLst/>
          </a:prstGeom>
        </p:spPr>
      </p:pic>
      <p:pic>
        <p:nvPicPr>
          <p:cNvPr id="9" name="Graphic 8" descr="Man">
            <a:extLst>
              <a:ext uri="{FF2B5EF4-FFF2-40B4-BE49-F238E27FC236}">
                <a16:creationId xmlns:a16="http://schemas.microsoft.com/office/drawing/2014/main" id="{F9C9C05D-DE9D-4A5F-AFAC-B4E8270ECD7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391402" y="3148846"/>
            <a:ext cx="1469685" cy="1469685"/>
          </a:xfrm>
          <a:prstGeom prst="rect">
            <a:avLst/>
          </a:prstGeom>
        </p:spPr>
      </p:pic>
      <p:pic>
        <p:nvPicPr>
          <p:cNvPr id="11" name="Graphic 10" descr="User">
            <a:extLst>
              <a:ext uri="{FF2B5EF4-FFF2-40B4-BE49-F238E27FC236}">
                <a16:creationId xmlns:a16="http://schemas.microsoft.com/office/drawing/2014/main" id="{23661464-C5F0-44CC-840C-10BF8D85D6C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751124" y="3705225"/>
            <a:ext cx="1355024" cy="1355024"/>
          </a:xfrm>
          <a:prstGeom prst="rect">
            <a:avLst/>
          </a:prstGeom>
        </p:spPr>
      </p:pic>
      <p:pic>
        <p:nvPicPr>
          <p:cNvPr id="13" name="Graphic 12" descr="Male profile">
            <a:extLst>
              <a:ext uri="{FF2B5EF4-FFF2-40B4-BE49-F238E27FC236}">
                <a16:creationId xmlns:a16="http://schemas.microsoft.com/office/drawing/2014/main" id="{9F299326-0408-4B56-9741-CD4BF649FF7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527050" y="2500201"/>
            <a:ext cx="1355024" cy="1355024"/>
          </a:xfrm>
          <a:prstGeom prst="rect">
            <a:avLst/>
          </a:prstGeom>
        </p:spPr>
      </p:pic>
      <p:pic>
        <p:nvPicPr>
          <p:cNvPr id="15" name="Graphic 14" descr="Female Profile">
            <a:extLst>
              <a:ext uri="{FF2B5EF4-FFF2-40B4-BE49-F238E27FC236}">
                <a16:creationId xmlns:a16="http://schemas.microsoft.com/office/drawing/2014/main" id="{387E0E1C-ECCC-441C-AFC9-F3F02F4D1DA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514037" y="3708750"/>
            <a:ext cx="1355024" cy="1355024"/>
          </a:xfrm>
          <a:prstGeom prst="rect">
            <a:avLst/>
          </a:prstGeom>
        </p:spPr>
      </p:pic>
      <p:pic>
        <p:nvPicPr>
          <p:cNvPr id="17" name="Graphic 16" descr="School girl">
            <a:extLst>
              <a:ext uri="{FF2B5EF4-FFF2-40B4-BE49-F238E27FC236}">
                <a16:creationId xmlns:a16="http://schemas.microsoft.com/office/drawing/2014/main" id="{79D4A790-34FB-436E-A86F-9FBC5B11D96E}"/>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9751124" y="2471737"/>
            <a:ext cx="1355025" cy="1355025"/>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A2F6A0-EA9E-4767-8E14-3B819F3274EF}"/>
              </a:ext>
            </a:extLst>
          </p:cNvPr>
          <p:cNvSpPr/>
          <p:nvPr/>
        </p:nvSpPr>
        <p:spPr>
          <a:xfrm>
            <a:off x="1524001" y="2774811"/>
            <a:ext cx="2747962" cy="2228834"/>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Historical Beginnings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7DEAB78-F40F-4475-9C0C-9A351286D0A7}"/>
              </a:ext>
            </a:extLst>
          </p:cNvPr>
          <p:cNvSpPr txBox="1"/>
          <p:nvPr/>
        </p:nvSpPr>
        <p:spPr>
          <a:xfrm>
            <a:off x="4138612" y="1581150"/>
            <a:ext cx="3914775" cy="707886"/>
          </a:xfrm>
          <a:prstGeom prst="rect">
            <a:avLst/>
          </a:prstGeom>
          <a:noFill/>
        </p:spPr>
        <p:txBody>
          <a:bodyPr wrap="square" rtlCol="0">
            <a:spAutoFit/>
          </a:bodyPr>
          <a:lstStyle/>
          <a:p>
            <a:pPr algn="ctr"/>
            <a:r>
              <a:rPr lang="en-US" sz="4000" b="1" dirty="0"/>
              <a:t>World War I</a:t>
            </a:r>
          </a:p>
        </p:txBody>
      </p:sp>
      <p:sp>
        <p:nvSpPr>
          <p:cNvPr id="5" name="TextBox 4">
            <a:extLst>
              <a:ext uri="{FF2B5EF4-FFF2-40B4-BE49-F238E27FC236}">
                <a16:creationId xmlns:a16="http://schemas.microsoft.com/office/drawing/2014/main" id="{2B98AE9D-685F-4E9F-A5C1-D295B3ED71D0}"/>
              </a:ext>
            </a:extLst>
          </p:cNvPr>
          <p:cNvSpPr txBox="1"/>
          <p:nvPr/>
        </p:nvSpPr>
        <p:spPr>
          <a:xfrm>
            <a:off x="1900238" y="3429000"/>
            <a:ext cx="1995488" cy="707886"/>
          </a:xfrm>
          <a:prstGeom prst="rect">
            <a:avLst/>
          </a:prstGeom>
          <a:solidFill>
            <a:srgbClr val="009999"/>
          </a:solidFill>
        </p:spPr>
        <p:txBody>
          <a:bodyPr wrap="square" rtlCol="0">
            <a:spAutoFit/>
          </a:bodyPr>
          <a:lstStyle/>
          <a:p>
            <a:pPr algn="ctr"/>
            <a:r>
              <a:rPr lang="en-US" sz="4000" b="1" dirty="0"/>
              <a:t>Enlisted</a:t>
            </a:r>
          </a:p>
        </p:txBody>
      </p:sp>
      <p:sp>
        <p:nvSpPr>
          <p:cNvPr id="7" name="Rectangle 6">
            <a:extLst>
              <a:ext uri="{FF2B5EF4-FFF2-40B4-BE49-F238E27FC236}">
                <a16:creationId xmlns:a16="http://schemas.microsoft.com/office/drawing/2014/main" id="{32CC643B-0EF9-48A6-B95F-D9E5A37EA1F7}"/>
              </a:ext>
            </a:extLst>
          </p:cNvPr>
          <p:cNvSpPr/>
          <p:nvPr/>
        </p:nvSpPr>
        <p:spPr>
          <a:xfrm>
            <a:off x="7920037" y="2774811"/>
            <a:ext cx="2747962" cy="2228834"/>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84D5CC20-57EA-46E7-AB7E-CE6624977DDF}"/>
              </a:ext>
            </a:extLst>
          </p:cNvPr>
          <p:cNvSpPr txBox="1"/>
          <p:nvPr/>
        </p:nvSpPr>
        <p:spPr>
          <a:xfrm>
            <a:off x="8296274" y="3429000"/>
            <a:ext cx="1995488" cy="707886"/>
          </a:xfrm>
          <a:prstGeom prst="rect">
            <a:avLst/>
          </a:prstGeom>
          <a:solidFill>
            <a:srgbClr val="009999"/>
          </a:solidFill>
        </p:spPr>
        <p:txBody>
          <a:bodyPr wrap="square" rtlCol="0">
            <a:spAutoFit/>
          </a:bodyPr>
          <a:lstStyle/>
          <a:p>
            <a:pPr algn="ctr"/>
            <a:r>
              <a:rPr lang="en-US" sz="4000" b="1" dirty="0"/>
              <a:t>Officers</a:t>
            </a:r>
          </a:p>
        </p:txBody>
      </p:sp>
      <p:cxnSp>
        <p:nvCxnSpPr>
          <p:cNvPr id="6" name="Straight Arrow Connector 5">
            <a:extLst>
              <a:ext uri="{FF2B5EF4-FFF2-40B4-BE49-F238E27FC236}">
                <a16:creationId xmlns:a16="http://schemas.microsoft.com/office/drawing/2014/main" id="{940C9D6B-9353-4726-9CDF-F6DA13E01F81}"/>
              </a:ext>
            </a:extLst>
          </p:cNvPr>
          <p:cNvCxnSpPr>
            <a:cxnSpLocks/>
          </p:cNvCxnSpPr>
          <p:nvPr/>
        </p:nvCxnSpPr>
        <p:spPr>
          <a:xfrm flipH="1">
            <a:off x="3581400" y="2133600"/>
            <a:ext cx="1181100" cy="485775"/>
          </a:xfrm>
          <a:prstGeom prst="straightConnector1">
            <a:avLst/>
          </a:prstGeom>
          <a:ln w="98425" cap="rnd">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440B122-D7DF-4B83-9326-EFF53EAE2413}"/>
              </a:ext>
            </a:extLst>
          </p:cNvPr>
          <p:cNvCxnSpPr>
            <a:cxnSpLocks/>
          </p:cNvCxnSpPr>
          <p:nvPr/>
        </p:nvCxnSpPr>
        <p:spPr>
          <a:xfrm>
            <a:off x="7429502" y="2133600"/>
            <a:ext cx="1181097" cy="485774"/>
          </a:xfrm>
          <a:prstGeom prst="straightConnector1">
            <a:avLst/>
          </a:prstGeom>
          <a:ln w="98425" cap="rnd">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Historical Beginnings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3C53C41A-7BE8-4049-A7B8-32B075F4C01C}"/>
              </a:ext>
            </a:extLst>
          </p:cNvPr>
          <p:cNvSpPr txBox="1"/>
          <p:nvPr/>
        </p:nvSpPr>
        <p:spPr>
          <a:xfrm>
            <a:off x="4138612" y="1581150"/>
            <a:ext cx="3914775" cy="707886"/>
          </a:xfrm>
          <a:prstGeom prst="rect">
            <a:avLst/>
          </a:prstGeom>
          <a:noFill/>
        </p:spPr>
        <p:txBody>
          <a:bodyPr wrap="square" rtlCol="0">
            <a:spAutoFit/>
          </a:bodyPr>
          <a:lstStyle/>
          <a:p>
            <a:pPr algn="ctr"/>
            <a:r>
              <a:rPr lang="en-US" sz="4000" b="1" dirty="0"/>
              <a:t>Elton Mayo</a:t>
            </a:r>
          </a:p>
        </p:txBody>
      </p:sp>
      <p:pic>
        <p:nvPicPr>
          <p:cNvPr id="3" name="Graphic 2" descr="Man">
            <a:extLst>
              <a:ext uri="{FF2B5EF4-FFF2-40B4-BE49-F238E27FC236}">
                <a16:creationId xmlns:a16="http://schemas.microsoft.com/office/drawing/2014/main" id="{D3867483-7880-4018-908B-0B2AE78E3E7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0100" y="2469337"/>
            <a:ext cx="2469359" cy="2469359"/>
          </a:xfrm>
          <a:prstGeom prst="rect">
            <a:avLst/>
          </a:prstGeom>
        </p:spPr>
      </p:pic>
      <p:pic>
        <p:nvPicPr>
          <p:cNvPr id="6" name="Graphic 5" descr="Bar graph with upward trend">
            <a:extLst>
              <a:ext uri="{FF2B5EF4-FFF2-40B4-BE49-F238E27FC236}">
                <a16:creationId xmlns:a16="http://schemas.microsoft.com/office/drawing/2014/main" id="{DFC6D22A-54F3-407A-92C4-F8426888812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93261" y="2469337"/>
            <a:ext cx="2807513" cy="2807513"/>
          </a:xfrm>
          <a:prstGeom prst="rect">
            <a:avLst/>
          </a:prstGeom>
        </p:spPr>
      </p:pic>
      <p:cxnSp>
        <p:nvCxnSpPr>
          <p:cNvPr id="9" name="Straight Arrow Connector 8">
            <a:extLst>
              <a:ext uri="{FF2B5EF4-FFF2-40B4-BE49-F238E27FC236}">
                <a16:creationId xmlns:a16="http://schemas.microsoft.com/office/drawing/2014/main" id="{6728CA3A-661B-45CA-B739-9D37530E4AE0}"/>
              </a:ext>
            </a:extLst>
          </p:cNvPr>
          <p:cNvCxnSpPr>
            <a:cxnSpLocks/>
          </p:cNvCxnSpPr>
          <p:nvPr/>
        </p:nvCxnSpPr>
        <p:spPr>
          <a:xfrm>
            <a:off x="2802712" y="3704016"/>
            <a:ext cx="721538" cy="0"/>
          </a:xfrm>
          <a:prstGeom prst="straightConnector1">
            <a:avLst/>
          </a:prstGeom>
          <a:ln w="98425" cap="rnd">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2FE9D6F-84E5-4E1E-BD23-0393C82B0377}"/>
              </a:ext>
            </a:extLst>
          </p:cNvPr>
          <p:cNvSpPr txBox="1"/>
          <p:nvPr/>
        </p:nvSpPr>
        <p:spPr>
          <a:xfrm>
            <a:off x="6572250" y="3103851"/>
            <a:ext cx="2733675" cy="1200329"/>
          </a:xfrm>
          <a:prstGeom prst="rect">
            <a:avLst/>
          </a:prstGeom>
          <a:noFill/>
        </p:spPr>
        <p:txBody>
          <a:bodyPr wrap="square" rtlCol="0">
            <a:spAutoFit/>
          </a:bodyPr>
          <a:lstStyle/>
          <a:p>
            <a:pPr algn="ctr"/>
            <a:r>
              <a:rPr lang="en-US" sz="3600" b="1" dirty="0"/>
              <a:t>Hawthorne effect</a:t>
            </a:r>
          </a:p>
        </p:txBody>
      </p:sp>
      <p:sp>
        <p:nvSpPr>
          <p:cNvPr id="8" name="Arrow: Up 7">
            <a:extLst>
              <a:ext uri="{FF2B5EF4-FFF2-40B4-BE49-F238E27FC236}">
                <a16:creationId xmlns:a16="http://schemas.microsoft.com/office/drawing/2014/main" id="{7F8F93F7-A021-42F0-B4E8-05FC7095BE11}"/>
              </a:ext>
            </a:extLst>
          </p:cNvPr>
          <p:cNvSpPr/>
          <p:nvPr/>
        </p:nvSpPr>
        <p:spPr>
          <a:xfrm>
            <a:off x="9544050" y="2916834"/>
            <a:ext cx="981076" cy="141922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Up 12">
            <a:extLst>
              <a:ext uri="{FF2B5EF4-FFF2-40B4-BE49-F238E27FC236}">
                <a16:creationId xmlns:a16="http://schemas.microsoft.com/office/drawing/2014/main" id="{34CB51A0-3E53-4FBC-A3A4-7071D7352FDD}"/>
              </a:ext>
            </a:extLst>
          </p:cNvPr>
          <p:cNvSpPr/>
          <p:nvPr/>
        </p:nvSpPr>
        <p:spPr>
          <a:xfrm>
            <a:off x="10668001" y="2916834"/>
            <a:ext cx="981076" cy="1419220"/>
          </a:xfrm>
          <a:prstGeom prst="up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FD9434D8-0899-426A-B3F3-3C803C8BF0D3}"/>
              </a:ext>
            </a:extLst>
          </p:cNvPr>
          <p:cNvPicPr>
            <a:picLocks noChangeAspect="1"/>
          </p:cNvPicPr>
          <p:nvPr/>
        </p:nvPicPr>
        <p:blipFill>
          <a:blip r:embed="rId3"/>
          <a:stretch>
            <a:fillRect/>
          </a:stretch>
        </p:blipFill>
        <p:spPr>
          <a:xfrm>
            <a:off x="4138612" y="2358187"/>
            <a:ext cx="3857625" cy="3248025"/>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Historical Beginnings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D3628A7-9CDA-4191-AD5B-B9A34043D689}"/>
              </a:ext>
            </a:extLst>
          </p:cNvPr>
          <p:cNvSpPr txBox="1"/>
          <p:nvPr/>
        </p:nvSpPr>
        <p:spPr>
          <a:xfrm>
            <a:off x="157162" y="1905000"/>
            <a:ext cx="3914775" cy="584775"/>
          </a:xfrm>
          <a:prstGeom prst="rect">
            <a:avLst/>
          </a:prstGeom>
          <a:noFill/>
        </p:spPr>
        <p:txBody>
          <a:bodyPr wrap="square" rtlCol="0">
            <a:spAutoFit/>
          </a:bodyPr>
          <a:lstStyle/>
          <a:p>
            <a:pPr algn="ctr"/>
            <a:r>
              <a:rPr lang="en-US" sz="3200" b="1" dirty="0"/>
              <a:t>Kurt Lewin</a:t>
            </a:r>
          </a:p>
        </p:txBody>
      </p:sp>
      <p:sp>
        <p:nvSpPr>
          <p:cNvPr id="5" name="TextBox 4">
            <a:extLst>
              <a:ext uri="{FF2B5EF4-FFF2-40B4-BE49-F238E27FC236}">
                <a16:creationId xmlns:a16="http://schemas.microsoft.com/office/drawing/2014/main" id="{9C4587B4-8805-44EF-A17D-6B580C1E092E}"/>
              </a:ext>
            </a:extLst>
          </p:cNvPr>
          <p:cNvSpPr txBox="1"/>
          <p:nvPr/>
        </p:nvSpPr>
        <p:spPr>
          <a:xfrm>
            <a:off x="4138612" y="1905000"/>
            <a:ext cx="3914775" cy="584775"/>
          </a:xfrm>
          <a:prstGeom prst="rect">
            <a:avLst/>
          </a:prstGeom>
          <a:noFill/>
        </p:spPr>
        <p:txBody>
          <a:bodyPr wrap="square" rtlCol="0">
            <a:spAutoFit/>
          </a:bodyPr>
          <a:lstStyle/>
          <a:p>
            <a:pPr algn="ctr"/>
            <a:r>
              <a:rPr lang="en-US" sz="3200" b="1" dirty="0"/>
              <a:t>Frederick Taylor</a:t>
            </a:r>
          </a:p>
        </p:txBody>
      </p:sp>
      <p:sp>
        <p:nvSpPr>
          <p:cNvPr id="6" name="TextBox 5">
            <a:extLst>
              <a:ext uri="{FF2B5EF4-FFF2-40B4-BE49-F238E27FC236}">
                <a16:creationId xmlns:a16="http://schemas.microsoft.com/office/drawing/2014/main" id="{C727EF9A-3A7E-47E8-8C4B-6E0D47485A55}"/>
              </a:ext>
            </a:extLst>
          </p:cNvPr>
          <p:cNvSpPr txBox="1"/>
          <p:nvPr/>
        </p:nvSpPr>
        <p:spPr>
          <a:xfrm>
            <a:off x="8120063" y="1905000"/>
            <a:ext cx="3914775" cy="584775"/>
          </a:xfrm>
          <a:prstGeom prst="rect">
            <a:avLst/>
          </a:prstGeom>
          <a:noFill/>
        </p:spPr>
        <p:txBody>
          <a:bodyPr wrap="square" rtlCol="0">
            <a:spAutoFit/>
          </a:bodyPr>
          <a:lstStyle/>
          <a:p>
            <a:pPr algn="ctr"/>
            <a:r>
              <a:rPr lang="en-US" sz="3200" b="1" dirty="0"/>
              <a:t>Lillian Gilbreth</a:t>
            </a:r>
          </a:p>
        </p:txBody>
      </p:sp>
      <p:pic>
        <p:nvPicPr>
          <p:cNvPr id="3" name="Graphic 2" descr="User">
            <a:extLst>
              <a:ext uri="{FF2B5EF4-FFF2-40B4-BE49-F238E27FC236}">
                <a16:creationId xmlns:a16="http://schemas.microsoft.com/office/drawing/2014/main" id="{D3247748-12A6-4203-ADA7-24C5440734C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82495" y="3755048"/>
            <a:ext cx="1450668" cy="1450668"/>
          </a:xfrm>
          <a:prstGeom prst="rect">
            <a:avLst/>
          </a:prstGeom>
        </p:spPr>
      </p:pic>
      <p:pic>
        <p:nvPicPr>
          <p:cNvPr id="8" name="Graphic 7" descr="Male profile">
            <a:extLst>
              <a:ext uri="{FF2B5EF4-FFF2-40B4-BE49-F238E27FC236}">
                <a16:creationId xmlns:a16="http://schemas.microsoft.com/office/drawing/2014/main" id="{C6812760-B824-4BBA-B103-3E595B00BF2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14549" y="2474034"/>
            <a:ext cx="1450668" cy="1450668"/>
          </a:xfrm>
          <a:prstGeom prst="rect">
            <a:avLst/>
          </a:prstGeom>
        </p:spPr>
      </p:pic>
      <p:pic>
        <p:nvPicPr>
          <p:cNvPr id="10" name="Graphic 9" descr="Female Profile">
            <a:extLst>
              <a:ext uri="{FF2B5EF4-FFF2-40B4-BE49-F238E27FC236}">
                <a16:creationId xmlns:a16="http://schemas.microsoft.com/office/drawing/2014/main" id="{7CD15B81-85CA-4B6F-8223-59389898D53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881188" y="3642892"/>
            <a:ext cx="1450668" cy="1450668"/>
          </a:xfrm>
          <a:prstGeom prst="rect">
            <a:avLst/>
          </a:prstGeom>
        </p:spPr>
      </p:pic>
      <p:pic>
        <p:nvPicPr>
          <p:cNvPr id="12" name="Graphic 11" descr="School girl">
            <a:extLst>
              <a:ext uri="{FF2B5EF4-FFF2-40B4-BE49-F238E27FC236}">
                <a16:creationId xmlns:a16="http://schemas.microsoft.com/office/drawing/2014/main" id="{0674C56A-2542-4814-9833-67110D4B3A5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033923" y="2531532"/>
            <a:ext cx="1450668" cy="1450668"/>
          </a:xfrm>
          <a:prstGeom prst="rect">
            <a:avLst/>
          </a:prstGeom>
        </p:spPr>
      </p:pic>
      <p:sp>
        <p:nvSpPr>
          <p:cNvPr id="13" name="Arrow: Down 12">
            <a:extLst>
              <a:ext uri="{FF2B5EF4-FFF2-40B4-BE49-F238E27FC236}">
                <a16:creationId xmlns:a16="http://schemas.microsoft.com/office/drawing/2014/main" id="{30565A32-231B-4BC5-9EAE-81EFD201342E}"/>
              </a:ext>
            </a:extLst>
          </p:cNvPr>
          <p:cNvSpPr/>
          <p:nvPr/>
        </p:nvSpPr>
        <p:spPr>
          <a:xfrm>
            <a:off x="9472613" y="2914884"/>
            <a:ext cx="1209675" cy="2134632"/>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78098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379</Words>
  <Application>Microsoft Office PowerPoint</Application>
  <PresentationFormat>Widescreen</PresentationFormat>
  <Paragraphs>45</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25</cp:revision>
  <dcterms:created xsi:type="dcterms:W3CDTF">2017-06-16T13:06:21Z</dcterms:created>
  <dcterms:modified xsi:type="dcterms:W3CDTF">2019-07-01T14:27:10Z</dcterms:modified>
</cp:coreProperties>
</file>