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4"/>
  </p:notesMasterIdLst>
  <p:sldIdLst>
    <p:sldId id="279" r:id="rId3"/>
    <p:sldId id="257" r:id="rId4"/>
    <p:sldId id="258" r:id="rId5"/>
    <p:sldId id="259" r:id="rId6"/>
    <p:sldId id="260" r:id="rId7"/>
    <p:sldId id="261" r:id="rId8"/>
    <p:sldId id="262" r:id="rId9"/>
    <p:sldId id="263" r:id="rId10"/>
    <p:sldId id="280" r:id="rId11"/>
    <p:sldId id="281" r:id="rId12"/>
    <p:sldId id="27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990000"/>
    <a:srgbClr val="FF9999"/>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7698" autoAdjust="0"/>
  </p:normalViewPr>
  <p:slideViewPr>
    <p:cSldViewPr snapToGrid="0">
      <p:cViewPr varScale="1">
        <p:scale>
          <a:sx n="100" d="100"/>
          <a:sy n="100" d="100"/>
        </p:scale>
        <p:origin x="26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F6572F-910E-4D1B-B5E2-7CCE0572CE4A}" type="datetimeFigureOut">
              <a:rPr lang="en-US" smtClean="0"/>
              <a:t>6/25/2019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ECA16C-4484-4DC5-9042-A6FC683A1C55}" type="slidenum">
              <a:rPr lang="en-US" smtClean="0"/>
              <a:t>‹#›</a:t>
            </a:fld>
            <a:endParaRPr lang="en-US"/>
          </a:p>
        </p:txBody>
      </p:sp>
    </p:spTree>
    <p:extLst>
      <p:ext uri="{BB962C8B-B14F-4D97-AF65-F5344CB8AC3E}">
        <p14:creationId xmlns:p14="http://schemas.microsoft.com/office/powerpoint/2010/main" val="567351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Industrial psychology involves selecting and evaluating employees.</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Americans with Disabilities Act states people may not be discriminated against due to the nature of their disability—both physical and mental. If a disability is disclosed, an employer must make reasonable accommodations for the employee. In some cases, jobs may have specific requirements for age or sex if that attribute is absolutely necessary to the job. For example, there is an age requirement for pilots for safety reasons. </a:t>
            </a:r>
          </a:p>
          <a:p>
            <a:br>
              <a:rPr lang="en-US" sz="1200" kern="1200" dirty="0">
                <a:solidFill>
                  <a:schemeClr val="tx1"/>
                </a:solidFill>
                <a:effectLst/>
                <a:latin typeface="+mn-lt"/>
                <a:ea typeface="+mn-ea"/>
                <a:cs typeface="+mn-cs"/>
              </a:rPr>
            </a:br>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10</a:t>
            </a:fld>
            <a:endParaRPr lang="en-US"/>
          </a:p>
        </p:txBody>
      </p:sp>
    </p:spTree>
    <p:extLst>
      <p:ext uri="{BB962C8B-B14F-4D97-AF65-F5344CB8AC3E}">
        <p14:creationId xmlns:p14="http://schemas.microsoft.com/office/powerpoint/2010/main" val="41624538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One way to select an employee would be to perform a job analysis in which the job or person bested suited to the job is described. A job analysis can be approached in two ways. One is task-oriented in which the task is described in terms of frequency, difficulty, and importance. The second is worker-oriented, which describes the knowledge, skills, and abilities necessary for the job.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2</a:t>
            </a:fld>
            <a:endParaRPr lang="en-US"/>
          </a:p>
        </p:txBody>
      </p:sp>
    </p:spTree>
    <p:extLst>
      <p:ext uri="{BB962C8B-B14F-4D97-AF65-F5344CB8AC3E}">
        <p14:creationId xmlns:p14="http://schemas.microsoft.com/office/powerpoint/2010/main" val="1489625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Potential candidates then need to be narrowed down, and this process can involve testing, interviews, or work samples. Essentially, the goal is to find the right person for the specific job.</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3</a:t>
            </a:fld>
            <a:endParaRPr lang="en-US"/>
          </a:p>
        </p:txBody>
      </p:sp>
    </p:spTree>
    <p:extLst>
      <p:ext uri="{BB962C8B-B14F-4D97-AF65-F5344CB8AC3E}">
        <p14:creationId xmlns:p14="http://schemas.microsoft.com/office/powerpoint/2010/main" val="4001787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One way to determine fit is through interviews. Unstructured interviews include questions that were not predetermined, whereas a structured interview does use predetermined questions. Standardized questions are scored for each candidate, so the best person can be selected.</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4</a:t>
            </a:fld>
            <a:endParaRPr lang="en-US"/>
          </a:p>
        </p:txBody>
      </p:sp>
    </p:spTree>
    <p:extLst>
      <p:ext uri="{BB962C8B-B14F-4D97-AF65-F5344CB8AC3E}">
        <p14:creationId xmlns:p14="http://schemas.microsoft.com/office/powerpoint/2010/main" val="22655583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Once employees are selected, they usually undergo training to orient individuals to the new workplace and job requirements. In some cases, individuals will receive mentoring in which an experienced employee guides the work of the new employee. Mentoring can have positive benefits for both the one mentoring and the one being mentored.</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5</a:t>
            </a:fld>
            <a:endParaRPr lang="en-US"/>
          </a:p>
        </p:txBody>
      </p:sp>
    </p:spTree>
    <p:extLst>
      <p:ext uri="{BB962C8B-B14F-4D97-AF65-F5344CB8AC3E}">
        <p14:creationId xmlns:p14="http://schemas.microsoft.com/office/powerpoint/2010/main" val="28207242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I/O psychologists develop performance appraisal systems, so corporations can determine the degree to which employees are meeting their job requirements. Fairly evaluated work helps employees perform better, improves the likelihood of job-person match, and identifies training needs.</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6</a:t>
            </a:fld>
            <a:endParaRPr lang="en-US"/>
          </a:p>
        </p:txBody>
      </p:sp>
    </p:spTree>
    <p:extLst>
      <p:ext uri="{BB962C8B-B14F-4D97-AF65-F5344CB8AC3E}">
        <p14:creationId xmlns:p14="http://schemas.microsoft.com/office/powerpoint/2010/main" val="42059771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Performance appraisals involve documenting work behaviors and a face-to-face meeting with a supervisor regarding performance. One approach is the 360-degree feedback appraisal in which the employee’s ratings derive from supervisors, peers, employees that are under the target employee, and from the employee him/herself.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7</a:t>
            </a:fld>
            <a:endParaRPr lang="en-US"/>
          </a:p>
        </p:txBody>
      </p:sp>
    </p:spTree>
    <p:extLst>
      <p:ext uri="{BB962C8B-B14F-4D97-AF65-F5344CB8AC3E}">
        <p14:creationId xmlns:p14="http://schemas.microsoft.com/office/powerpoint/2010/main" val="21418430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a variety of safeguards in place when it comes to hiring individuals. The U.S. Equal Employment Opportunity Commission is responsible for enforcing federal laws that make it illegal to discriminate against a job applicant due to race, color, religion, sex, national origin, age, or disability.  </a:t>
            </a:r>
          </a:p>
        </p:txBody>
      </p:sp>
      <p:sp>
        <p:nvSpPr>
          <p:cNvPr id="4" name="Slide Number Placeholder 3"/>
          <p:cNvSpPr>
            <a:spLocks noGrp="1"/>
          </p:cNvSpPr>
          <p:nvPr>
            <p:ph type="sldNum" sz="quarter" idx="5"/>
          </p:nvPr>
        </p:nvSpPr>
        <p:spPr/>
        <p:txBody>
          <a:bodyPr/>
          <a:lstStyle/>
          <a:p>
            <a:fld id="{1CECA16C-4484-4DC5-9042-A6FC683A1C55}" type="slidenum">
              <a:rPr lang="en-US" smtClean="0"/>
              <a:t>8</a:t>
            </a:fld>
            <a:endParaRPr lang="en-US"/>
          </a:p>
        </p:txBody>
      </p:sp>
    </p:spTree>
    <p:extLst>
      <p:ext uri="{BB962C8B-B14F-4D97-AF65-F5344CB8AC3E}">
        <p14:creationId xmlns:p14="http://schemas.microsoft.com/office/powerpoint/2010/main" val="42507432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Some specific laws include the Equal Pay Act, which requires men and women to earn the same amount if performing the same job. Title VII of the Civil Rights Act requires equal treatment for individuals of differing race. Federal legislation does not currently protect individuals for differing sexual orientation or gender identity; this protection has been left up to the states.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9</a:t>
            </a:fld>
            <a:endParaRPr lang="en-US"/>
          </a:p>
        </p:txBody>
      </p:sp>
    </p:spTree>
    <p:extLst>
      <p:ext uri="{BB962C8B-B14F-4D97-AF65-F5344CB8AC3E}">
        <p14:creationId xmlns:p14="http://schemas.microsoft.com/office/powerpoint/2010/main" val="4029872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6/25/2019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6/25/2019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6/25/2019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6/25/2019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6/25/2019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6/25/2019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6/25/2019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6/25/2019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6/25/2019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6/25/2019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30.svg"/><Relationship Id="rId3" Type="http://schemas.openxmlformats.org/officeDocument/2006/relationships/image" Target="../media/image18.png"/><Relationship Id="rId7" Type="http://schemas.openxmlformats.org/officeDocument/2006/relationships/image" Target="../media/image29.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28.svg"/><Relationship Id="rId5" Type="http://schemas.openxmlformats.org/officeDocument/2006/relationships/image" Target="../media/image27.png"/><Relationship Id="rId4" Type="http://schemas.openxmlformats.org/officeDocument/2006/relationships/image" Target="../media/image19.svg"/></Relationships>
</file>

<file path=ppt/slides/_rels/slide11.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png"/><Relationship Id="rId1" Type="http://schemas.openxmlformats.org/officeDocument/2006/relationships/slideLayout" Target="../slideLayouts/slideLayout12.xml"/><Relationship Id="rId5" Type="http://schemas.openxmlformats.org/officeDocument/2006/relationships/image" Target="../media/image34.png"/><Relationship Id="rId4" Type="http://schemas.openxmlformats.org/officeDocument/2006/relationships/image" Target="../media/image3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6.svg"/><Relationship Id="rId13" Type="http://schemas.openxmlformats.org/officeDocument/2006/relationships/image" Target="../media/image10.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slide" Target="slide4.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sv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7.png"/><Relationship Id="rId14" Type="http://schemas.openxmlformats.org/officeDocument/2006/relationships/slide" Target="slide5.xml"/></Relationships>
</file>

<file path=ppt/slides/_rels/slide4.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3.png"/><Relationship Id="rId7"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4.svg"/></Relationships>
</file>

<file path=ppt/slides/_rels/slide6.xml.rels><?xml version="1.0" encoding="UTF-8" standalone="yes"?>
<Relationships xmlns="http://schemas.openxmlformats.org/package/2006/relationships"><Relationship Id="rId8" Type="http://schemas.openxmlformats.org/officeDocument/2006/relationships/slide" Target="slide7.xml"/><Relationship Id="rId3" Type="http://schemas.openxmlformats.org/officeDocument/2006/relationships/image" Target="../media/image3.png"/><Relationship Id="rId7" Type="http://schemas.openxmlformats.org/officeDocument/2006/relationships/image" Target="../media/image17.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4.svg"/></Relationships>
</file>

<file path=ppt/slides/_rels/slide7.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7.png"/></Relationships>
</file>

<file path=ppt/slides/_rels/slide8.xml.rels><?xml version="1.0" encoding="UTF-8" standalone="yes"?>
<Relationships xmlns="http://schemas.openxmlformats.org/package/2006/relationships"><Relationship Id="rId8" Type="http://schemas.openxmlformats.org/officeDocument/2006/relationships/image" Target="../media/image19.svg"/><Relationship Id="rId3" Type="http://schemas.openxmlformats.org/officeDocument/2006/relationships/image" Target="../media/image3.png"/><Relationship Id="rId7" Type="http://schemas.openxmlformats.org/officeDocument/2006/relationships/image" Target="../media/image18.png"/><Relationship Id="rId12" Type="http://schemas.openxmlformats.org/officeDocument/2006/relationships/image" Target="../media/image23.sv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6.svg"/><Relationship Id="rId11" Type="http://schemas.openxmlformats.org/officeDocument/2006/relationships/image" Target="../media/image22.png"/><Relationship Id="rId5" Type="http://schemas.openxmlformats.org/officeDocument/2006/relationships/image" Target="../media/image5.png"/><Relationship Id="rId10" Type="http://schemas.openxmlformats.org/officeDocument/2006/relationships/image" Target="../media/image21.svg"/><Relationship Id="rId4" Type="http://schemas.openxmlformats.org/officeDocument/2006/relationships/image" Target="../media/image4.svg"/><Relationship Id="rId9" Type="http://schemas.openxmlformats.org/officeDocument/2006/relationships/image" Target="../media/image20.png"/></Relationships>
</file>

<file path=ppt/slides/_rels/slide9.xml.rels><?xml version="1.0" encoding="UTF-8" standalone="yes"?>
<Relationships xmlns="http://schemas.openxmlformats.org/package/2006/relationships"><Relationship Id="rId8" Type="http://schemas.openxmlformats.org/officeDocument/2006/relationships/image" Target="../media/image25.svg"/><Relationship Id="rId3" Type="http://schemas.openxmlformats.org/officeDocument/2006/relationships/image" Target="../media/image1.png"/><Relationship Id="rId7" Type="http://schemas.openxmlformats.org/officeDocument/2006/relationships/image" Target="../media/image24.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10" Type="http://schemas.openxmlformats.org/officeDocument/2006/relationships/slide" Target="slide10.xml"/><Relationship Id="rId4" Type="http://schemas.openxmlformats.org/officeDocument/2006/relationships/image" Target="../media/image2.svg"/><Relationship Id="rId9" Type="http://schemas.openxmlformats.org/officeDocument/2006/relationships/image" Target="../media/image2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252255"/>
            <a:ext cx="9144000" cy="1815882"/>
          </a:xfrm>
          <a:prstGeom prst="rect">
            <a:avLst/>
          </a:prstGeom>
          <a:noFill/>
        </p:spPr>
        <p:txBody>
          <a:bodyPr wrap="square" rtlCol="0">
            <a:spAutoFit/>
          </a:bodyPr>
          <a:lstStyle/>
          <a:p>
            <a:pPr lvl="0" algn="ctr"/>
            <a:r>
              <a:rPr lang="en-US" sz="4400" dirty="0">
                <a:solidFill>
                  <a:schemeClr val="tx1">
                    <a:lumMod val="75000"/>
                    <a:lumOff val="25000"/>
                  </a:schemeClr>
                </a:solidFill>
                <a:latin typeface="Century Gothic" panose="020B0502020202020204" pitchFamily="34" charset="0"/>
              </a:rPr>
              <a:t>Industrial Psychology: Selecting and Evaluating Employees</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Employment Law</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Person in wheelchair">
            <a:extLst>
              <a:ext uri="{FF2B5EF4-FFF2-40B4-BE49-F238E27FC236}">
                <a16:creationId xmlns:a16="http://schemas.microsoft.com/office/drawing/2014/main" id="{E270F123-63D2-4BDB-B314-820C1C231B5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132369" y="1706616"/>
            <a:ext cx="2424071" cy="2424071"/>
          </a:xfrm>
          <a:prstGeom prst="rect">
            <a:avLst/>
          </a:prstGeom>
        </p:spPr>
      </p:pic>
      <p:pic>
        <p:nvPicPr>
          <p:cNvPr id="5" name="Graphic 4" descr="Brain">
            <a:extLst>
              <a:ext uri="{FF2B5EF4-FFF2-40B4-BE49-F238E27FC236}">
                <a16:creationId xmlns:a16="http://schemas.microsoft.com/office/drawing/2014/main" id="{1D4D6212-095C-497A-8C9E-9060D8B1D83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266565" y="1641489"/>
            <a:ext cx="2191759" cy="2191759"/>
          </a:xfrm>
          <a:prstGeom prst="rect">
            <a:avLst/>
          </a:prstGeom>
        </p:spPr>
      </p:pic>
      <p:pic>
        <p:nvPicPr>
          <p:cNvPr id="7" name="Graphic 6" descr="Airplane">
            <a:extLst>
              <a:ext uri="{FF2B5EF4-FFF2-40B4-BE49-F238E27FC236}">
                <a16:creationId xmlns:a16="http://schemas.microsoft.com/office/drawing/2014/main" id="{5270C322-34F1-4727-AA4B-FC1ABA6C97D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rot="1598932">
            <a:off x="4791073" y="3695699"/>
            <a:ext cx="2609850" cy="2609850"/>
          </a:xfrm>
          <a:prstGeom prst="rect">
            <a:avLst/>
          </a:prstGeom>
        </p:spPr>
      </p:pic>
    </p:spTree>
    <p:extLst>
      <p:ext uri="{BB962C8B-B14F-4D97-AF65-F5344CB8AC3E}">
        <p14:creationId xmlns:p14="http://schemas.microsoft.com/office/powerpoint/2010/main" val="7976966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Job Analysis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0DB6346F-711C-4C63-A2DB-6CB57DB7CA54}"/>
              </a:ext>
            </a:extLst>
          </p:cNvPr>
          <p:cNvGrpSpPr/>
          <p:nvPr/>
        </p:nvGrpSpPr>
        <p:grpSpPr>
          <a:xfrm>
            <a:off x="2647951" y="1695451"/>
            <a:ext cx="2809874" cy="3467098"/>
            <a:chOff x="1524001" y="1647825"/>
            <a:chExt cx="2809874" cy="3467098"/>
          </a:xfrm>
        </p:grpSpPr>
        <p:sp>
          <p:nvSpPr>
            <p:cNvPr id="4" name="Rectangle 3">
              <a:extLst>
                <a:ext uri="{FF2B5EF4-FFF2-40B4-BE49-F238E27FC236}">
                  <a16:creationId xmlns:a16="http://schemas.microsoft.com/office/drawing/2014/main" id="{68F38EF6-AB3F-4EC6-9DEA-A7851EB8F472}"/>
                </a:ext>
              </a:extLst>
            </p:cNvPr>
            <p:cNvSpPr/>
            <p:nvPr/>
          </p:nvSpPr>
          <p:spPr>
            <a:xfrm>
              <a:off x="1524001" y="1647825"/>
              <a:ext cx="2809874" cy="3467098"/>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F8C0BDB5-2380-4034-BF54-74502A2C3943}"/>
                </a:ext>
              </a:extLst>
            </p:cNvPr>
            <p:cNvSpPr txBox="1"/>
            <p:nvPr/>
          </p:nvSpPr>
          <p:spPr>
            <a:xfrm>
              <a:off x="2162175" y="1714500"/>
              <a:ext cx="1552575" cy="707886"/>
            </a:xfrm>
            <a:prstGeom prst="rect">
              <a:avLst/>
            </a:prstGeom>
            <a:noFill/>
          </p:spPr>
          <p:txBody>
            <a:bodyPr wrap="square" rtlCol="0">
              <a:spAutoFit/>
            </a:bodyPr>
            <a:lstStyle/>
            <a:p>
              <a:pPr algn="ctr"/>
              <a:r>
                <a:rPr lang="en-US" sz="4000" b="1" dirty="0"/>
                <a:t>Task</a:t>
              </a:r>
            </a:p>
          </p:txBody>
        </p:sp>
        <p:sp>
          <p:nvSpPr>
            <p:cNvPr id="3" name="TextBox 2">
              <a:extLst>
                <a:ext uri="{FF2B5EF4-FFF2-40B4-BE49-F238E27FC236}">
                  <a16:creationId xmlns:a16="http://schemas.microsoft.com/office/drawing/2014/main" id="{22C3B5C0-CFC3-4379-87F0-3D64672CA342}"/>
                </a:ext>
              </a:extLst>
            </p:cNvPr>
            <p:cNvSpPr txBox="1"/>
            <p:nvPr/>
          </p:nvSpPr>
          <p:spPr>
            <a:xfrm>
              <a:off x="1643061" y="2422386"/>
              <a:ext cx="2590801" cy="2499467"/>
            </a:xfrm>
            <a:prstGeom prst="rect">
              <a:avLst/>
            </a:prstGeom>
            <a:noFill/>
          </p:spPr>
          <p:txBody>
            <a:bodyPr wrap="square" rtlCol="0">
              <a:spAutoFit/>
            </a:bodyPr>
            <a:lstStyle/>
            <a:p>
              <a:pPr algn="ctr">
                <a:lnSpc>
                  <a:spcPct val="150000"/>
                </a:lnSpc>
              </a:pPr>
              <a:r>
                <a:rPr lang="en-US" sz="3600" dirty="0">
                  <a:solidFill>
                    <a:srgbClr val="002060"/>
                  </a:solidFill>
                </a:rPr>
                <a:t>Frequency</a:t>
              </a:r>
            </a:p>
            <a:p>
              <a:pPr algn="ctr">
                <a:lnSpc>
                  <a:spcPct val="150000"/>
                </a:lnSpc>
              </a:pPr>
              <a:r>
                <a:rPr lang="en-US" sz="3600" dirty="0">
                  <a:solidFill>
                    <a:srgbClr val="002060"/>
                  </a:solidFill>
                </a:rPr>
                <a:t>Difficulty</a:t>
              </a:r>
            </a:p>
            <a:p>
              <a:pPr algn="ctr">
                <a:lnSpc>
                  <a:spcPct val="150000"/>
                </a:lnSpc>
              </a:pPr>
              <a:r>
                <a:rPr lang="en-US" sz="3600" dirty="0">
                  <a:solidFill>
                    <a:srgbClr val="002060"/>
                  </a:solidFill>
                </a:rPr>
                <a:t>Importance</a:t>
              </a:r>
            </a:p>
          </p:txBody>
        </p:sp>
      </p:grpSp>
      <p:grpSp>
        <p:nvGrpSpPr>
          <p:cNvPr id="8" name="Group 7">
            <a:extLst>
              <a:ext uri="{FF2B5EF4-FFF2-40B4-BE49-F238E27FC236}">
                <a16:creationId xmlns:a16="http://schemas.microsoft.com/office/drawing/2014/main" id="{2F538AC8-C3EE-4ED6-B2C5-BD2F6774A351}"/>
              </a:ext>
            </a:extLst>
          </p:cNvPr>
          <p:cNvGrpSpPr/>
          <p:nvPr/>
        </p:nvGrpSpPr>
        <p:grpSpPr>
          <a:xfrm>
            <a:off x="6734177" y="1695451"/>
            <a:ext cx="2809874" cy="3467098"/>
            <a:chOff x="1524001" y="1647825"/>
            <a:chExt cx="2809874" cy="3467098"/>
          </a:xfrm>
        </p:grpSpPr>
        <p:sp>
          <p:nvSpPr>
            <p:cNvPr id="9" name="Rectangle 8">
              <a:extLst>
                <a:ext uri="{FF2B5EF4-FFF2-40B4-BE49-F238E27FC236}">
                  <a16:creationId xmlns:a16="http://schemas.microsoft.com/office/drawing/2014/main" id="{6BE6A2B9-B1FB-49C6-A07B-9145CABADA6A}"/>
                </a:ext>
              </a:extLst>
            </p:cNvPr>
            <p:cNvSpPr/>
            <p:nvPr/>
          </p:nvSpPr>
          <p:spPr>
            <a:xfrm>
              <a:off x="1524001" y="1647825"/>
              <a:ext cx="2809874" cy="3467098"/>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0F2A15E9-5A96-4ED3-8A7E-4BFFAB33C402}"/>
                </a:ext>
              </a:extLst>
            </p:cNvPr>
            <p:cNvSpPr txBox="1"/>
            <p:nvPr/>
          </p:nvSpPr>
          <p:spPr>
            <a:xfrm>
              <a:off x="1976435" y="1714500"/>
              <a:ext cx="1924051" cy="707886"/>
            </a:xfrm>
            <a:prstGeom prst="rect">
              <a:avLst/>
            </a:prstGeom>
            <a:noFill/>
          </p:spPr>
          <p:txBody>
            <a:bodyPr wrap="square" rtlCol="0">
              <a:spAutoFit/>
            </a:bodyPr>
            <a:lstStyle/>
            <a:p>
              <a:pPr algn="ctr"/>
              <a:r>
                <a:rPr lang="en-US" sz="4000" b="1" dirty="0"/>
                <a:t>Worker</a:t>
              </a:r>
            </a:p>
          </p:txBody>
        </p:sp>
        <p:sp>
          <p:nvSpPr>
            <p:cNvPr id="11" name="TextBox 10">
              <a:extLst>
                <a:ext uri="{FF2B5EF4-FFF2-40B4-BE49-F238E27FC236}">
                  <a16:creationId xmlns:a16="http://schemas.microsoft.com/office/drawing/2014/main" id="{0355ED41-2B88-4FE9-9272-14104BA3280A}"/>
                </a:ext>
              </a:extLst>
            </p:cNvPr>
            <p:cNvSpPr txBox="1"/>
            <p:nvPr/>
          </p:nvSpPr>
          <p:spPr>
            <a:xfrm>
              <a:off x="1643061" y="2422386"/>
              <a:ext cx="2590801" cy="2499467"/>
            </a:xfrm>
            <a:prstGeom prst="rect">
              <a:avLst/>
            </a:prstGeom>
            <a:noFill/>
          </p:spPr>
          <p:txBody>
            <a:bodyPr wrap="square" rtlCol="0">
              <a:spAutoFit/>
            </a:bodyPr>
            <a:lstStyle/>
            <a:p>
              <a:pPr algn="ctr">
                <a:lnSpc>
                  <a:spcPct val="150000"/>
                </a:lnSpc>
              </a:pPr>
              <a:r>
                <a:rPr lang="en-US" sz="3600" dirty="0">
                  <a:solidFill>
                    <a:srgbClr val="C00000"/>
                  </a:solidFill>
                </a:rPr>
                <a:t>Knowledge</a:t>
              </a:r>
            </a:p>
            <a:p>
              <a:pPr algn="ctr">
                <a:lnSpc>
                  <a:spcPct val="150000"/>
                </a:lnSpc>
              </a:pPr>
              <a:r>
                <a:rPr lang="en-US" sz="3600" dirty="0">
                  <a:solidFill>
                    <a:srgbClr val="C00000"/>
                  </a:solidFill>
                </a:rPr>
                <a:t>Skills</a:t>
              </a:r>
            </a:p>
            <a:p>
              <a:pPr algn="ctr">
                <a:lnSpc>
                  <a:spcPct val="150000"/>
                </a:lnSpc>
              </a:pPr>
              <a:r>
                <a:rPr lang="en-US" sz="3600" dirty="0">
                  <a:solidFill>
                    <a:srgbClr val="C00000"/>
                  </a:solidFill>
                </a:rPr>
                <a:t>Abilities</a:t>
              </a:r>
            </a:p>
          </p:txBody>
        </p:sp>
      </p:gr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Selection</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3" name="Graphic 2" descr="Male profile">
            <a:extLst>
              <a:ext uri="{FF2B5EF4-FFF2-40B4-BE49-F238E27FC236}">
                <a16:creationId xmlns:a16="http://schemas.microsoft.com/office/drawing/2014/main" id="{3E81D651-7278-4CB7-953C-881BD6EFAF7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329432" y="1383374"/>
            <a:ext cx="2052815" cy="2052815"/>
          </a:xfrm>
          <a:prstGeom prst="rect">
            <a:avLst/>
          </a:prstGeom>
        </p:spPr>
      </p:pic>
      <p:pic>
        <p:nvPicPr>
          <p:cNvPr id="6" name="Graphic 5" descr="Female Profile">
            <a:extLst>
              <a:ext uri="{FF2B5EF4-FFF2-40B4-BE49-F238E27FC236}">
                <a16:creationId xmlns:a16="http://schemas.microsoft.com/office/drawing/2014/main" id="{9C07563B-4694-4CCC-8B6D-88D5FFE8F3A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335810" y="1513097"/>
            <a:ext cx="2052815" cy="2052815"/>
          </a:xfrm>
          <a:prstGeom prst="rect">
            <a:avLst/>
          </a:prstGeom>
        </p:spPr>
      </p:pic>
      <p:pic>
        <p:nvPicPr>
          <p:cNvPr id="8" name="Graphic 7" descr="School girl">
            <a:extLst>
              <a:ext uri="{FF2B5EF4-FFF2-40B4-BE49-F238E27FC236}">
                <a16:creationId xmlns:a16="http://schemas.microsoft.com/office/drawing/2014/main" id="{05703661-BC28-4BF9-83C6-02D0AB34A6E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579607" y="1137908"/>
            <a:ext cx="2052815" cy="2052815"/>
          </a:xfrm>
          <a:prstGeom prst="rect">
            <a:avLst/>
          </a:prstGeom>
        </p:spPr>
      </p:pic>
      <p:pic>
        <p:nvPicPr>
          <p:cNvPr id="10" name="Graphic 9" descr="School boy">
            <a:extLst>
              <a:ext uri="{FF2B5EF4-FFF2-40B4-BE49-F238E27FC236}">
                <a16:creationId xmlns:a16="http://schemas.microsoft.com/office/drawing/2014/main" id="{9DC535D3-ABC5-4770-B547-3604D02F7BBC}"/>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3585985" y="1192810"/>
            <a:ext cx="2052815" cy="2052815"/>
          </a:xfrm>
          <a:prstGeom prst="rect">
            <a:avLst/>
          </a:prstGeom>
        </p:spPr>
      </p:pic>
      <mc:AlternateContent xmlns:mc="http://schemas.openxmlformats.org/markup-compatibility/2006">
        <mc:Choice xmlns:pslz="http://schemas.microsoft.com/office/powerpoint/2016/slidezoom" Requires="pslz">
          <p:graphicFrame>
            <p:nvGraphicFramePr>
              <p:cNvPr id="12" name="Slide Zoom 11">
                <a:extLst>
                  <a:ext uri="{FF2B5EF4-FFF2-40B4-BE49-F238E27FC236}">
                    <a16:creationId xmlns:a16="http://schemas.microsoft.com/office/drawing/2014/main" id="{9BE1179D-F807-4F37-901B-5DF72BB51ECB}"/>
                  </a:ext>
                </a:extLst>
              </p:cNvPr>
              <p:cNvGraphicFramePr>
                <a:graphicFrameLocks noChangeAspect="1"/>
              </p:cNvGraphicFramePr>
              <p:nvPr>
                <p:extLst>
                  <p:ext uri="{D42A27DB-BD31-4B8C-83A1-F6EECF244321}">
                    <p14:modId xmlns:p14="http://schemas.microsoft.com/office/powerpoint/2010/main" val="488340864"/>
                  </p:ext>
                </p:extLst>
              </p:nvPr>
            </p:nvGraphicFramePr>
            <p:xfrm>
              <a:off x="1685925" y="4248150"/>
              <a:ext cx="3048000" cy="1714500"/>
            </p:xfrm>
            <a:graphic>
              <a:graphicData uri="http://schemas.microsoft.com/office/powerpoint/2016/slidezoom">
                <pslz:sldZm>
                  <pslz:sldZmObj sldId="259" cId="1243765170">
                    <pslz:zmPr id="{55103BFA-15A9-48DB-B6A4-C5678364D0F2}" returnToParent="0" transitionDur="1000">
                      <p166:blipFill xmlns:p166="http://schemas.microsoft.com/office/powerpoint/2016/6/main">
                        <a:blip r:embed="rId11"/>
                        <a:stretch>
                          <a:fillRect/>
                        </a:stretch>
                      </p166:blipFill>
                      <p166:spPr xmlns:p166="http://schemas.microsoft.com/office/powerpoint/2016/6/main">
                        <a:xfrm>
                          <a:off x="0" y="0"/>
                          <a:ext cx="3048000" cy="1714500"/>
                        </a:xfrm>
                        <a:prstGeom prst="rect">
                          <a:avLst/>
                        </a:prstGeom>
                        <a:ln w="3175">
                          <a:solidFill>
                            <a:prstClr val="ltGray"/>
                          </a:solidFill>
                        </a:ln>
                      </p166:spPr>
                    </pslz:zmPr>
                  </pslz:sldZmObj>
                </pslz:sldZm>
              </a:graphicData>
            </a:graphic>
          </p:graphicFrame>
        </mc:Choice>
        <mc:Fallback>
          <p:pic>
            <p:nvPicPr>
              <p:cNvPr id="12" name="Slide Zoom 11">
                <a:hlinkClick r:id="rId12" action="ppaction://hlinksldjump"/>
                <a:extLst>
                  <a:ext uri="{FF2B5EF4-FFF2-40B4-BE49-F238E27FC236}">
                    <a16:creationId xmlns:a16="http://schemas.microsoft.com/office/drawing/2014/main" id="{9BE1179D-F807-4F37-901B-5DF72BB51ECB}"/>
                  </a:ext>
                </a:extLst>
              </p:cNvPr>
              <p:cNvPicPr>
                <a:picLocks noGrp="1" noRot="1" noChangeAspect="1" noMove="1" noResize="1" noEditPoints="1" noAdjustHandles="1" noChangeArrowheads="1" noChangeShapeType="1"/>
              </p:cNvPicPr>
              <p:nvPr/>
            </p:nvPicPr>
            <p:blipFill>
              <a:blip r:embed="rId11"/>
              <a:stretch>
                <a:fillRect/>
              </a:stretch>
            </p:blipFill>
            <p:spPr>
              <a:xfrm>
                <a:off x="1685925" y="4248150"/>
                <a:ext cx="3048000" cy="1714500"/>
              </a:xfrm>
              <a:prstGeom prst="rect">
                <a:avLst/>
              </a:prstGeom>
              <a:ln w="3175">
                <a:solidFill>
                  <a:prstClr val="ltGray"/>
                </a:solidFill>
              </a:ln>
            </p:spPr>
          </p:pic>
        </mc:Fallback>
      </mc:AlternateContent>
      <mc:AlternateContent xmlns:mc="http://schemas.openxmlformats.org/markup-compatibility/2006">
        <mc:Choice xmlns:pslz="http://schemas.microsoft.com/office/powerpoint/2016/slidezoom" Requires="pslz">
          <p:graphicFrame>
            <p:nvGraphicFramePr>
              <p:cNvPr id="14" name="Slide Zoom 13">
                <a:extLst>
                  <a:ext uri="{FF2B5EF4-FFF2-40B4-BE49-F238E27FC236}">
                    <a16:creationId xmlns:a16="http://schemas.microsoft.com/office/drawing/2014/main" id="{2D6E0434-FEAD-41A8-B16F-AF7B3C3F7A2E}"/>
                  </a:ext>
                </a:extLst>
              </p:cNvPr>
              <p:cNvGraphicFramePr>
                <a:graphicFrameLocks noChangeAspect="1"/>
              </p:cNvGraphicFramePr>
              <p:nvPr>
                <p:extLst>
                  <p:ext uri="{D42A27DB-BD31-4B8C-83A1-F6EECF244321}">
                    <p14:modId xmlns:p14="http://schemas.microsoft.com/office/powerpoint/2010/main" val="4243650369"/>
                  </p:ext>
                </p:extLst>
              </p:nvPr>
            </p:nvGraphicFramePr>
            <p:xfrm>
              <a:off x="7620001" y="4248150"/>
              <a:ext cx="3048000" cy="1714500"/>
            </p:xfrm>
            <a:graphic>
              <a:graphicData uri="http://schemas.microsoft.com/office/powerpoint/2016/slidezoom">
                <pslz:sldZm>
                  <pslz:sldZmObj sldId="260" cId="3345614148">
                    <pslz:zmPr id="{33045CB3-4504-403E-9C70-C4C46A92CCE6}" returnToParent="0" transitionDur="1000">
                      <p166:blipFill xmlns:p166="http://schemas.microsoft.com/office/powerpoint/2016/6/main">
                        <a:blip r:embed="rId13"/>
                        <a:stretch>
                          <a:fillRect/>
                        </a:stretch>
                      </p166:blipFill>
                      <p166:spPr xmlns:p166="http://schemas.microsoft.com/office/powerpoint/2016/6/main">
                        <a:xfrm>
                          <a:off x="0" y="0"/>
                          <a:ext cx="3048000" cy="1714500"/>
                        </a:xfrm>
                        <a:prstGeom prst="rect">
                          <a:avLst/>
                        </a:prstGeom>
                        <a:ln w="3175">
                          <a:solidFill>
                            <a:prstClr val="ltGray"/>
                          </a:solidFill>
                        </a:ln>
                      </p166:spPr>
                    </pslz:zmPr>
                  </pslz:sldZmObj>
                </pslz:sldZm>
              </a:graphicData>
            </a:graphic>
          </p:graphicFrame>
        </mc:Choice>
        <mc:Fallback>
          <p:pic>
            <p:nvPicPr>
              <p:cNvPr id="14" name="Slide Zoom 13">
                <a:hlinkClick r:id="rId14" action="ppaction://hlinksldjump"/>
                <a:extLst>
                  <a:ext uri="{FF2B5EF4-FFF2-40B4-BE49-F238E27FC236}">
                    <a16:creationId xmlns:a16="http://schemas.microsoft.com/office/drawing/2014/main" id="{2D6E0434-FEAD-41A8-B16F-AF7B3C3F7A2E}"/>
                  </a:ext>
                </a:extLst>
              </p:cNvPr>
              <p:cNvPicPr>
                <a:picLocks noGrp="1" noRot="1" noChangeAspect="1" noMove="1" noResize="1" noEditPoints="1" noAdjustHandles="1" noChangeArrowheads="1" noChangeShapeType="1"/>
              </p:cNvPicPr>
              <p:nvPr/>
            </p:nvPicPr>
            <p:blipFill>
              <a:blip r:embed="rId13"/>
              <a:stretch>
                <a:fillRect/>
              </a:stretch>
            </p:blipFill>
            <p:spPr>
              <a:xfrm>
                <a:off x="7620001" y="4248150"/>
                <a:ext cx="3048000" cy="1714500"/>
              </a:xfrm>
              <a:prstGeom prst="rect">
                <a:avLst/>
              </a:prstGeom>
              <a:ln w="3175">
                <a:solidFill>
                  <a:prstClr val="ltGray"/>
                </a:solidFill>
              </a:ln>
            </p:spPr>
          </p:pic>
        </mc:Fallback>
      </mc:AlternateContent>
    </p:spTree>
    <p:extLst>
      <p:ext uri="{BB962C8B-B14F-4D97-AF65-F5344CB8AC3E}">
        <p14:creationId xmlns:p14="http://schemas.microsoft.com/office/powerpoint/2010/main" val="405370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Interviews</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5" name="Graphic 4" descr="Female Profile">
            <a:extLst>
              <a:ext uri="{FF2B5EF4-FFF2-40B4-BE49-F238E27FC236}">
                <a16:creationId xmlns:a16="http://schemas.microsoft.com/office/drawing/2014/main" id="{C35C6E47-9B6F-444F-A040-ED9B718AD25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881188" y="1979822"/>
            <a:ext cx="2052815" cy="2052815"/>
          </a:xfrm>
          <a:prstGeom prst="rect">
            <a:avLst/>
          </a:prstGeom>
        </p:spPr>
      </p:pic>
      <p:pic>
        <p:nvPicPr>
          <p:cNvPr id="6" name="Graphic 5" descr="School girl">
            <a:extLst>
              <a:ext uri="{FF2B5EF4-FFF2-40B4-BE49-F238E27FC236}">
                <a16:creationId xmlns:a16="http://schemas.microsoft.com/office/drawing/2014/main" id="{68656BF0-699A-4F65-8CAE-ED19A1B8CB5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362610" y="2109458"/>
            <a:ext cx="2052815" cy="2052815"/>
          </a:xfrm>
          <a:prstGeom prst="rect">
            <a:avLst/>
          </a:prstGeom>
        </p:spPr>
      </p:pic>
      <p:pic>
        <p:nvPicPr>
          <p:cNvPr id="7" name="Graphic 6" descr="Female Profile">
            <a:extLst>
              <a:ext uri="{FF2B5EF4-FFF2-40B4-BE49-F238E27FC236}">
                <a16:creationId xmlns:a16="http://schemas.microsoft.com/office/drawing/2014/main" id="{32D58A83-50FF-4C79-9C59-39C85694F04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621899" y="3513347"/>
            <a:ext cx="2052815" cy="2052815"/>
          </a:xfrm>
          <a:prstGeom prst="rect">
            <a:avLst/>
          </a:prstGeom>
        </p:spPr>
      </p:pic>
      <p:pic>
        <p:nvPicPr>
          <p:cNvPr id="8" name="Graphic 7" descr="School girl">
            <a:extLst>
              <a:ext uri="{FF2B5EF4-FFF2-40B4-BE49-F238E27FC236}">
                <a16:creationId xmlns:a16="http://schemas.microsoft.com/office/drawing/2014/main" id="{D3888920-036A-4F1E-83CC-E5933090C3F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686960" y="2109457"/>
            <a:ext cx="2052815" cy="2052815"/>
          </a:xfrm>
          <a:prstGeom prst="rect">
            <a:avLst/>
          </a:prstGeom>
        </p:spPr>
      </p:pic>
      <p:cxnSp>
        <p:nvCxnSpPr>
          <p:cNvPr id="3" name="Straight Arrow Connector 2">
            <a:extLst>
              <a:ext uri="{FF2B5EF4-FFF2-40B4-BE49-F238E27FC236}">
                <a16:creationId xmlns:a16="http://schemas.microsoft.com/office/drawing/2014/main" id="{EFD528F2-BFBA-4456-8847-12B5CBED024E}"/>
              </a:ext>
            </a:extLst>
          </p:cNvPr>
          <p:cNvCxnSpPr/>
          <p:nvPr/>
        </p:nvCxnSpPr>
        <p:spPr>
          <a:xfrm>
            <a:off x="5415425" y="3314700"/>
            <a:ext cx="1995025" cy="0"/>
          </a:xfrm>
          <a:prstGeom prst="straightConnector1">
            <a:avLst/>
          </a:prstGeom>
          <a:ln w="104775" cap="rnd">
            <a:solidFill>
              <a:schemeClr val="accent5">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pic>
        <p:nvPicPr>
          <p:cNvPr id="10" name="Graphic 9" descr="Question mark">
            <a:extLst>
              <a:ext uri="{FF2B5EF4-FFF2-40B4-BE49-F238E27FC236}">
                <a16:creationId xmlns:a16="http://schemas.microsoft.com/office/drawing/2014/main" id="{C8B387F5-EF2B-4E5C-92E9-4FB921A252B9}"/>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337748" y="1383374"/>
            <a:ext cx="1516503" cy="1516503"/>
          </a:xfrm>
          <a:prstGeom prst="rect">
            <a:avLst/>
          </a:prstGeom>
        </p:spPr>
      </p:pic>
    </p:spTree>
    <p:extLst>
      <p:ext uri="{BB962C8B-B14F-4D97-AF65-F5344CB8AC3E}">
        <p14:creationId xmlns:p14="http://schemas.microsoft.com/office/powerpoint/2010/main" val="124376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Training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Female Profile">
            <a:extLst>
              <a:ext uri="{FF2B5EF4-FFF2-40B4-BE49-F238E27FC236}">
                <a16:creationId xmlns:a16="http://schemas.microsoft.com/office/drawing/2014/main" id="{8E9275D3-32AA-4698-99FC-DC2DF0B1139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53226" y="1846472"/>
            <a:ext cx="2952928" cy="2952928"/>
          </a:xfrm>
          <a:prstGeom prst="rect">
            <a:avLst/>
          </a:prstGeom>
        </p:spPr>
      </p:pic>
      <p:pic>
        <p:nvPicPr>
          <p:cNvPr id="3" name="Graphic 2" descr="Programmer">
            <a:extLst>
              <a:ext uri="{FF2B5EF4-FFF2-40B4-BE49-F238E27FC236}">
                <a16:creationId xmlns:a16="http://schemas.microsoft.com/office/drawing/2014/main" id="{8F044952-7EB2-46DD-8A49-7977239A9F3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676347" y="1846472"/>
            <a:ext cx="2952928" cy="2952928"/>
          </a:xfrm>
          <a:prstGeom prst="rect">
            <a:avLst/>
          </a:prstGeom>
        </p:spPr>
      </p:pic>
    </p:spTree>
    <p:extLst>
      <p:ext uri="{BB962C8B-B14F-4D97-AF65-F5344CB8AC3E}">
        <p14:creationId xmlns:p14="http://schemas.microsoft.com/office/powerpoint/2010/main" val="3345614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Appraisal</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Female Profile">
            <a:extLst>
              <a:ext uri="{FF2B5EF4-FFF2-40B4-BE49-F238E27FC236}">
                <a16:creationId xmlns:a16="http://schemas.microsoft.com/office/drawing/2014/main" id="{2B96FB27-6F9D-44DA-9A80-7E5C236C29A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70458" y="1608346"/>
            <a:ext cx="3468471" cy="3468471"/>
          </a:xfrm>
          <a:prstGeom prst="rect">
            <a:avLst/>
          </a:prstGeom>
        </p:spPr>
      </p:pic>
      <p:pic>
        <p:nvPicPr>
          <p:cNvPr id="3" name="Graphic 2" descr="Checkmark">
            <a:extLst>
              <a:ext uri="{FF2B5EF4-FFF2-40B4-BE49-F238E27FC236}">
                <a16:creationId xmlns:a16="http://schemas.microsoft.com/office/drawing/2014/main" id="{F3AE60D1-D182-4E55-8ABA-E929CDCC407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648075" y="3057528"/>
            <a:ext cx="1419222" cy="1419222"/>
          </a:xfrm>
          <a:prstGeom prst="rect">
            <a:avLst/>
          </a:prstGeom>
        </p:spPr>
      </p:pic>
      <p:sp>
        <p:nvSpPr>
          <p:cNvPr id="5" name="TextBox 4">
            <a:extLst>
              <a:ext uri="{FF2B5EF4-FFF2-40B4-BE49-F238E27FC236}">
                <a16:creationId xmlns:a16="http://schemas.microsoft.com/office/drawing/2014/main" id="{5CCDE56F-7589-465A-8EA8-20C952D88522}"/>
              </a:ext>
            </a:extLst>
          </p:cNvPr>
          <p:cNvSpPr txBox="1"/>
          <p:nvPr/>
        </p:nvSpPr>
        <p:spPr>
          <a:xfrm>
            <a:off x="6096000" y="2028825"/>
            <a:ext cx="3543300" cy="707886"/>
          </a:xfrm>
          <a:prstGeom prst="rect">
            <a:avLst/>
          </a:prstGeom>
          <a:noFill/>
        </p:spPr>
        <p:txBody>
          <a:bodyPr wrap="square" rtlCol="0">
            <a:spAutoFit/>
          </a:bodyPr>
          <a:lstStyle/>
          <a:p>
            <a:pPr algn="ctr"/>
            <a:r>
              <a:rPr lang="en-US" sz="4000" b="1" dirty="0"/>
              <a:t>Perform better</a:t>
            </a:r>
          </a:p>
        </p:txBody>
      </p:sp>
      <p:sp>
        <p:nvSpPr>
          <p:cNvPr id="8" name="TextBox 7">
            <a:extLst>
              <a:ext uri="{FF2B5EF4-FFF2-40B4-BE49-F238E27FC236}">
                <a16:creationId xmlns:a16="http://schemas.microsoft.com/office/drawing/2014/main" id="{946FE4CC-BB0C-42FC-8356-DC9D2CB4AD73}"/>
              </a:ext>
            </a:extLst>
          </p:cNvPr>
          <p:cNvSpPr txBox="1"/>
          <p:nvPr/>
        </p:nvSpPr>
        <p:spPr>
          <a:xfrm>
            <a:off x="5805488" y="2919741"/>
            <a:ext cx="4124324" cy="707886"/>
          </a:xfrm>
          <a:prstGeom prst="rect">
            <a:avLst/>
          </a:prstGeom>
          <a:noFill/>
        </p:spPr>
        <p:txBody>
          <a:bodyPr wrap="square" rtlCol="0">
            <a:spAutoFit/>
          </a:bodyPr>
          <a:lstStyle/>
          <a:p>
            <a:pPr algn="ctr"/>
            <a:r>
              <a:rPr lang="en-US" sz="4000" b="1" dirty="0"/>
              <a:t>Job-person match</a:t>
            </a:r>
          </a:p>
        </p:txBody>
      </p:sp>
      <p:sp>
        <p:nvSpPr>
          <p:cNvPr id="9" name="TextBox 8">
            <a:extLst>
              <a:ext uri="{FF2B5EF4-FFF2-40B4-BE49-F238E27FC236}">
                <a16:creationId xmlns:a16="http://schemas.microsoft.com/office/drawing/2014/main" id="{24347FD2-78E7-44C6-A33E-076D3C02C239}"/>
              </a:ext>
            </a:extLst>
          </p:cNvPr>
          <p:cNvSpPr txBox="1"/>
          <p:nvPr/>
        </p:nvSpPr>
        <p:spPr>
          <a:xfrm>
            <a:off x="5805488" y="3810657"/>
            <a:ext cx="4124324" cy="707886"/>
          </a:xfrm>
          <a:prstGeom prst="rect">
            <a:avLst/>
          </a:prstGeom>
          <a:noFill/>
        </p:spPr>
        <p:txBody>
          <a:bodyPr wrap="square" rtlCol="0">
            <a:spAutoFit/>
          </a:bodyPr>
          <a:lstStyle/>
          <a:p>
            <a:pPr algn="ctr"/>
            <a:r>
              <a:rPr lang="en-US" sz="4000" b="1" dirty="0"/>
              <a:t>Training needs</a:t>
            </a:r>
          </a:p>
        </p:txBody>
      </p:sp>
      <mc:AlternateContent xmlns:mc="http://schemas.openxmlformats.org/markup-compatibility/2006">
        <mc:Choice xmlns:pslz="http://schemas.microsoft.com/office/powerpoint/2016/slidezoom" Requires="pslz">
          <p:graphicFrame>
            <p:nvGraphicFramePr>
              <p:cNvPr id="7" name="Slide Zoom 6">
                <a:extLst>
                  <a:ext uri="{FF2B5EF4-FFF2-40B4-BE49-F238E27FC236}">
                    <a16:creationId xmlns:a16="http://schemas.microsoft.com/office/drawing/2014/main" id="{BF5C49C4-593E-4C88-8E67-55069D87C646}"/>
                  </a:ext>
                </a:extLst>
              </p:cNvPr>
              <p:cNvGraphicFramePr>
                <a:graphicFrameLocks noChangeAspect="1"/>
              </p:cNvGraphicFramePr>
              <p:nvPr>
                <p:extLst>
                  <p:ext uri="{D42A27DB-BD31-4B8C-83A1-F6EECF244321}">
                    <p14:modId xmlns:p14="http://schemas.microsoft.com/office/powerpoint/2010/main" val="441388741"/>
                  </p:ext>
                </p:extLst>
              </p:nvPr>
            </p:nvGraphicFramePr>
            <p:xfrm>
              <a:off x="6343650" y="4701573"/>
              <a:ext cx="3048000" cy="1714500"/>
            </p:xfrm>
            <a:graphic>
              <a:graphicData uri="http://schemas.microsoft.com/office/powerpoint/2016/slidezoom">
                <pslz:sldZm>
                  <pslz:sldZmObj sldId="262" cId="1526628119">
                    <pslz:zmPr id="{05FE0E9A-A138-44EF-B43E-16D6409A4AD8}" returnToParent="0" transitionDur="1000">
                      <p166:blipFill xmlns:p166="http://schemas.microsoft.com/office/powerpoint/2016/6/main">
                        <a:blip r:embed="rId7"/>
                        <a:stretch>
                          <a:fillRect/>
                        </a:stretch>
                      </p166:blipFill>
                      <p166:spPr xmlns:p166="http://schemas.microsoft.com/office/powerpoint/2016/6/main">
                        <a:xfrm>
                          <a:off x="0" y="0"/>
                          <a:ext cx="3048000" cy="1714500"/>
                        </a:xfrm>
                        <a:prstGeom prst="rect">
                          <a:avLst/>
                        </a:prstGeom>
                        <a:ln w="3175">
                          <a:solidFill>
                            <a:prstClr val="ltGray"/>
                          </a:solidFill>
                        </a:ln>
                      </p166:spPr>
                    </pslz:zmPr>
                  </pslz:sldZmObj>
                </pslz:sldZm>
              </a:graphicData>
            </a:graphic>
          </p:graphicFrame>
        </mc:Choice>
        <mc:Fallback>
          <p:pic>
            <p:nvPicPr>
              <p:cNvPr id="7" name="Slide Zoom 6">
                <a:hlinkClick r:id="rId8" action="ppaction://hlinksldjump"/>
                <a:extLst>
                  <a:ext uri="{FF2B5EF4-FFF2-40B4-BE49-F238E27FC236}">
                    <a16:creationId xmlns:a16="http://schemas.microsoft.com/office/drawing/2014/main" id="{BF5C49C4-593E-4C88-8E67-55069D87C646}"/>
                  </a:ext>
                </a:extLst>
              </p:cNvPr>
              <p:cNvPicPr>
                <a:picLocks noGrp="1" noRot="1" noChangeAspect="1" noMove="1" noResize="1" noEditPoints="1" noAdjustHandles="1" noChangeArrowheads="1" noChangeShapeType="1"/>
              </p:cNvPicPr>
              <p:nvPr/>
            </p:nvPicPr>
            <p:blipFill>
              <a:blip r:embed="rId7"/>
              <a:stretch>
                <a:fillRect/>
              </a:stretch>
            </p:blipFill>
            <p:spPr>
              <a:xfrm>
                <a:off x="6343650" y="4701573"/>
                <a:ext cx="3048000" cy="1714500"/>
              </a:xfrm>
              <a:prstGeom prst="rect">
                <a:avLst/>
              </a:prstGeom>
              <a:ln w="3175">
                <a:solidFill>
                  <a:prstClr val="ltGray"/>
                </a:solidFill>
              </a:ln>
            </p:spPr>
          </p:pic>
        </mc:Fallback>
      </mc:AlternateContent>
    </p:spTree>
    <p:extLst>
      <p:ext uri="{BB962C8B-B14F-4D97-AF65-F5344CB8AC3E}">
        <p14:creationId xmlns:p14="http://schemas.microsoft.com/office/powerpoint/2010/main" val="4008944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Appraisals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Male profile">
            <a:extLst>
              <a:ext uri="{FF2B5EF4-FFF2-40B4-BE49-F238E27FC236}">
                <a16:creationId xmlns:a16="http://schemas.microsoft.com/office/drawing/2014/main" id="{ADD33D84-B2A1-430F-A21A-C9EA715A313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548247" y="1383375"/>
            <a:ext cx="2019654" cy="2019654"/>
          </a:xfrm>
          <a:prstGeom prst="rect">
            <a:avLst/>
          </a:prstGeom>
        </p:spPr>
      </p:pic>
      <p:pic>
        <p:nvPicPr>
          <p:cNvPr id="5" name="Graphic 4" descr="Female Profile">
            <a:extLst>
              <a:ext uri="{FF2B5EF4-FFF2-40B4-BE49-F238E27FC236}">
                <a16:creationId xmlns:a16="http://schemas.microsoft.com/office/drawing/2014/main" id="{B57B3621-9C78-4212-BB22-FD18E574C6D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086173" y="2191489"/>
            <a:ext cx="2019655" cy="2019655"/>
          </a:xfrm>
          <a:prstGeom prst="rect">
            <a:avLst/>
          </a:prstGeom>
        </p:spPr>
      </p:pic>
      <p:pic>
        <p:nvPicPr>
          <p:cNvPr id="7" name="Graphic 6" descr="School girl">
            <a:extLst>
              <a:ext uri="{FF2B5EF4-FFF2-40B4-BE49-F238E27FC236}">
                <a16:creationId xmlns:a16="http://schemas.microsoft.com/office/drawing/2014/main" id="{59584D9D-032E-40A6-9453-C36D8B680622}"/>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683160" y="1327934"/>
            <a:ext cx="2252979" cy="2252979"/>
          </a:xfrm>
          <a:prstGeom prst="rect">
            <a:avLst/>
          </a:prstGeom>
        </p:spPr>
      </p:pic>
      <p:pic>
        <p:nvPicPr>
          <p:cNvPr id="9" name="Graphic 8" descr="School boy">
            <a:extLst>
              <a:ext uri="{FF2B5EF4-FFF2-40B4-BE49-F238E27FC236}">
                <a16:creationId xmlns:a16="http://schemas.microsoft.com/office/drawing/2014/main" id="{850B55DC-F069-489E-8413-E9CC0314D410}"/>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4948149" y="4423878"/>
            <a:ext cx="2295702" cy="2295702"/>
          </a:xfrm>
          <a:prstGeom prst="rect">
            <a:avLst/>
          </a:prstGeom>
        </p:spPr>
      </p:pic>
      <p:cxnSp>
        <p:nvCxnSpPr>
          <p:cNvPr id="11" name="Straight Arrow Connector 10">
            <a:extLst>
              <a:ext uri="{FF2B5EF4-FFF2-40B4-BE49-F238E27FC236}">
                <a16:creationId xmlns:a16="http://schemas.microsoft.com/office/drawing/2014/main" id="{22286802-B093-4E24-90C1-B6563BCE8E9D}"/>
              </a:ext>
            </a:extLst>
          </p:cNvPr>
          <p:cNvCxnSpPr>
            <a:cxnSpLocks/>
          </p:cNvCxnSpPr>
          <p:nvPr/>
        </p:nvCxnSpPr>
        <p:spPr>
          <a:xfrm>
            <a:off x="4643754" y="2822820"/>
            <a:ext cx="661671" cy="491880"/>
          </a:xfrm>
          <a:prstGeom prst="straightConnector1">
            <a:avLst/>
          </a:prstGeom>
          <a:ln w="101600" cap="rnd">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7B5CBC56-6A83-418F-A691-4631F358D732}"/>
              </a:ext>
            </a:extLst>
          </p:cNvPr>
          <p:cNvCxnSpPr>
            <a:cxnSpLocks/>
          </p:cNvCxnSpPr>
          <p:nvPr/>
        </p:nvCxnSpPr>
        <p:spPr>
          <a:xfrm flipH="1">
            <a:off x="6886577" y="2822820"/>
            <a:ext cx="730886" cy="491880"/>
          </a:xfrm>
          <a:prstGeom prst="straightConnector1">
            <a:avLst/>
          </a:prstGeom>
          <a:ln w="101600" cap="rnd">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13818E80-531D-496F-B8A8-D75948D87585}"/>
              </a:ext>
            </a:extLst>
          </p:cNvPr>
          <p:cNvCxnSpPr>
            <a:cxnSpLocks/>
          </p:cNvCxnSpPr>
          <p:nvPr/>
        </p:nvCxnSpPr>
        <p:spPr>
          <a:xfrm flipV="1">
            <a:off x="6096000" y="3922390"/>
            <a:ext cx="0" cy="664086"/>
          </a:xfrm>
          <a:prstGeom prst="straightConnector1">
            <a:avLst/>
          </a:prstGeom>
          <a:ln w="101600" cap="rnd">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26628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Employment Laws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Female Profile">
            <a:extLst>
              <a:ext uri="{FF2B5EF4-FFF2-40B4-BE49-F238E27FC236}">
                <a16:creationId xmlns:a16="http://schemas.microsoft.com/office/drawing/2014/main" id="{3E4498EF-2BEB-4B46-B374-A3AEE469124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483747" y="1504919"/>
            <a:ext cx="1883506" cy="1883506"/>
          </a:xfrm>
          <a:prstGeom prst="rect">
            <a:avLst/>
          </a:prstGeom>
        </p:spPr>
      </p:pic>
      <p:pic>
        <p:nvPicPr>
          <p:cNvPr id="5" name="Graphic 4" descr="School girl">
            <a:extLst>
              <a:ext uri="{FF2B5EF4-FFF2-40B4-BE49-F238E27FC236}">
                <a16:creationId xmlns:a16="http://schemas.microsoft.com/office/drawing/2014/main" id="{9EA275D9-24A6-4170-95C9-A6E306350BA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824748" y="1383374"/>
            <a:ext cx="2005051" cy="2005051"/>
          </a:xfrm>
          <a:prstGeom prst="rect">
            <a:avLst/>
          </a:prstGeom>
        </p:spPr>
      </p:pic>
      <p:pic>
        <p:nvPicPr>
          <p:cNvPr id="7" name="Graphic 6" descr="Person in wheelchair">
            <a:extLst>
              <a:ext uri="{FF2B5EF4-FFF2-40B4-BE49-F238E27FC236}">
                <a16:creationId xmlns:a16="http://schemas.microsoft.com/office/drawing/2014/main" id="{E65B4447-BE42-4C1C-8E9C-F8D924976D5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015249" y="3695662"/>
            <a:ext cx="2138401" cy="2138401"/>
          </a:xfrm>
          <a:prstGeom prst="rect">
            <a:avLst/>
          </a:prstGeom>
        </p:spPr>
      </p:pic>
      <p:pic>
        <p:nvPicPr>
          <p:cNvPr id="9" name="Graphic 8" descr="Man with cane">
            <a:extLst>
              <a:ext uri="{FF2B5EF4-FFF2-40B4-BE49-F238E27FC236}">
                <a16:creationId xmlns:a16="http://schemas.microsoft.com/office/drawing/2014/main" id="{67E3B1E0-61BB-47A1-AB49-551132FF3721}"/>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4929187" y="3481350"/>
            <a:ext cx="2333625" cy="2333625"/>
          </a:xfrm>
          <a:prstGeom prst="rect">
            <a:avLst/>
          </a:prstGeom>
        </p:spPr>
      </p:pic>
      <p:pic>
        <p:nvPicPr>
          <p:cNvPr id="11" name="Graphic 10" descr="Earth globe: Africa and Europe">
            <a:extLst>
              <a:ext uri="{FF2B5EF4-FFF2-40B4-BE49-F238E27FC236}">
                <a16:creationId xmlns:a16="http://schemas.microsoft.com/office/drawing/2014/main" id="{942A16FC-AF9E-4C0D-8DF4-028C7C9F22CB}"/>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483747" y="3536424"/>
            <a:ext cx="2333624" cy="2333624"/>
          </a:xfrm>
          <a:prstGeom prst="rect">
            <a:avLst/>
          </a:prstGeom>
        </p:spPr>
      </p:pic>
      <p:sp>
        <p:nvSpPr>
          <p:cNvPr id="12" name="TextBox 11">
            <a:extLst>
              <a:ext uri="{FF2B5EF4-FFF2-40B4-BE49-F238E27FC236}">
                <a16:creationId xmlns:a16="http://schemas.microsoft.com/office/drawing/2014/main" id="{61945C84-BB14-41AB-8C9A-8657F7C849CA}"/>
              </a:ext>
            </a:extLst>
          </p:cNvPr>
          <p:cNvSpPr txBox="1"/>
          <p:nvPr/>
        </p:nvSpPr>
        <p:spPr>
          <a:xfrm>
            <a:off x="5014911" y="2076450"/>
            <a:ext cx="2162175" cy="707886"/>
          </a:xfrm>
          <a:prstGeom prst="rect">
            <a:avLst/>
          </a:prstGeom>
          <a:solidFill>
            <a:schemeClr val="bg1">
              <a:lumMod val="85000"/>
            </a:schemeClr>
          </a:solidFill>
        </p:spPr>
        <p:txBody>
          <a:bodyPr wrap="square" rtlCol="0">
            <a:spAutoFit/>
          </a:bodyPr>
          <a:lstStyle/>
          <a:p>
            <a:pPr algn="ctr"/>
            <a:r>
              <a:rPr lang="en-US" sz="4000" b="1" dirty="0"/>
              <a:t>Religion</a:t>
            </a:r>
          </a:p>
        </p:txBody>
      </p:sp>
    </p:spTree>
    <p:extLst>
      <p:ext uri="{BB962C8B-B14F-4D97-AF65-F5344CB8AC3E}">
        <p14:creationId xmlns:p14="http://schemas.microsoft.com/office/powerpoint/2010/main" val="2774767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Employment Law</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Male profile">
            <a:extLst>
              <a:ext uri="{FF2B5EF4-FFF2-40B4-BE49-F238E27FC236}">
                <a16:creationId xmlns:a16="http://schemas.microsoft.com/office/drawing/2014/main" id="{06AC2BD3-9D23-471D-94B8-E32A9C50AB5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671571" y="1734289"/>
            <a:ext cx="2643503" cy="2643503"/>
          </a:xfrm>
          <a:prstGeom prst="rect">
            <a:avLst/>
          </a:prstGeom>
        </p:spPr>
      </p:pic>
      <p:pic>
        <p:nvPicPr>
          <p:cNvPr id="5" name="Graphic 4" descr="Female Profile">
            <a:extLst>
              <a:ext uri="{FF2B5EF4-FFF2-40B4-BE49-F238E27FC236}">
                <a16:creationId xmlns:a16="http://schemas.microsoft.com/office/drawing/2014/main" id="{BD3D7FA3-9240-4B7F-A051-26CE6A64EBA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881188" y="1356643"/>
            <a:ext cx="2643502" cy="2643502"/>
          </a:xfrm>
          <a:prstGeom prst="rect">
            <a:avLst/>
          </a:prstGeom>
        </p:spPr>
      </p:pic>
      <p:pic>
        <p:nvPicPr>
          <p:cNvPr id="3" name="Graphic 2" descr="Dollar">
            <a:extLst>
              <a:ext uri="{FF2B5EF4-FFF2-40B4-BE49-F238E27FC236}">
                <a16:creationId xmlns:a16="http://schemas.microsoft.com/office/drawing/2014/main" id="{C0A81EC9-C311-4448-80F2-D74BB7A10D42}"/>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372350" y="1866545"/>
            <a:ext cx="2133600" cy="2133600"/>
          </a:xfrm>
          <a:prstGeom prst="rect">
            <a:avLst/>
          </a:prstGeom>
        </p:spPr>
      </p:pic>
      <mc:AlternateContent xmlns:mc="http://schemas.openxmlformats.org/markup-compatibility/2006">
        <mc:Choice xmlns:pslz="http://schemas.microsoft.com/office/powerpoint/2016/slidezoom" Requires="pslz">
          <p:graphicFrame>
            <p:nvGraphicFramePr>
              <p:cNvPr id="7" name="Slide Zoom 6">
                <a:extLst>
                  <a:ext uri="{FF2B5EF4-FFF2-40B4-BE49-F238E27FC236}">
                    <a16:creationId xmlns:a16="http://schemas.microsoft.com/office/drawing/2014/main" id="{CB28341D-FD07-40DD-AEB2-4CFAC6A75089}"/>
                  </a:ext>
                </a:extLst>
              </p:cNvPr>
              <p:cNvGraphicFramePr>
                <a:graphicFrameLocks noChangeAspect="1"/>
              </p:cNvGraphicFramePr>
              <p:nvPr>
                <p:extLst>
                  <p:ext uri="{D42A27DB-BD31-4B8C-83A1-F6EECF244321}">
                    <p14:modId xmlns:p14="http://schemas.microsoft.com/office/powerpoint/2010/main" val="602500409"/>
                  </p:ext>
                </p:extLst>
              </p:nvPr>
            </p:nvGraphicFramePr>
            <p:xfrm>
              <a:off x="4791074" y="4728781"/>
              <a:ext cx="3048000" cy="1714500"/>
            </p:xfrm>
            <a:graphic>
              <a:graphicData uri="http://schemas.microsoft.com/office/powerpoint/2016/slidezoom">
                <pslz:sldZm>
                  <pslz:sldZmObj sldId="281" cId="797696605">
                    <pslz:zmPr id="{E962A077-35CE-4EA0-A8DA-FD4C1563C34C}" returnToParent="0" transitionDur="1000">
                      <p166:blipFill xmlns:p166="http://schemas.microsoft.com/office/powerpoint/2016/6/main">
                        <a:blip r:embed="rId9"/>
                        <a:stretch>
                          <a:fillRect/>
                        </a:stretch>
                      </p166:blipFill>
                      <p166:spPr xmlns:p166="http://schemas.microsoft.com/office/powerpoint/2016/6/main">
                        <a:xfrm>
                          <a:off x="0" y="0"/>
                          <a:ext cx="3048000" cy="1714500"/>
                        </a:xfrm>
                        <a:prstGeom prst="rect">
                          <a:avLst/>
                        </a:prstGeom>
                        <a:ln w="3175">
                          <a:solidFill>
                            <a:prstClr val="ltGray"/>
                          </a:solidFill>
                        </a:ln>
                      </p166:spPr>
                    </pslz:zmPr>
                  </pslz:sldZmObj>
                </pslz:sldZm>
              </a:graphicData>
            </a:graphic>
          </p:graphicFrame>
        </mc:Choice>
        <mc:Fallback>
          <p:pic>
            <p:nvPicPr>
              <p:cNvPr id="7" name="Slide Zoom 6">
                <a:hlinkClick r:id="rId10" action="ppaction://hlinksldjump"/>
                <a:extLst>
                  <a:ext uri="{FF2B5EF4-FFF2-40B4-BE49-F238E27FC236}">
                    <a16:creationId xmlns:a16="http://schemas.microsoft.com/office/drawing/2014/main" id="{CB28341D-FD07-40DD-AEB2-4CFAC6A75089}"/>
                  </a:ext>
                </a:extLst>
              </p:cNvPr>
              <p:cNvPicPr>
                <a:picLocks noGrp="1" noRot="1" noChangeAspect="1" noMove="1" noResize="1" noEditPoints="1" noAdjustHandles="1" noChangeArrowheads="1" noChangeShapeType="1"/>
              </p:cNvPicPr>
              <p:nvPr/>
            </p:nvPicPr>
            <p:blipFill>
              <a:blip r:embed="rId9"/>
              <a:stretch>
                <a:fillRect/>
              </a:stretch>
            </p:blipFill>
            <p:spPr>
              <a:xfrm>
                <a:off x="4791074" y="4728781"/>
                <a:ext cx="3048000" cy="1714500"/>
              </a:xfrm>
              <a:prstGeom prst="rect">
                <a:avLst/>
              </a:prstGeom>
              <a:ln w="3175">
                <a:solidFill>
                  <a:prstClr val="ltGray"/>
                </a:solidFill>
              </a:ln>
            </p:spPr>
          </p:pic>
        </mc:Fallback>
      </mc:AlternateContent>
    </p:spTree>
    <p:extLst>
      <p:ext uri="{BB962C8B-B14F-4D97-AF65-F5344CB8AC3E}">
        <p14:creationId xmlns:p14="http://schemas.microsoft.com/office/powerpoint/2010/main" val="3641820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179</TotalTime>
  <Words>568</Words>
  <Application>Microsoft Office PowerPoint</Application>
  <PresentationFormat>Widescreen</PresentationFormat>
  <Paragraphs>46</Paragraphs>
  <Slides>11</Slides>
  <Notes>10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Caitlin Clark</cp:lastModifiedBy>
  <cp:revision>22</cp:revision>
  <dcterms:created xsi:type="dcterms:W3CDTF">2017-06-16T13:06:21Z</dcterms:created>
  <dcterms:modified xsi:type="dcterms:W3CDTF">2019-06-25T19:28:15Z</dcterms:modified>
</cp:coreProperties>
</file>