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79" r:id="rId3"/>
    <p:sldId id="257" r:id="rId4"/>
    <p:sldId id="258" r:id="rId5"/>
    <p:sldId id="259" r:id="rId6"/>
    <p:sldId id="260" r:id="rId7"/>
    <p:sldId id="261" r:id="rId8"/>
    <p:sldId id="262" r:id="rId9"/>
    <p:sldId id="263" r:id="rId10"/>
    <p:sldId id="280" r:id="rId11"/>
    <p:sldId id="288" r:id="rId12"/>
    <p:sldId id="281" r:id="rId13"/>
    <p:sldId id="282" r:id="rId14"/>
    <p:sldId id="283" r:id="rId15"/>
    <p:sldId id="284" r:id="rId16"/>
    <p:sldId id="285" r:id="rId17"/>
    <p:sldId id="286" r:id="rId18"/>
    <p:sldId id="289"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990000"/>
    <a:srgbClr val="FF9999"/>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organizational psychology, the focus is on the social dimension of work.</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Transactional and transformational leadership have also been studied.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1360562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transactional leader is one whose focus is on supervision and organization, using rewards and punishments to change employee behavior.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28598335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a transformational leader has four attributes: charismatic, inspirational, intellectually stimulating, and considerate.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1961898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organizations today are restructuring to have work teams that bring together diverse skills, experience, and expertise. Some teams work better than others. Teams can be inefficient due to poor communication or decision-making skills. They can also be impacted by conflict or conformity.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13</a:t>
            </a:fld>
            <a:endParaRPr lang="en-US"/>
          </a:p>
        </p:txBody>
      </p:sp>
    </p:spTree>
    <p:extLst>
      <p:ext uri="{BB962C8B-B14F-4D97-AF65-F5344CB8AC3E}">
        <p14:creationId xmlns:p14="http://schemas.microsoft.com/office/powerpoint/2010/main" val="8005549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different types of teams. A problem resolution team is charged with tackling a particular issue. A creative team is used to develop innovative possibilities or solutions. A tactical team is used to execute a well-defined plan or objective. Finally, a team can be virtual, brought together across geographic areas by means of technology.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14</a:t>
            </a:fld>
            <a:endParaRPr lang="en-US"/>
          </a:p>
        </p:txBody>
      </p:sp>
    </p:spTree>
    <p:extLst>
      <p:ext uri="{BB962C8B-B14F-4D97-AF65-F5344CB8AC3E}">
        <p14:creationId xmlns:p14="http://schemas.microsoft.com/office/powerpoint/2010/main" val="33886538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Organizational culture, the values, visions, and norms of the company, is also important. Culture is made up of observable artifacts, which refer to the symbols, language, narratives, and practices. Espoused values are concepts that management enforces.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15</a:t>
            </a:fld>
            <a:endParaRPr lang="en-US"/>
          </a:p>
        </p:txBody>
      </p:sp>
    </p:spTree>
    <p:extLst>
      <p:ext uri="{BB962C8B-B14F-4D97-AF65-F5344CB8AC3E}">
        <p14:creationId xmlns:p14="http://schemas.microsoft.com/office/powerpoint/2010/main" val="1515477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Organizational culture can include a culture of harassment. In preventative efforts, corporations have sexual harassment policies that specify procedures to protect employees. </a:t>
            </a:r>
            <a:r>
              <a:rPr lang="en-US" sz="1200" kern="1200">
                <a:solidFill>
                  <a:schemeClr val="tx1"/>
                </a:solidFill>
                <a:effectLst/>
                <a:latin typeface="+mn-lt"/>
                <a:ea typeface="+mn-ea"/>
                <a:cs typeface="+mn-cs"/>
              </a:rPr>
              <a:t>Sexual </a:t>
            </a:r>
            <a:r>
              <a:rPr lang="en-US" sz="1200" kern="1200" dirty="0">
                <a:solidFill>
                  <a:schemeClr val="tx1"/>
                </a:solidFill>
                <a:effectLst/>
                <a:latin typeface="+mn-lt"/>
                <a:ea typeface="+mn-ea"/>
                <a:cs typeface="+mn-cs"/>
              </a:rPr>
              <a:t>harassment, in general, has been defined as any unwanted sexual attention and is not just limited to offers of sexual favors, threats, or the creation of a hostile environment.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16</a:t>
            </a:fld>
            <a:endParaRPr lang="en-US"/>
          </a:p>
        </p:txBody>
      </p:sp>
    </p:spTree>
    <p:extLst>
      <p:ext uri="{BB962C8B-B14F-4D97-AF65-F5344CB8AC3E}">
        <p14:creationId xmlns:p14="http://schemas.microsoft.com/office/powerpoint/2010/main" val="25459230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Violence in the workplace is also a concern. Murder is actually the second leading cause of death in the workplace and is the primary cause of death for women in the workplace. Many corporations have policies in place to protect against workplace violence.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17</a:t>
            </a:fld>
            <a:endParaRPr lang="en-US"/>
          </a:p>
        </p:txBody>
      </p:sp>
    </p:spTree>
    <p:extLst>
      <p:ext uri="{BB962C8B-B14F-4D97-AF65-F5344CB8AC3E}">
        <p14:creationId xmlns:p14="http://schemas.microsoft.com/office/powerpoint/2010/main" val="2924770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of the primary areas of interest in organizational psychology is job satisfaction, the degree to which someone enjoys his or her job. Job satisfaction can encompass both what we think about our work and what we feel about our work. Organizations often assess these ratings to determine how their employees are feeling.</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Research has shown that job satisfaction is related to variety, difficulty level, and role clarity of the job. Pay level is less important than these other factors when it comes to job satisfaction. It probably isn’t surprising that job satisfaction is related to job performance.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important aspect in organizational psychology is the impact of job stress. Job stress can come in a variety of different forms, one of which is job insecurity. This can result from downsizing in which corporations cut the number of employees as a cost-saving measure. In other cases, companies may merge, and some employees will be redundant and, therefore, let go.</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people juggle the demands of work with the demands of their home lives in an attempt to achieve work-life balance. We have a limited amount of time each day, and these two responsibilities often battle for attention. Women often have greater family demands, which causes increased work-family conflict.</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Work-family conflict can be decreased by having a support system and having assistance at home. In addition, having understanding supervisors or leave with pay can help. Flextime or telecommuting might be more difficult, as working from home often makes the work-home conflict more evident.</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Organizational psychology also focuses on leadership behavior.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Theory </a:t>
            </a:r>
            <a:r>
              <a:rPr lang="en-US" sz="1200" kern="1200">
                <a:solidFill>
                  <a:schemeClr val="tx1"/>
                </a:solidFill>
                <a:effectLst/>
                <a:latin typeface="+mn-lt"/>
                <a:ea typeface="+mn-ea"/>
                <a:cs typeface="+mn-cs"/>
              </a:rPr>
              <a:t>X approach </a:t>
            </a:r>
            <a:r>
              <a:rPr lang="en-US" sz="1200" kern="1200" dirty="0">
                <a:solidFill>
                  <a:schemeClr val="tx1"/>
                </a:solidFill>
                <a:effectLst/>
                <a:latin typeface="+mn-lt"/>
                <a:ea typeface="+mn-ea"/>
                <a:cs typeface="+mn-cs"/>
              </a:rPr>
              <a:t>to leadership suggests that managers assume that most people dislike work and are not self-directed. These managers will watch employees carefully and ignore employee suggestions. Punishments and threats are used to change behavior.</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the Theory Y approach assumes that most people seek inner satisfaction and fulfillment from their work. These leaders allow employees to provide input, set their own goals, and participate in decisions.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3098081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80.png"/><Relationship Id="rId13" Type="http://schemas.openxmlformats.org/officeDocument/2006/relationships/slide" Target="slide12.xml"/><Relationship Id="rId3" Type="http://schemas.openxmlformats.org/officeDocument/2006/relationships/image" Target="../media/image17.png"/><Relationship Id="rId7" Type="http://schemas.openxmlformats.org/officeDocument/2006/relationships/slide" Target="slide9.xml"/><Relationship Id="rId12" Type="http://schemas.openxmlformats.org/officeDocument/2006/relationships/image" Target="../media/image20.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8.png"/><Relationship Id="rId11" Type="http://schemas.openxmlformats.org/officeDocument/2006/relationships/image" Target="../media/image190.png"/><Relationship Id="rId5" Type="http://schemas.openxmlformats.org/officeDocument/2006/relationships/image" Target="../media/image170.png"/><Relationship Id="rId10" Type="http://schemas.openxmlformats.org/officeDocument/2006/relationships/slide" Target="slide11.xml"/><Relationship Id="rId4" Type="http://schemas.openxmlformats.org/officeDocument/2006/relationships/slide" Target="slide8.xml"/><Relationship Id="rId9" Type="http://schemas.openxmlformats.org/officeDocument/2006/relationships/image" Target="../media/image19.png"/><Relationship Id="rId14" Type="http://schemas.openxmlformats.org/officeDocument/2006/relationships/image" Target="../media/image200.png"/></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2.sv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2.svg"/></Relationships>
</file>

<file path=ppt/slides/_rels/slide13.xml.rels><?xml version="1.0" encoding="UTF-8" standalone="yes"?>
<Relationships xmlns="http://schemas.openxmlformats.org/package/2006/relationships"><Relationship Id="rId8" Type="http://schemas.openxmlformats.org/officeDocument/2006/relationships/image" Target="../media/image2.svg"/><Relationship Id="rId13" Type="http://schemas.openxmlformats.org/officeDocument/2006/relationships/image" Target="../media/image37.png"/><Relationship Id="rId3" Type="http://schemas.openxmlformats.org/officeDocument/2006/relationships/image" Target="../media/image29.png"/><Relationship Id="rId7" Type="http://schemas.openxmlformats.org/officeDocument/2006/relationships/image" Target="../media/image1.png"/><Relationship Id="rId12" Type="http://schemas.openxmlformats.org/officeDocument/2006/relationships/image" Target="../media/image36.sv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2.svg"/><Relationship Id="rId11" Type="http://schemas.openxmlformats.org/officeDocument/2006/relationships/image" Target="../media/image35.png"/><Relationship Id="rId5" Type="http://schemas.openxmlformats.org/officeDocument/2006/relationships/image" Target="../media/image31.png"/><Relationship Id="rId10" Type="http://schemas.openxmlformats.org/officeDocument/2006/relationships/image" Target="../media/image34.svg"/><Relationship Id="rId4" Type="http://schemas.openxmlformats.org/officeDocument/2006/relationships/image" Target="../media/image30.svg"/><Relationship Id="rId9" Type="http://schemas.openxmlformats.org/officeDocument/2006/relationships/image" Target="../media/image33.png"/><Relationship Id="rId14" Type="http://schemas.openxmlformats.org/officeDocument/2006/relationships/image" Target="../media/image38.svg"/></Relationships>
</file>

<file path=ppt/slides/_rels/slide14.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1.png"/><Relationship Id="rId7" Type="http://schemas.openxmlformats.org/officeDocument/2006/relationships/image" Target="../media/image29.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2.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42.svg"/><Relationship Id="rId5" Type="http://schemas.openxmlformats.org/officeDocument/2006/relationships/image" Target="../media/image41.png"/><Relationship Id="rId4" Type="http://schemas.openxmlformats.org/officeDocument/2006/relationships/image" Target="../media/image40.svg"/></Relationships>
</file>

<file path=ppt/slides/_rels/slide17.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44.svg"/></Relationships>
</file>

<file path=ppt/slides/_rels/slide18.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12.xml"/><Relationship Id="rId5" Type="http://schemas.openxmlformats.org/officeDocument/2006/relationships/image" Target="../media/image48.png"/><Relationship Id="rId4" Type="http://schemas.openxmlformats.org/officeDocument/2006/relationships/image" Target="../media/image47.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70.png"/><Relationship Id="rId5" Type="http://schemas.openxmlformats.org/officeDocument/2006/relationships/image" Target="../media/image3.png"/><Relationship Id="rId10" Type="http://schemas.openxmlformats.org/officeDocument/2006/relationships/slide" Target="slide3.xml"/><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9.sv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5.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image" Target="../media/image14.png"/><Relationship Id="rId7"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5.svg"/><Relationship Id="rId9" Type="http://schemas.openxmlformats.org/officeDocument/2006/relationships/image" Target="../media/image160.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5.svg"/></Relationships>
</file>

<file path=ppt/slides/_rels/slide7.xml.rels><?xml version="1.0" encoding="UTF-8" standalone="yes"?>
<Relationships xmlns="http://schemas.openxmlformats.org/package/2006/relationships"><Relationship Id="rId8" Type="http://schemas.openxmlformats.org/officeDocument/2006/relationships/image" Target="../media/image180.png"/><Relationship Id="rId13" Type="http://schemas.openxmlformats.org/officeDocument/2006/relationships/slide" Target="slide12.xml"/><Relationship Id="rId3" Type="http://schemas.openxmlformats.org/officeDocument/2006/relationships/image" Target="../media/image17.png"/><Relationship Id="rId7" Type="http://schemas.openxmlformats.org/officeDocument/2006/relationships/slide" Target="slide9.xml"/><Relationship Id="rId12" Type="http://schemas.openxmlformats.org/officeDocument/2006/relationships/image" Target="../media/image20.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8.png"/><Relationship Id="rId11" Type="http://schemas.openxmlformats.org/officeDocument/2006/relationships/image" Target="../media/image190.png"/><Relationship Id="rId5" Type="http://schemas.openxmlformats.org/officeDocument/2006/relationships/image" Target="../media/image170.png"/><Relationship Id="rId10" Type="http://schemas.openxmlformats.org/officeDocument/2006/relationships/slide" Target="slide11.xml"/><Relationship Id="rId4" Type="http://schemas.openxmlformats.org/officeDocument/2006/relationships/slide" Target="slide8.xml"/><Relationship Id="rId9" Type="http://schemas.openxmlformats.org/officeDocument/2006/relationships/image" Target="../media/image19.png"/><Relationship Id="rId14" Type="http://schemas.openxmlformats.org/officeDocument/2006/relationships/image" Target="../media/image200.png"/></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29145"/>
            <a:ext cx="9144000" cy="1938992"/>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Organizational Psychology: The Social Dimension of Work</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Leadership Styles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slz="http://schemas.microsoft.com/office/powerpoint/2016/slidezoom">
        <mc:Choice Requires="pslz">
          <p:graphicFrame>
            <p:nvGraphicFramePr>
              <p:cNvPr id="3" name="Slide Zoom 2">
                <a:extLst>
                  <a:ext uri="{FF2B5EF4-FFF2-40B4-BE49-F238E27FC236}">
                    <a16:creationId xmlns:a16="http://schemas.microsoft.com/office/drawing/2014/main" id="{1FFED05B-9A51-4C6B-BAE1-1C247982B1A2}"/>
                  </a:ext>
                </a:extLst>
              </p:cNvPr>
              <p:cNvGraphicFramePr>
                <a:graphicFrameLocks noChangeAspect="1"/>
              </p:cNvGraphicFramePr>
              <p:nvPr/>
            </p:nvGraphicFramePr>
            <p:xfrm>
              <a:off x="2266950" y="1847850"/>
              <a:ext cx="3048000" cy="1714500"/>
            </p:xfrm>
            <a:graphic>
              <a:graphicData uri="http://schemas.microsoft.com/office/powerpoint/2016/slidezoom">
                <pslz:sldZm>
                  <pslz:sldZmObj sldId="263" cId="2774767887">
                    <pslz:zmPr id="{AEACE5EB-FF22-4C7D-B633-5B7074CF14EA}" returnToParent="0" transitionDur="1000">
                      <p166:blipFill xmlns:p166="http://schemas.microsoft.com/office/powerpoint/2016/6/main">
                        <a:blip r:embed="rId3"/>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3" name="Slide Zoom 2">
                <a:hlinkClick r:id="rId4" action="ppaction://hlinksldjump"/>
                <a:extLst>
                  <a:ext uri="{FF2B5EF4-FFF2-40B4-BE49-F238E27FC236}">
                    <a16:creationId xmlns:a16="http://schemas.microsoft.com/office/drawing/2014/main" id="{1FFED05B-9A51-4C6B-BAE1-1C247982B1A2}"/>
                  </a:ext>
                </a:extLst>
              </p:cNvPr>
              <p:cNvPicPr>
                <a:picLocks noGrp="1" noRot="1" noChangeAspect="1" noMove="1" noResize="1" noEditPoints="1" noAdjustHandles="1" noChangeArrowheads="1" noChangeShapeType="1"/>
              </p:cNvPicPr>
              <p:nvPr/>
            </p:nvPicPr>
            <p:blipFill>
              <a:blip r:embed="rId5"/>
              <a:stretch>
                <a:fillRect/>
              </a:stretch>
            </p:blipFill>
            <p:spPr>
              <a:xfrm>
                <a:off x="2266950" y="1847850"/>
                <a:ext cx="3048000" cy="1714500"/>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5" name="Slide Zoom 4">
                <a:extLst>
                  <a:ext uri="{FF2B5EF4-FFF2-40B4-BE49-F238E27FC236}">
                    <a16:creationId xmlns:a16="http://schemas.microsoft.com/office/drawing/2014/main" id="{CA1452C1-3219-4517-9D51-09A2F68DC217}"/>
                  </a:ext>
                </a:extLst>
              </p:cNvPr>
              <p:cNvGraphicFramePr>
                <a:graphicFrameLocks noChangeAspect="1"/>
              </p:cNvGraphicFramePr>
              <p:nvPr/>
            </p:nvGraphicFramePr>
            <p:xfrm>
              <a:off x="6877050" y="1847850"/>
              <a:ext cx="3048000" cy="1714500"/>
            </p:xfrm>
            <a:graphic>
              <a:graphicData uri="http://schemas.microsoft.com/office/powerpoint/2016/slidezoom">
                <pslz:sldZm>
                  <pslz:sldZmObj sldId="280" cId="1616463451">
                    <pslz:zmPr id="{0E02DF3D-238E-4FCE-89B1-F6DB44821DB9}" returnToParent="0" transitionDur="1000">
                      <p166:blipFill xmlns:p166="http://schemas.microsoft.com/office/powerpoint/2016/6/main">
                        <a:blip r:embed="rId6"/>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5" name="Slide Zoom 4">
                <a:hlinkClick r:id="rId7" action="ppaction://hlinksldjump"/>
                <a:extLst>
                  <a:ext uri="{FF2B5EF4-FFF2-40B4-BE49-F238E27FC236}">
                    <a16:creationId xmlns:a16="http://schemas.microsoft.com/office/drawing/2014/main" id="{CA1452C1-3219-4517-9D51-09A2F68DC217}"/>
                  </a:ext>
                </a:extLst>
              </p:cNvPr>
              <p:cNvPicPr>
                <a:picLocks noGrp="1" noRot="1" noChangeAspect="1" noMove="1" noResize="1" noEditPoints="1" noAdjustHandles="1" noChangeArrowheads="1" noChangeShapeType="1"/>
              </p:cNvPicPr>
              <p:nvPr/>
            </p:nvPicPr>
            <p:blipFill>
              <a:blip r:embed="rId8"/>
              <a:stretch>
                <a:fillRect/>
              </a:stretch>
            </p:blipFill>
            <p:spPr>
              <a:xfrm>
                <a:off x="6877050" y="1847850"/>
                <a:ext cx="3048000" cy="1714500"/>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7" name="Slide Zoom 6">
                <a:extLst>
                  <a:ext uri="{FF2B5EF4-FFF2-40B4-BE49-F238E27FC236}">
                    <a16:creationId xmlns:a16="http://schemas.microsoft.com/office/drawing/2014/main" id="{DD92FBBF-F82E-41FF-B2B5-5841E55CE2F7}"/>
                  </a:ext>
                </a:extLst>
              </p:cNvPr>
              <p:cNvGraphicFramePr>
                <a:graphicFrameLocks noChangeAspect="1"/>
              </p:cNvGraphicFramePr>
              <p:nvPr/>
            </p:nvGraphicFramePr>
            <p:xfrm>
              <a:off x="2266950" y="4272291"/>
              <a:ext cx="3048000" cy="1714500"/>
            </p:xfrm>
            <a:graphic>
              <a:graphicData uri="http://schemas.microsoft.com/office/powerpoint/2016/slidezoom">
                <pslz:sldZm>
                  <pslz:sldZmObj sldId="281" cId="233828869">
                    <pslz:zmPr id="{42527B5E-E3C7-4CC9-9C5C-7FA5BAD72FDA}" returnToParent="0" transitionDur="1000">
                      <p166:blipFill xmlns:p166="http://schemas.microsoft.com/office/powerpoint/2016/6/main">
                        <a:blip r:embed="rId9"/>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7" name="Slide Zoom 6">
                <a:hlinkClick r:id="rId10" action="ppaction://hlinksldjump"/>
                <a:extLst>
                  <a:ext uri="{FF2B5EF4-FFF2-40B4-BE49-F238E27FC236}">
                    <a16:creationId xmlns:a16="http://schemas.microsoft.com/office/drawing/2014/main" id="{DD92FBBF-F82E-41FF-B2B5-5841E55CE2F7}"/>
                  </a:ext>
                </a:extLst>
              </p:cNvPr>
              <p:cNvPicPr>
                <a:picLocks noGrp="1" noRot="1" noChangeAspect="1" noMove="1" noResize="1" noEditPoints="1" noAdjustHandles="1" noChangeArrowheads="1" noChangeShapeType="1"/>
              </p:cNvPicPr>
              <p:nvPr/>
            </p:nvPicPr>
            <p:blipFill>
              <a:blip r:embed="rId11"/>
              <a:stretch>
                <a:fillRect/>
              </a:stretch>
            </p:blipFill>
            <p:spPr>
              <a:xfrm>
                <a:off x="2266950" y="4272291"/>
                <a:ext cx="3048000" cy="1714500"/>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9" name="Slide Zoom 8">
                <a:extLst>
                  <a:ext uri="{FF2B5EF4-FFF2-40B4-BE49-F238E27FC236}">
                    <a16:creationId xmlns:a16="http://schemas.microsoft.com/office/drawing/2014/main" id="{A341C714-CCE1-465A-8129-8840021124F6}"/>
                  </a:ext>
                </a:extLst>
              </p:cNvPr>
              <p:cNvGraphicFramePr>
                <a:graphicFrameLocks noChangeAspect="1"/>
              </p:cNvGraphicFramePr>
              <p:nvPr/>
            </p:nvGraphicFramePr>
            <p:xfrm>
              <a:off x="6877050" y="4272291"/>
              <a:ext cx="3048000" cy="1714500"/>
            </p:xfrm>
            <a:graphic>
              <a:graphicData uri="http://schemas.microsoft.com/office/powerpoint/2016/slidezoom">
                <pslz:sldZm>
                  <pslz:sldZmObj sldId="282" cId="2162809577">
                    <pslz:zmPr id="{FB046277-424B-424B-9D94-E30C1223075B}" returnToParent="0" transitionDur="1000">
                      <p166:blipFill xmlns:p166="http://schemas.microsoft.com/office/powerpoint/2016/6/main">
                        <a:blip r:embed="rId12"/>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9" name="Slide Zoom 8">
                <a:hlinkClick r:id="rId13" action="ppaction://hlinksldjump"/>
                <a:extLst>
                  <a:ext uri="{FF2B5EF4-FFF2-40B4-BE49-F238E27FC236}">
                    <a16:creationId xmlns:a16="http://schemas.microsoft.com/office/drawing/2014/main" id="{A341C714-CCE1-465A-8129-8840021124F6}"/>
                  </a:ext>
                </a:extLst>
              </p:cNvPr>
              <p:cNvPicPr>
                <a:picLocks noGrp="1" noRot="1" noChangeAspect="1" noMove="1" noResize="1" noEditPoints="1" noAdjustHandles="1" noChangeArrowheads="1" noChangeShapeType="1"/>
              </p:cNvPicPr>
              <p:nvPr/>
            </p:nvPicPr>
            <p:blipFill>
              <a:blip r:embed="rId14"/>
              <a:stretch>
                <a:fillRect/>
              </a:stretch>
            </p:blipFill>
            <p:spPr>
              <a:xfrm>
                <a:off x="6877050" y="4272291"/>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1877802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Transactional Leadership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n">
            <a:extLst>
              <a:ext uri="{FF2B5EF4-FFF2-40B4-BE49-F238E27FC236}">
                <a16:creationId xmlns:a16="http://schemas.microsoft.com/office/drawing/2014/main" id="{A79F9B88-2A25-4F02-96B4-C805E2AC8A4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0074" y="1485898"/>
            <a:ext cx="3926695" cy="3926695"/>
          </a:xfrm>
          <a:prstGeom prst="rect">
            <a:avLst/>
          </a:prstGeom>
        </p:spPr>
      </p:pic>
      <p:pic>
        <p:nvPicPr>
          <p:cNvPr id="5" name="Graphic 4" descr="Woman">
            <a:extLst>
              <a:ext uri="{FF2B5EF4-FFF2-40B4-BE49-F238E27FC236}">
                <a16:creationId xmlns:a16="http://schemas.microsoft.com/office/drawing/2014/main" id="{D1F019C1-3795-4069-A7CF-D72122B3E1B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45549" y="1485898"/>
            <a:ext cx="3926695" cy="3926695"/>
          </a:xfrm>
          <a:prstGeom prst="rect">
            <a:avLst/>
          </a:prstGeom>
        </p:spPr>
      </p:pic>
      <p:sp>
        <p:nvSpPr>
          <p:cNvPr id="8" name="TextBox 7">
            <a:extLst>
              <a:ext uri="{FF2B5EF4-FFF2-40B4-BE49-F238E27FC236}">
                <a16:creationId xmlns:a16="http://schemas.microsoft.com/office/drawing/2014/main" id="{A3D648A6-9818-4690-BEED-7F6BE8320250}"/>
              </a:ext>
            </a:extLst>
          </p:cNvPr>
          <p:cNvSpPr txBox="1"/>
          <p:nvPr/>
        </p:nvSpPr>
        <p:spPr>
          <a:xfrm>
            <a:off x="6984819" y="1893293"/>
            <a:ext cx="3683182" cy="707886"/>
          </a:xfrm>
          <a:prstGeom prst="rect">
            <a:avLst/>
          </a:prstGeom>
          <a:noFill/>
        </p:spPr>
        <p:txBody>
          <a:bodyPr wrap="square" rtlCol="0">
            <a:spAutoFit/>
          </a:bodyPr>
          <a:lstStyle/>
          <a:p>
            <a:pPr algn="ctr"/>
            <a:r>
              <a:rPr lang="en-US" sz="4000" b="1" dirty="0">
                <a:solidFill>
                  <a:schemeClr val="accent2"/>
                </a:solidFill>
              </a:rPr>
              <a:t>Supervision</a:t>
            </a:r>
          </a:p>
        </p:txBody>
      </p:sp>
      <p:sp>
        <p:nvSpPr>
          <p:cNvPr id="9" name="TextBox 8">
            <a:extLst>
              <a:ext uri="{FF2B5EF4-FFF2-40B4-BE49-F238E27FC236}">
                <a16:creationId xmlns:a16="http://schemas.microsoft.com/office/drawing/2014/main" id="{9563586F-163F-4C2D-8EFA-9C9AB5A1843C}"/>
              </a:ext>
            </a:extLst>
          </p:cNvPr>
          <p:cNvSpPr txBox="1"/>
          <p:nvPr/>
        </p:nvSpPr>
        <p:spPr>
          <a:xfrm>
            <a:off x="6984819" y="3002620"/>
            <a:ext cx="3683182" cy="707886"/>
          </a:xfrm>
          <a:prstGeom prst="rect">
            <a:avLst/>
          </a:prstGeom>
          <a:noFill/>
        </p:spPr>
        <p:txBody>
          <a:bodyPr wrap="square" rtlCol="0">
            <a:spAutoFit/>
          </a:bodyPr>
          <a:lstStyle/>
          <a:p>
            <a:pPr algn="ctr"/>
            <a:r>
              <a:rPr lang="en-US" sz="4000" b="1" dirty="0">
                <a:solidFill>
                  <a:schemeClr val="accent6">
                    <a:lumMod val="75000"/>
                  </a:schemeClr>
                </a:solidFill>
              </a:rPr>
              <a:t>Organization</a:t>
            </a:r>
          </a:p>
        </p:txBody>
      </p:sp>
      <p:sp>
        <p:nvSpPr>
          <p:cNvPr id="10" name="TextBox 9">
            <a:extLst>
              <a:ext uri="{FF2B5EF4-FFF2-40B4-BE49-F238E27FC236}">
                <a16:creationId xmlns:a16="http://schemas.microsoft.com/office/drawing/2014/main" id="{FA2AC6D4-F0F6-4203-BA43-ADFD086D0685}"/>
              </a:ext>
            </a:extLst>
          </p:cNvPr>
          <p:cNvSpPr txBox="1"/>
          <p:nvPr/>
        </p:nvSpPr>
        <p:spPr>
          <a:xfrm>
            <a:off x="5651025" y="4111947"/>
            <a:ext cx="6350770" cy="707886"/>
          </a:xfrm>
          <a:prstGeom prst="rect">
            <a:avLst/>
          </a:prstGeom>
          <a:noFill/>
        </p:spPr>
        <p:txBody>
          <a:bodyPr wrap="square" rtlCol="0">
            <a:spAutoFit/>
          </a:bodyPr>
          <a:lstStyle/>
          <a:p>
            <a:pPr algn="ctr"/>
            <a:r>
              <a:rPr lang="en-US" sz="4000" b="1" dirty="0">
                <a:solidFill>
                  <a:srgbClr val="0070C0"/>
                </a:solidFill>
              </a:rPr>
              <a:t>Rewards and punishments</a:t>
            </a:r>
          </a:p>
        </p:txBody>
      </p:sp>
    </p:spTree>
    <p:extLst>
      <p:ext uri="{BB962C8B-B14F-4D97-AF65-F5344CB8AC3E}">
        <p14:creationId xmlns:p14="http://schemas.microsoft.com/office/powerpoint/2010/main" val="233828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Transformational Leadership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Man">
            <a:extLst>
              <a:ext uri="{FF2B5EF4-FFF2-40B4-BE49-F238E27FC236}">
                <a16:creationId xmlns:a16="http://schemas.microsoft.com/office/drawing/2014/main" id="{1DD56521-C0BB-46BC-8EB7-FCB2FB68D2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0074" y="1485898"/>
            <a:ext cx="3926695" cy="3926695"/>
          </a:xfrm>
          <a:prstGeom prst="rect">
            <a:avLst/>
          </a:prstGeom>
        </p:spPr>
      </p:pic>
      <p:pic>
        <p:nvPicPr>
          <p:cNvPr id="5" name="Graphic 4" descr="Woman">
            <a:extLst>
              <a:ext uri="{FF2B5EF4-FFF2-40B4-BE49-F238E27FC236}">
                <a16:creationId xmlns:a16="http://schemas.microsoft.com/office/drawing/2014/main" id="{4558A136-6EE8-4E2B-B95B-2BB104E18AC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45549" y="1485898"/>
            <a:ext cx="3926695" cy="3926695"/>
          </a:xfrm>
          <a:prstGeom prst="rect">
            <a:avLst/>
          </a:prstGeom>
        </p:spPr>
      </p:pic>
      <p:sp>
        <p:nvSpPr>
          <p:cNvPr id="2" name="Oval 1">
            <a:extLst>
              <a:ext uri="{FF2B5EF4-FFF2-40B4-BE49-F238E27FC236}">
                <a16:creationId xmlns:a16="http://schemas.microsoft.com/office/drawing/2014/main" id="{36A752C5-F0BA-46D3-8760-72087F734F38}"/>
              </a:ext>
            </a:extLst>
          </p:cNvPr>
          <p:cNvSpPr/>
          <p:nvPr/>
        </p:nvSpPr>
        <p:spPr>
          <a:xfrm>
            <a:off x="5953119" y="1499861"/>
            <a:ext cx="2045475" cy="1981195"/>
          </a:xfrm>
          <a:prstGeom prst="ellipse">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A51A3EA-4BC3-4A44-AAD8-5F88F50B7068}"/>
              </a:ext>
            </a:extLst>
          </p:cNvPr>
          <p:cNvSpPr/>
          <p:nvPr/>
        </p:nvSpPr>
        <p:spPr>
          <a:xfrm>
            <a:off x="8617719" y="1766561"/>
            <a:ext cx="2045475" cy="1981195"/>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EC4AA97B-0E8C-462F-8ECD-AA68409686CB}"/>
              </a:ext>
            </a:extLst>
          </p:cNvPr>
          <p:cNvSpPr/>
          <p:nvPr/>
        </p:nvSpPr>
        <p:spPr>
          <a:xfrm>
            <a:off x="6975856" y="3747756"/>
            <a:ext cx="2045475" cy="198119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F0AB2606-B65D-4793-BED3-F23652038E5E}"/>
              </a:ext>
            </a:extLst>
          </p:cNvPr>
          <p:cNvSpPr/>
          <p:nvPr/>
        </p:nvSpPr>
        <p:spPr>
          <a:xfrm>
            <a:off x="9546451" y="4376408"/>
            <a:ext cx="2045475" cy="198119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C271A374-F304-4460-B70B-FDD7E237AEF7}"/>
              </a:ext>
            </a:extLst>
          </p:cNvPr>
          <p:cNvSpPr txBox="1"/>
          <p:nvPr/>
        </p:nvSpPr>
        <p:spPr>
          <a:xfrm>
            <a:off x="6119206" y="2259625"/>
            <a:ext cx="1713299" cy="461665"/>
          </a:xfrm>
          <a:prstGeom prst="rect">
            <a:avLst/>
          </a:prstGeom>
          <a:noFill/>
        </p:spPr>
        <p:txBody>
          <a:bodyPr wrap="square" rtlCol="0">
            <a:spAutoFit/>
          </a:bodyPr>
          <a:lstStyle/>
          <a:p>
            <a:pPr algn="ctr"/>
            <a:r>
              <a:rPr lang="en-US" sz="2400" b="1" dirty="0"/>
              <a:t>Charismatic</a:t>
            </a:r>
          </a:p>
        </p:txBody>
      </p:sp>
      <p:sp>
        <p:nvSpPr>
          <p:cNvPr id="11" name="TextBox 10">
            <a:extLst>
              <a:ext uri="{FF2B5EF4-FFF2-40B4-BE49-F238E27FC236}">
                <a16:creationId xmlns:a16="http://schemas.microsoft.com/office/drawing/2014/main" id="{2DD5C61B-04D9-49A9-8B38-5CAF1D845C72}"/>
              </a:ext>
            </a:extLst>
          </p:cNvPr>
          <p:cNvSpPr txBox="1"/>
          <p:nvPr/>
        </p:nvSpPr>
        <p:spPr>
          <a:xfrm>
            <a:off x="8700762" y="2526326"/>
            <a:ext cx="1879388" cy="461665"/>
          </a:xfrm>
          <a:prstGeom prst="rect">
            <a:avLst/>
          </a:prstGeom>
          <a:noFill/>
        </p:spPr>
        <p:txBody>
          <a:bodyPr wrap="square" rtlCol="0">
            <a:spAutoFit/>
          </a:bodyPr>
          <a:lstStyle/>
          <a:p>
            <a:pPr algn="ctr"/>
            <a:r>
              <a:rPr lang="en-US" sz="2400" b="1" dirty="0"/>
              <a:t>Inspirational</a:t>
            </a:r>
          </a:p>
        </p:txBody>
      </p:sp>
      <p:sp>
        <p:nvSpPr>
          <p:cNvPr id="12" name="TextBox 11">
            <a:extLst>
              <a:ext uri="{FF2B5EF4-FFF2-40B4-BE49-F238E27FC236}">
                <a16:creationId xmlns:a16="http://schemas.microsoft.com/office/drawing/2014/main" id="{7C33F182-4346-4BA7-9BA4-BA52B2F07563}"/>
              </a:ext>
            </a:extLst>
          </p:cNvPr>
          <p:cNvSpPr txBox="1"/>
          <p:nvPr/>
        </p:nvSpPr>
        <p:spPr>
          <a:xfrm>
            <a:off x="7058900" y="4322855"/>
            <a:ext cx="1879386" cy="830997"/>
          </a:xfrm>
          <a:prstGeom prst="rect">
            <a:avLst/>
          </a:prstGeom>
          <a:noFill/>
        </p:spPr>
        <p:txBody>
          <a:bodyPr wrap="square" rtlCol="0">
            <a:spAutoFit/>
          </a:bodyPr>
          <a:lstStyle/>
          <a:p>
            <a:pPr algn="ctr"/>
            <a:r>
              <a:rPr lang="en-US" sz="2400" b="1" dirty="0"/>
              <a:t>Intellectually stimulating</a:t>
            </a:r>
          </a:p>
        </p:txBody>
      </p:sp>
      <p:sp>
        <p:nvSpPr>
          <p:cNvPr id="13" name="TextBox 12">
            <a:extLst>
              <a:ext uri="{FF2B5EF4-FFF2-40B4-BE49-F238E27FC236}">
                <a16:creationId xmlns:a16="http://schemas.microsoft.com/office/drawing/2014/main" id="{26D554F0-CBED-46AC-B1E6-A49EC489B301}"/>
              </a:ext>
            </a:extLst>
          </p:cNvPr>
          <p:cNvSpPr txBox="1"/>
          <p:nvPr/>
        </p:nvSpPr>
        <p:spPr>
          <a:xfrm>
            <a:off x="9712538" y="5136172"/>
            <a:ext cx="1713299" cy="461665"/>
          </a:xfrm>
          <a:prstGeom prst="rect">
            <a:avLst/>
          </a:prstGeom>
          <a:noFill/>
        </p:spPr>
        <p:txBody>
          <a:bodyPr wrap="square" rtlCol="0">
            <a:spAutoFit/>
          </a:bodyPr>
          <a:lstStyle/>
          <a:p>
            <a:r>
              <a:rPr lang="en-US" sz="2400" b="1" dirty="0"/>
              <a:t>Considerate</a:t>
            </a:r>
          </a:p>
        </p:txBody>
      </p:sp>
    </p:spTree>
    <p:extLst>
      <p:ext uri="{BB962C8B-B14F-4D97-AF65-F5344CB8AC3E}">
        <p14:creationId xmlns:p14="http://schemas.microsoft.com/office/powerpoint/2010/main" val="2162809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Work Teams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
            <a:extLst>
              <a:ext uri="{FF2B5EF4-FFF2-40B4-BE49-F238E27FC236}">
                <a16:creationId xmlns:a16="http://schemas.microsoft.com/office/drawing/2014/main" id="{CFE8F3BA-D65D-4C10-8B31-185123BBBF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75882" y="3622505"/>
            <a:ext cx="1954787" cy="1954787"/>
          </a:xfrm>
          <a:prstGeom prst="rect">
            <a:avLst/>
          </a:prstGeom>
        </p:spPr>
      </p:pic>
      <p:pic>
        <p:nvPicPr>
          <p:cNvPr id="5" name="Graphic 4" descr="Male profile">
            <a:extLst>
              <a:ext uri="{FF2B5EF4-FFF2-40B4-BE49-F238E27FC236}">
                <a16:creationId xmlns:a16="http://schemas.microsoft.com/office/drawing/2014/main" id="{B726A5E2-1F62-4259-862C-E32D6C44E57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69476" y="2166532"/>
            <a:ext cx="1828812" cy="1828812"/>
          </a:xfrm>
          <a:prstGeom prst="rect">
            <a:avLst/>
          </a:prstGeom>
        </p:spPr>
      </p:pic>
      <p:pic>
        <p:nvPicPr>
          <p:cNvPr id="7" name="Graphic 6" descr="Female Profile">
            <a:extLst>
              <a:ext uri="{FF2B5EF4-FFF2-40B4-BE49-F238E27FC236}">
                <a16:creationId xmlns:a16="http://schemas.microsoft.com/office/drawing/2014/main" id="{127DA807-0772-4B3B-8E83-C2B8018AB76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31299" y="3429000"/>
            <a:ext cx="1828813" cy="1828813"/>
          </a:xfrm>
          <a:prstGeom prst="rect">
            <a:avLst/>
          </a:prstGeom>
        </p:spPr>
      </p:pic>
      <p:pic>
        <p:nvPicPr>
          <p:cNvPr id="9" name="Graphic 8" descr="School girl">
            <a:extLst>
              <a:ext uri="{FF2B5EF4-FFF2-40B4-BE49-F238E27FC236}">
                <a16:creationId xmlns:a16="http://schemas.microsoft.com/office/drawing/2014/main" id="{7D6D1DDD-2AD2-42CD-B5B2-C19546726EA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612924" y="3622505"/>
            <a:ext cx="1954787" cy="1954787"/>
          </a:xfrm>
          <a:prstGeom prst="rect">
            <a:avLst/>
          </a:prstGeom>
        </p:spPr>
      </p:pic>
      <p:pic>
        <p:nvPicPr>
          <p:cNvPr id="11" name="Graphic 10" descr="School boy">
            <a:extLst>
              <a:ext uri="{FF2B5EF4-FFF2-40B4-BE49-F238E27FC236}">
                <a16:creationId xmlns:a16="http://schemas.microsoft.com/office/drawing/2014/main" id="{9B4A9782-FDEC-41DB-8192-305D5FE3423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876387" y="1890533"/>
            <a:ext cx="1957551" cy="1957551"/>
          </a:xfrm>
          <a:prstGeom prst="rect">
            <a:avLst/>
          </a:prstGeom>
        </p:spPr>
      </p:pic>
      <p:pic>
        <p:nvPicPr>
          <p:cNvPr id="13" name="Graphic 12" descr="Users">
            <a:extLst>
              <a:ext uri="{FF2B5EF4-FFF2-40B4-BE49-F238E27FC236}">
                <a16:creationId xmlns:a16="http://schemas.microsoft.com/office/drawing/2014/main" id="{886F25EA-C566-4FE8-9F09-70789E51F0D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115100" y="1817243"/>
            <a:ext cx="2995649" cy="2995649"/>
          </a:xfrm>
          <a:prstGeom prst="rect">
            <a:avLst/>
          </a:prstGeom>
        </p:spPr>
      </p:pic>
    </p:spTree>
    <p:extLst>
      <p:ext uri="{BB962C8B-B14F-4D97-AF65-F5344CB8AC3E}">
        <p14:creationId xmlns:p14="http://schemas.microsoft.com/office/powerpoint/2010/main" val="115885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Work Teams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Female Profile">
            <a:extLst>
              <a:ext uri="{FF2B5EF4-FFF2-40B4-BE49-F238E27FC236}">
                <a16:creationId xmlns:a16="http://schemas.microsoft.com/office/drawing/2014/main" id="{6994326A-A075-4B48-AD12-6D9B6DA1AFF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97875" y="3962410"/>
            <a:ext cx="1295404" cy="1295404"/>
          </a:xfrm>
          <a:prstGeom prst="rect">
            <a:avLst/>
          </a:prstGeom>
        </p:spPr>
      </p:pic>
      <p:pic>
        <p:nvPicPr>
          <p:cNvPr id="5" name="Graphic 4" descr="Female Profile">
            <a:extLst>
              <a:ext uri="{FF2B5EF4-FFF2-40B4-BE49-F238E27FC236}">
                <a16:creationId xmlns:a16="http://schemas.microsoft.com/office/drawing/2014/main" id="{03C52DD3-7D5C-418D-8C8E-2CD5214E0B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01540" y="1390627"/>
            <a:ext cx="1295404" cy="1295404"/>
          </a:xfrm>
          <a:prstGeom prst="rect">
            <a:avLst/>
          </a:prstGeom>
        </p:spPr>
      </p:pic>
      <p:pic>
        <p:nvPicPr>
          <p:cNvPr id="6" name="Graphic 5" descr="Female Profile">
            <a:extLst>
              <a:ext uri="{FF2B5EF4-FFF2-40B4-BE49-F238E27FC236}">
                <a16:creationId xmlns:a16="http://schemas.microsoft.com/office/drawing/2014/main" id="{64B13949-C0C7-43A5-B1F8-C3CDEE83469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72597" y="4181485"/>
            <a:ext cx="1295404" cy="1295404"/>
          </a:xfrm>
          <a:prstGeom prst="rect">
            <a:avLst/>
          </a:prstGeom>
        </p:spPr>
      </p:pic>
      <p:pic>
        <p:nvPicPr>
          <p:cNvPr id="7" name="Graphic 6" descr="Male profile">
            <a:extLst>
              <a:ext uri="{FF2B5EF4-FFF2-40B4-BE49-F238E27FC236}">
                <a16:creationId xmlns:a16="http://schemas.microsoft.com/office/drawing/2014/main" id="{8D5AAD14-A4CD-4853-9DDE-9329E6ABD2A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16859" y="2247888"/>
            <a:ext cx="1295404" cy="1295404"/>
          </a:xfrm>
          <a:prstGeom prst="rect">
            <a:avLst/>
          </a:prstGeom>
        </p:spPr>
      </p:pic>
      <p:pic>
        <p:nvPicPr>
          <p:cNvPr id="8" name="Graphic 7" descr="Male profile">
            <a:extLst>
              <a:ext uri="{FF2B5EF4-FFF2-40B4-BE49-F238E27FC236}">
                <a16:creationId xmlns:a16="http://schemas.microsoft.com/office/drawing/2014/main" id="{6A741E9A-1B8E-4781-BE54-E6D8D3C2D1D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77193" y="2640615"/>
            <a:ext cx="1295404" cy="1295404"/>
          </a:xfrm>
          <a:prstGeom prst="rect">
            <a:avLst/>
          </a:prstGeom>
        </p:spPr>
      </p:pic>
      <p:pic>
        <p:nvPicPr>
          <p:cNvPr id="9" name="Graphic 8" descr="User">
            <a:extLst>
              <a:ext uri="{FF2B5EF4-FFF2-40B4-BE49-F238E27FC236}">
                <a16:creationId xmlns:a16="http://schemas.microsoft.com/office/drawing/2014/main" id="{4F5E9351-2B67-41F0-A9BE-82D69DE1EA6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663110" y="1766528"/>
            <a:ext cx="1295405" cy="1295405"/>
          </a:xfrm>
          <a:prstGeom prst="rect">
            <a:avLst/>
          </a:prstGeom>
        </p:spPr>
      </p:pic>
      <p:sp>
        <p:nvSpPr>
          <p:cNvPr id="2" name="TextBox 1">
            <a:extLst>
              <a:ext uri="{FF2B5EF4-FFF2-40B4-BE49-F238E27FC236}">
                <a16:creationId xmlns:a16="http://schemas.microsoft.com/office/drawing/2014/main" id="{42FE336A-2576-4156-A8C9-8D8AE4D85BEC}"/>
              </a:ext>
            </a:extLst>
          </p:cNvPr>
          <p:cNvSpPr txBox="1"/>
          <p:nvPr/>
        </p:nvSpPr>
        <p:spPr>
          <a:xfrm>
            <a:off x="3895726" y="1382996"/>
            <a:ext cx="4400547" cy="707886"/>
          </a:xfrm>
          <a:prstGeom prst="rect">
            <a:avLst/>
          </a:prstGeom>
          <a:solidFill>
            <a:srgbClr val="009999"/>
          </a:solidFill>
        </p:spPr>
        <p:txBody>
          <a:bodyPr wrap="square" rtlCol="0">
            <a:spAutoFit/>
          </a:bodyPr>
          <a:lstStyle/>
          <a:p>
            <a:pPr algn="ctr"/>
            <a:r>
              <a:rPr lang="en-US" sz="4000" b="1" dirty="0">
                <a:solidFill>
                  <a:schemeClr val="bg1"/>
                </a:solidFill>
              </a:rPr>
              <a:t>Problem resolution</a:t>
            </a:r>
          </a:p>
        </p:txBody>
      </p:sp>
      <p:sp>
        <p:nvSpPr>
          <p:cNvPr id="11" name="TextBox 10">
            <a:extLst>
              <a:ext uri="{FF2B5EF4-FFF2-40B4-BE49-F238E27FC236}">
                <a16:creationId xmlns:a16="http://schemas.microsoft.com/office/drawing/2014/main" id="{6A667914-D71A-45E5-9108-EAAA4C02E3EF}"/>
              </a:ext>
            </a:extLst>
          </p:cNvPr>
          <p:cNvSpPr txBox="1"/>
          <p:nvPr/>
        </p:nvSpPr>
        <p:spPr>
          <a:xfrm>
            <a:off x="4995859" y="2334961"/>
            <a:ext cx="2200275" cy="707886"/>
          </a:xfrm>
          <a:prstGeom prst="rect">
            <a:avLst/>
          </a:prstGeom>
          <a:solidFill>
            <a:srgbClr val="009999"/>
          </a:solidFill>
        </p:spPr>
        <p:txBody>
          <a:bodyPr wrap="square" rtlCol="0">
            <a:spAutoFit/>
          </a:bodyPr>
          <a:lstStyle/>
          <a:p>
            <a:pPr algn="ctr"/>
            <a:r>
              <a:rPr lang="en-US" sz="4000" b="1" dirty="0">
                <a:solidFill>
                  <a:schemeClr val="bg1"/>
                </a:solidFill>
              </a:rPr>
              <a:t>Creative</a:t>
            </a:r>
          </a:p>
        </p:txBody>
      </p:sp>
      <p:sp>
        <p:nvSpPr>
          <p:cNvPr id="12" name="TextBox 11">
            <a:extLst>
              <a:ext uri="{FF2B5EF4-FFF2-40B4-BE49-F238E27FC236}">
                <a16:creationId xmlns:a16="http://schemas.microsoft.com/office/drawing/2014/main" id="{0EF71A63-0C0C-4466-BAE1-055AD042A33F}"/>
              </a:ext>
            </a:extLst>
          </p:cNvPr>
          <p:cNvSpPr txBox="1"/>
          <p:nvPr/>
        </p:nvSpPr>
        <p:spPr>
          <a:xfrm>
            <a:off x="5043485" y="3286926"/>
            <a:ext cx="2105022" cy="707886"/>
          </a:xfrm>
          <a:prstGeom prst="rect">
            <a:avLst/>
          </a:prstGeom>
          <a:solidFill>
            <a:srgbClr val="009999"/>
          </a:solidFill>
        </p:spPr>
        <p:txBody>
          <a:bodyPr wrap="square" rtlCol="0">
            <a:spAutoFit/>
          </a:bodyPr>
          <a:lstStyle/>
          <a:p>
            <a:pPr algn="ctr"/>
            <a:r>
              <a:rPr lang="en-US" sz="4000" b="1" dirty="0">
                <a:solidFill>
                  <a:schemeClr val="bg1"/>
                </a:solidFill>
              </a:rPr>
              <a:t>Tactical</a:t>
            </a:r>
          </a:p>
        </p:txBody>
      </p:sp>
      <p:sp>
        <p:nvSpPr>
          <p:cNvPr id="13" name="TextBox 12">
            <a:extLst>
              <a:ext uri="{FF2B5EF4-FFF2-40B4-BE49-F238E27FC236}">
                <a16:creationId xmlns:a16="http://schemas.microsoft.com/office/drawing/2014/main" id="{C3378B6C-64BB-4911-B5CE-14E9F1DDEA85}"/>
              </a:ext>
            </a:extLst>
          </p:cNvPr>
          <p:cNvSpPr txBox="1"/>
          <p:nvPr/>
        </p:nvSpPr>
        <p:spPr>
          <a:xfrm>
            <a:off x="5105398" y="4256169"/>
            <a:ext cx="1981196" cy="707886"/>
          </a:xfrm>
          <a:prstGeom prst="rect">
            <a:avLst/>
          </a:prstGeom>
          <a:solidFill>
            <a:srgbClr val="009999"/>
          </a:solidFill>
        </p:spPr>
        <p:txBody>
          <a:bodyPr wrap="square" rtlCol="0">
            <a:spAutoFit/>
          </a:bodyPr>
          <a:lstStyle/>
          <a:p>
            <a:pPr algn="ctr"/>
            <a:r>
              <a:rPr lang="en-US" sz="4000" b="1" dirty="0">
                <a:solidFill>
                  <a:schemeClr val="bg1"/>
                </a:solidFill>
              </a:rPr>
              <a:t>Virtual</a:t>
            </a:r>
          </a:p>
        </p:txBody>
      </p:sp>
    </p:spTree>
    <p:extLst>
      <p:ext uri="{BB962C8B-B14F-4D97-AF65-F5344CB8AC3E}">
        <p14:creationId xmlns:p14="http://schemas.microsoft.com/office/powerpoint/2010/main" val="960042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Organizational Culture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9C47B6A9-1F1E-4557-BAFD-1CF431BB0F90}"/>
              </a:ext>
            </a:extLst>
          </p:cNvPr>
          <p:cNvSpPr/>
          <p:nvPr/>
        </p:nvSpPr>
        <p:spPr>
          <a:xfrm>
            <a:off x="2667000" y="2219325"/>
            <a:ext cx="2962275" cy="2905121"/>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5242873F-4DC6-47C5-A36B-D68FC6740097}"/>
              </a:ext>
            </a:extLst>
          </p:cNvPr>
          <p:cNvSpPr/>
          <p:nvPr/>
        </p:nvSpPr>
        <p:spPr>
          <a:xfrm>
            <a:off x="6562727" y="2219325"/>
            <a:ext cx="2962275" cy="290512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4787C0E-899B-43C6-B2F8-0F239A6A8E90}"/>
              </a:ext>
            </a:extLst>
          </p:cNvPr>
          <p:cNvSpPr txBox="1"/>
          <p:nvPr/>
        </p:nvSpPr>
        <p:spPr>
          <a:xfrm>
            <a:off x="3062287" y="3133276"/>
            <a:ext cx="2171699" cy="1077218"/>
          </a:xfrm>
          <a:prstGeom prst="rect">
            <a:avLst/>
          </a:prstGeom>
          <a:noFill/>
        </p:spPr>
        <p:txBody>
          <a:bodyPr wrap="square" rtlCol="0">
            <a:spAutoFit/>
          </a:bodyPr>
          <a:lstStyle/>
          <a:p>
            <a:pPr algn="ctr"/>
            <a:r>
              <a:rPr lang="en-US" sz="3200" dirty="0"/>
              <a:t>Observable artifacts</a:t>
            </a:r>
          </a:p>
        </p:txBody>
      </p:sp>
      <p:sp>
        <p:nvSpPr>
          <p:cNvPr id="7" name="TextBox 6">
            <a:extLst>
              <a:ext uri="{FF2B5EF4-FFF2-40B4-BE49-F238E27FC236}">
                <a16:creationId xmlns:a16="http://schemas.microsoft.com/office/drawing/2014/main" id="{53D78C49-0439-4B44-A43F-959B534C3EA0}"/>
              </a:ext>
            </a:extLst>
          </p:cNvPr>
          <p:cNvSpPr txBox="1"/>
          <p:nvPr/>
        </p:nvSpPr>
        <p:spPr>
          <a:xfrm>
            <a:off x="6958014" y="3133276"/>
            <a:ext cx="2171699" cy="1077218"/>
          </a:xfrm>
          <a:prstGeom prst="rect">
            <a:avLst/>
          </a:prstGeom>
          <a:noFill/>
        </p:spPr>
        <p:txBody>
          <a:bodyPr wrap="square" rtlCol="0">
            <a:spAutoFit/>
          </a:bodyPr>
          <a:lstStyle/>
          <a:p>
            <a:pPr algn="ctr"/>
            <a:r>
              <a:rPr lang="en-US" sz="3200" dirty="0"/>
              <a:t>Espoused values</a:t>
            </a:r>
          </a:p>
        </p:txBody>
      </p:sp>
    </p:spTree>
    <p:extLst>
      <p:ext uri="{BB962C8B-B14F-4D97-AF65-F5344CB8AC3E}">
        <p14:creationId xmlns:p14="http://schemas.microsoft.com/office/powerpoint/2010/main" val="1967116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Harassment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Warning">
            <a:extLst>
              <a:ext uri="{FF2B5EF4-FFF2-40B4-BE49-F238E27FC236}">
                <a16:creationId xmlns:a16="http://schemas.microsoft.com/office/drawing/2014/main" id="{845BAAFB-0B00-4923-A909-E220CF5B47D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71712" y="1516856"/>
            <a:ext cx="3824288" cy="3824288"/>
          </a:xfrm>
          <a:prstGeom prst="rect">
            <a:avLst/>
          </a:prstGeom>
        </p:spPr>
      </p:pic>
      <p:pic>
        <p:nvPicPr>
          <p:cNvPr id="5" name="Graphic 4" descr="Stop">
            <a:extLst>
              <a:ext uri="{FF2B5EF4-FFF2-40B4-BE49-F238E27FC236}">
                <a16:creationId xmlns:a16="http://schemas.microsoft.com/office/drawing/2014/main" id="{A3AD62B2-0263-45E7-BB55-7D07376630E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36469" y="1516856"/>
            <a:ext cx="3824288" cy="3824288"/>
          </a:xfrm>
          <a:prstGeom prst="rect">
            <a:avLst/>
          </a:prstGeom>
        </p:spPr>
      </p:pic>
    </p:spTree>
    <p:extLst>
      <p:ext uri="{BB962C8B-B14F-4D97-AF65-F5344CB8AC3E}">
        <p14:creationId xmlns:p14="http://schemas.microsoft.com/office/powerpoint/2010/main" val="3662946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Violence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keleton">
            <a:extLst>
              <a:ext uri="{FF2B5EF4-FFF2-40B4-BE49-F238E27FC236}">
                <a16:creationId xmlns:a16="http://schemas.microsoft.com/office/drawing/2014/main" id="{85906BEB-8593-4981-88F8-36EEE2301786}"/>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40984" r="40983" b="78273"/>
          <a:stretch/>
        </p:blipFill>
        <p:spPr>
          <a:xfrm>
            <a:off x="2459850" y="1741741"/>
            <a:ext cx="2800776" cy="3374517"/>
          </a:xfrm>
          <a:prstGeom prst="rect">
            <a:avLst/>
          </a:prstGeom>
        </p:spPr>
      </p:pic>
      <p:pic>
        <p:nvPicPr>
          <p:cNvPr id="5" name="Graphic 4" descr="Woman">
            <a:extLst>
              <a:ext uri="{FF2B5EF4-FFF2-40B4-BE49-F238E27FC236}">
                <a16:creationId xmlns:a16="http://schemas.microsoft.com/office/drawing/2014/main" id="{C01BE6E7-AB2A-4930-9631-3745E66C779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86450" y="1874392"/>
            <a:ext cx="3845700" cy="3845700"/>
          </a:xfrm>
          <a:prstGeom prst="rect">
            <a:avLst/>
          </a:prstGeom>
        </p:spPr>
      </p:pic>
    </p:spTree>
    <p:extLst>
      <p:ext uri="{BB962C8B-B14F-4D97-AF65-F5344CB8AC3E}">
        <p14:creationId xmlns:p14="http://schemas.microsoft.com/office/powerpoint/2010/main" val="2836838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Job Satisfaction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Female Profile">
            <a:extLst>
              <a:ext uri="{FF2B5EF4-FFF2-40B4-BE49-F238E27FC236}">
                <a16:creationId xmlns:a16="http://schemas.microsoft.com/office/drawing/2014/main" id="{2CDCF619-4741-498A-BB4E-7CA54A9109A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15231" y="1628774"/>
            <a:ext cx="2761538" cy="2761538"/>
          </a:xfrm>
          <a:prstGeom prst="rect">
            <a:avLst/>
          </a:prstGeom>
        </p:spPr>
      </p:pic>
      <p:pic>
        <p:nvPicPr>
          <p:cNvPr id="5" name="Graphic 4" descr="Heart">
            <a:extLst>
              <a:ext uri="{FF2B5EF4-FFF2-40B4-BE49-F238E27FC236}">
                <a16:creationId xmlns:a16="http://schemas.microsoft.com/office/drawing/2014/main" id="{1FA58666-96AE-47FA-B647-31392C407F3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874121" y="1718060"/>
            <a:ext cx="2582965" cy="2582965"/>
          </a:xfrm>
          <a:prstGeom prst="rect">
            <a:avLst/>
          </a:prstGeom>
        </p:spPr>
      </p:pic>
      <p:pic>
        <p:nvPicPr>
          <p:cNvPr id="7" name="Graphic 6" descr="Brain">
            <a:extLst>
              <a:ext uri="{FF2B5EF4-FFF2-40B4-BE49-F238E27FC236}">
                <a16:creationId xmlns:a16="http://schemas.microsoft.com/office/drawing/2014/main" id="{F96527AE-F86B-4327-8C8C-B74B9A185BE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73296" y="1450526"/>
            <a:ext cx="3044583" cy="3044583"/>
          </a:xfrm>
          <a:prstGeom prst="rect">
            <a:avLst/>
          </a:prstGeom>
        </p:spPr>
      </p:pic>
      <mc:AlternateContent xmlns:mc="http://schemas.openxmlformats.org/markup-compatibility/2006" xmlns:pslz="http://schemas.microsoft.com/office/powerpoint/2016/slidezoom">
        <mc:Choice Requires="pslz">
          <p:graphicFrame>
            <p:nvGraphicFramePr>
              <p:cNvPr id="9" name="Slide Zoom 8">
                <a:extLst>
                  <a:ext uri="{FF2B5EF4-FFF2-40B4-BE49-F238E27FC236}">
                    <a16:creationId xmlns:a16="http://schemas.microsoft.com/office/drawing/2014/main" id="{A040D795-0192-4B64-AA84-86D67C647F0B}"/>
                  </a:ext>
                </a:extLst>
              </p:cNvPr>
              <p:cNvGraphicFramePr>
                <a:graphicFrameLocks noChangeAspect="1"/>
              </p:cNvGraphicFramePr>
              <p:nvPr>
                <p:extLst>
                  <p:ext uri="{D42A27DB-BD31-4B8C-83A1-F6EECF244321}">
                    <p14:modId xmlns:p14="http://schemas.microsoft.com/office/powerpoint/2010/main" val="3026054191"/>
                  </p:ext>
                </p:extLst>
              </p:nvPr>
            </p:nvGraphicFramePr>
            <p:xfrm>
              <a:off x="4572000" y="4805055"/>
              <a:ext cx="3048000" cy="1714500"/>
            </p:xfrm>
            <a:graphic>
              <a:graphicData uri="http://schemas.microsoft.com/office/powerpoint/2016/slidezoom">
                <pslz:sldZm>
                  <pslz:sldZmObj sldId="258" cId="405370821">
                    <pslz:zmPr id="{BF022EEA-8FCE-4F66-BF02-38C132D69E55}" returnToParent="0" transitionDur="1000">
                      <p166:blipFill xmlns:p166="http://schemas.microsoft.com/office/powerpoint/2016/6/main">
                        <a:blip r:embed="rId9"/>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9" name="Slide Zoom 8">
                <a:hlinkClick r:id="rId10" action="ppaction://hlinksldjump"/>
                <a:extLst>
                  <a:ext uri="{FF2B5EF4-FFF2-40B4-BE49-F238E27FC236}">
                    <a16:creationId xmlns:a16="http://schemas.microsoft.com/office/drawing/2014/main" id="{A040D795-0192-4B64-AA84-86D67C647F0B}"/>
                  </a:ext>
                </a:extLst>
              </p:cNvPr>
              <p:cNvPicPr>
                <a:picLocks noGrp="1" noRot="1" noChangeAspect="1" noMove="1" noResize="1" noEditPoints="1" noAdjustHandles="1" noChangeArrowheads="1" noChangeShapeType="1"/>
              </p:cNvPicPr>
              <p:nvPr/>
            </p:nvPicPr>
            <p:blipFill>
              <a:blip r:embed="rId11"/>
              <a:stretch>
                <a:fillRect/>
              </a:stretch>
            </p:blipFill>
            <p:spPr>
              <a:xfrm>
                <a:off x="4572000" y="4805055"/>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Job Satisfaction</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Dollar">
            <a:extLst>
              <a:ext uri="{FF2B5EF4-FFF2-40B4-BE49-F238E27FC236}">
                <a16:creationId xmlns:a16="http://schemas.microsoft.com/office/drawing/2014/main" id="{840D9E07-2A34-41F9-8632-BC47BE7A98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81200" y="2333625"/>
            <a:ext cx="2038350" cy="2038350"/>
          </a:xfrm>
          <a:prstGeom prst="rect">
            <a:avLst/>
          </a:prstGeom>
        </p:spPr>
      </p:pic>
      <p:sp>
        <p:nvSpPr>
          <p:cNvPr id="5" name="Arrow: Down 4">
            <a:extLst>
              <a:ext uri="{FF2B5EF4-FFF2-40B4-BE49-F238E27FC236}">
                <a16:creationId xmlns:a16="http://schemas.microsoft.com/office/drawing/2014/main" id="{A38E378D-50DB-42CB-BCFE-D95E862ECE88}"/>
              </a:ext>
            </a:extLst>
          </p:cNvPr>
          <p:cNvSpPr/>
          <p:nvPr/>
        </p:nvSpPr>
        <p:spPr>
          <a:xfrm>
            <a:off x="4019550" y="2409826"/>
            <a:ext cx="1438275" cy="2038347"/>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CAD6B0-20AA-40CA-9D5B-9D0EE26F6530}"/>
              </a:ext>
            </a:extLst>
          </p:cNvPr>
          <p:cNvSpPr txBox="1"/>
          <p:nvPr/>
        </p:nvSpPr>
        <p:spPr>
          <a:xfrm>
            <a:off x="7410450" y="1979682"/>
            <a:ext cx="1952625" cy="707886"/>
          </a:xfrm>
          <a:prstGeom prst="rect">
            <a:avLst/>
          </a:prstGeom>
          <a:noFill/>
        </p:spPr>
        <p:txBody>
          <a:bodyPr wrap="square" rtlCol="0">
            <a:spAutoFit/>
          </a:bodyPr>
          <a:lstStyle/>
          <a:p>
            <a:pPr algn="ctr"/>
            <a:r>
              <a:rPr lang="en-US" sz="4000" b="1" dirty="0">
                <a:solidFill>
                  <a:srgbClr val="00B0F0"/>
                </a:solidFill>
              </a:rPr>
              <a:t>Variety</a:t>
            </a:r>
          </a:p>
        </p:txBody>
      </p:sp>
      <p:sp>
        <p:nvSpPr>
          <p:cNvPr id="9" name="TextBox 8">
            <a:extLst>
              <a:ext uri="{FF2B5EF4-FFF2-40B4-BE49-F238E27FC236}">
                <a16:creationId xmlns:a16="http://schemas.microsoft.com/office/drawing/2014/main" id="{9B4F6A83-7E57-43B8-8C07-A1DC967E2C4D}"/>
              </a:ext>
            </a:extLst>
          </p:cNvPr>
          <p:cNvSpPr txBox="1"/>
          <p:nvPr/>
        </p:nvSpPr>
        <p:spPr>
          <a:xfrm>
            <a:off x="7143749" y="2998857"/>
            <a:ext cx="2486026" cy="707886"/>
          </a:xfrm>
          <a:prstGeom prst="rect">
            <a:avLst/>
          </a:prstGeom>
          <a:noFill/>
        </p:spPr>
        <p:txBody>
          <a:bodyPr wrap="square" rtlCol="0">
            <a:spAutoFit/>
          </a:bodyPr>
          <a:lstStyle/>
          <a:p>
            <a:pPr algn="ctr"/>
            <a:r>
              <a:rPr lang="en-US" sz="4000" b="1" dirty="0">
                <a:solidFill>
                  <a:srgbClr val="FFC000"/>
                </a:solidFill>
              </a:rPr>
              <a:t>Difficulty</a:t>
            </a:r>
          </a:p>
        </p:txBody>
      </p:sp>
      <p:sp>
        <p:nvSpPr>
          <p:cNvPr id="10" name="TextBox 9">
            <a:extLst>
              <a:ext uri="{FF2B5EF4-FFF2-40B4-BE49-F238E27FC236}">
                <a16:creationId xmlns:a16="http://schemas.microsoft.com/office/drawing/2014/main" id="{F7DFDB50-83C8-4D8C-8D85-04C6C3D61F21}"/>
              </a:ext>
            </a:extLst>
          </p:cNvPr>
          <p:cNvSpPr txBox="1"/>
          <p:nvPr/>
        </p:nvSpPr>
        <p:spPr>
          <a:xfrm>
            <a:off x="7000874" y="4018032"/>
            <a:ext cx="2771776" cy="707886"/>
          </a:xfrm>
          <a:prstGeom prst="rect">
            <a:avLst/>
          </a:prstGeom>
          <a:noFill/>
        </p:spPr>
        <p:txBody>
          <a:bodyPr wrap="square" rtlCol="0">
            <a:spAutoFit/>
          </a:bodyPr>
          <a:lstStyle/>
          <a:p>
            <a:pPr algn="ctr"/>
            <a:r>
              <a:rPr lang="en-US" sz="4000" b="1" dirty="0">
                <a:solidFill>
                  <a:schemeClr val="accent2"/>
                </a:solidFill>
              </a:rPr>
              <a:t>Role clarity</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Job Stress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City">
            <a:extLst>
              <a:ext uri="{FF2B5EF4-FFF2-40B4-BE49-F238E27FC236}">
                <a16:creationId xmlns:a16="http://schemas.microsoft.com/office/drawing/2014/main" id="{371082B1-418B-467F-936C-244BD0C8E46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81799" y="1874029"/>
            <a:ext cx="2659871" cy="2659871"/>
          </a:xfrm>
          <a:prstGeom prst="rect">
            <a:avLst/>
          </a:prstGeom>
        </p:spPr>
      </p:pic>
      <p:pic>
        <p:nvPicPr>
          <p:cNvPr id="6" name="Graphic 5" descr="Building">
            <a:extLst>
              <a:ext uri="{FF2B5EF4-FFF2-40B4-BE49-F238E27FC236}">
                <a16:creationId xmlns:a16="http://schemas.microsoft.com/office/drawing/2014/main" id="{C300DE47-A0BC-4395-A4A2-515C4C4E0B2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93124" y="1874029"/>
            <a:ext cx="2659871" cy="2659871"/>
          </a:xfrm>
          <a:prstGeom prst="rect">
            <a:avLst/>
          </a:prstGeom>
        </p:spPr>
      </p:pic>
      <p:sp>
        <p:nvSpPr>
          <p:cNvPr id="9" name="Arrow: Down 8">
            <a:extLst>
              <a:ext uri="{FF2B5EF4-FFF2-40B4-BE49-F238E27FC236}">
                <a16:creationId xmlns:a16="http://schemas.microsoft.com/office/drawing/2014/main" id="{7D497DEC-EA41-4469-B646-18BA6BA62410}"/>
              </a:ext>
            </a:extLst>
          </p:cNvPr>
          <p:cNvSpPr/>
          <p:nvPr/>
        </p:nvSpPr>
        <p:spPr>
          <a:xfrm>
            <a:off x="1743076" y="2708666"/>
            <a:ext cx="719138" cy="1177534"/>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Down 9">
            <a:extLst>
              <a:ext uri="{FF2B5EF4-FFF2-40B4-BE49-F238E27FC236}">
                <a16:creationId xmlns:a16="http://schemas.microsoft.com/office/drawing/2014/main" id="{CBCEABB1-2CCD-4971-A945-5770C851A9E7}"/>
              </a:ext>
            </a:extLst>
          </p:cNvPr>
          <p:cNvSpPr/>
          <p:nvPr/>
        </p:nvSpPr>
        <p:spPr>
          <a:xfrm>
            <a:off x="9729786" y="2708666"/>
            <a:ext cx="719138" cy="1177534"/>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Work-Life Balance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House">
            <a:extLst>
              <a:ext uri="{FF2B5EF4-FFF2-40B4-BE49-F238E27FC236}">
                <a16:creationId xmlns:a16="http://schemas.microsoft.com/office/drawing/2014/main" id="{60606380-087C-4D7F-B062-5DEE0A9F1F0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96112" y="1372780"/>
            <a:ext cx="3540938" cy="3540938"/>
          </a:xfrm>
          <a:prstGeom prst="rect">
            <a:avLst/>
          </a:prstGeom>
        </p:spPr>
      </p:pic>
      <p:pic>
        <p:nvPicPr>
          <p:cNvPr id="5" name="Graphic 4" descr="Building">
            <a:extLst>
              <a:ext uri="{FF2B5EF4-FFF2-40B4-BE49-F238E27FC236}">
                <a16:creationId xmlns:a16="http://schemas.microsoft.com/office/drawing/2014/main" id="{2FB99A35-32D3-407D-A5FE-4A1C418A66E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988324" y="1383374"/>
            <a:ext cx="3540938" cy="3540938"/>
          </a:xfrm>
          <a:prstGeom prst="rect">
            <a:avLst/>
          </a:prstGeom>
        </p:spPr>
      </p:pic>
      <p:sp>
        <p:nvSpPr>
          <p:cNvPr id="6" name="Plus Sign 5">
            <a:extLst>
              <a:ext uri="{FF2B5EF4-FFF2-40B4-BE49-F238E27FC236}">
                <a16:creationId xmlns:a16="http://schemas.microsoft.com/office/drawing/2014/main" id="{03248B3D-9061-4DCD-AC39-D9E0281154EB}"/>
              </a:ext>
            </a:extLst>
          </p:cNvPr>
          <p:cNvSpPr/>
          <p:nvPr/>
        </p:nvSpPr>
        <p:spPr>
          <a:xfrm>
            <a:off x="5529262" y="2590800"/>
            <a:ext cx="1133475" cy="1104899"/>
          </a:xfrm>
          <a:prstGeom prst="mathPlus">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slz="http://schemas.microsoft.com/office/powerpoint/2016/slidezoom">
        <mc:Choice Requires="pslz">
          <p:graphicFrame>
            <p:nvGraphicFramePr>
              <p:cNvPr id="8" name="Slide Zoom 7">
                <a:extLst>
                  <a:ext uri="{FF2B5EF4-FFF2-40B4-BE49-F238E27FC236}">
                    <a16:creationId xmlns:a16="http://schemas.microsoft.com/office/drawing/2014/main" id="{B6BFA667-CD27-4A84-B63F-5ED3EE72CF1C}"/>
                  </a:ext>
                </a:extLst>
              </p:cNvPr>
              <p:cNvGraphicFramePr>
                <a:graphicFrameLocks noChangeAspect="1"/>
              </p:cNvGraphicFramePr>
              <p:nvPr>
                <p:extLst>
                  <p:ext uri="{D42A27DB-BD31-4B8C-83A1-F6EECF244321}">
                    <p14:modId xmlns:p14="http://schemas.microsoft.com/office/powerpoint/2010/main" val="1272894061"/>
                  </p:ext>
                </p:extLst>
              </p:nvPr>
            </p:nvGraphicFramePr>
            <p:xfrm>
              <a:off x="8153400" y="4913718"/>
              <a:ext cx="3048000" cy="1714500"/>
            </p:xfrm>
            <a:graphic>
              <a:graphicData uri="http://schemas.microsoft.com/office/powerpoint/2016/slidezoom">
                <pslz:sldZm>
                  <pslz:sldZmObj sldId="261" cId="4008944314">
                    <pslz:zmPr id="{D3A17643-FE71-43D6-8B1C-1034E839C6C3}" returnToParent="0" transitionDur="1000">
                      <p166:blipFill xmlns:p166="http://schemas.microsoft.com/office/powerpoint/2016/6/main">
                        <a:blip r:embed="rId7"/>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8" name="Slide Zoom 7">
                <a:hlinkClick r:id="rId8" action="ppaction://hlinksldjump"/>
                <a:extLst>
                  <a:ext uri="{FF2B5EF4-FFF2-40B4-BE49-F238E27FC236}">
                    <a16:creationId xmlns:a16="http://schemas.microsoft.com/office/drawing/2014/main" id="{B6BFA667-CD27-4A84-B63F-5ED3EE72CF1C}"/>
                  </a:ext>
                </a:extLst>
              </p:cNvPr>
              <p:cNvPicPr>
                <a:picLocks noGrp="1" noRot="1" noChangeAspect="1" noMove="1" noResize="1" noEditPoints="1" noAdjustHandles="1" noChangeArrowheads="1" noChangeShapeType="1"/>
              </p:cNvPicPr>
              <p:nvPr/>
            </p:nvPicPr>
            <p:blipFill>
              <a:blip r:embed="rId9"/>
              <a:stretch>
                <a:fillRect/>
              </a:stretch>
            </p:blipFill>
            <p:spPr>
              <a:xfrm>
                <a:off x="8153400" y="4913718"/>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Work-Life Balance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House">
            <a:extLst>
              <a:ext uri="{FF2B5EF4-FFF2-40B4-BE49-F238E27FC236}">
                <a16:creationId xmlns:a16="http://schemas.microsoft.com/office/drawing/2014/main" id="{E32F1509-C56A-40C9-9989-3CE2AF4DACD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1062" y="1544230"/>
            <a:ext cx="2408638" cy="2408638"/>
          </a:xfrm>
          <a:prstGeom prst="rect">
            <a:avLst/>
          </a:prstGeom>
        </p:spPr>
      </p:pic>
      <p:pic>
        <p:nvPicPr>
          <p:cNvPr id="5" name="Graphic 4" descr="Building">
            <a:extLst>
              <a:ext uri="{FF2B5EF4-FFF2-40B4-BE49-F238E27FC236}">
                <a16:creationId xmlns:a16="http://schemas.microsoft.com/office/drawing/2014/main" id="{2B94911A-2437-48FB-AB01-B75DAC279C7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22302" y="1544230"/>
            <a:ext cx="2408638" cy="2408638"/>
          </a:xfrm>
          <a:prstGeom prst="rect">
            <a:avLst/>
          </a:prstGeom>
        </p:spPr>
      </p:pic>
      <p:sp>
        <p:nvSpPr>
          <p:cNvPr id="6" name="TextBox 5">
            <a:extLst>
              <a:ext uri="{FF2B5EF4-FFF2-40B4-BE49-F238E27FC236}">
                <a16:creationId xmlns:a16="http://schemas.microsoft.com/office/drawing/2014/main" id="{118217DB-39F6-4DC4-829D-27DC0B73A93A}"/>
              </a:ext>
            </a:extLst>
          </p:cNvPr>
          <p:cNvSpPr txBox="1"/>
          <p:nvPr/>
        </p:nvSpPr>
        <p:spPr>
          <a:xfrm>
            <a:off x="2023790" y="4129071"/>
            <a:ext cx="3683182" cy="707886"/>
          </a:xfrm>
          <a:prstGeom prst="rect">
            <a:avLst/>
          </a:prstGeom>
          <a:noFill/>
        </p:spPr>
        <p:txBody>
          <a:bodyPr wrap="square" rtlCol="0">
            <a:spAutoFit/>
          </a:bodyPr>
          <a:lstStyle/>
          <a:p>
            <a:pPr algn="ctr"/>
            <a:r>
              <a:rPr lang="en-US" sz="4000" b="1" dirty="0"/>
              <a:t>Support system</a:t>
            </a:r>
          </a:p>
        </p:txBody>
      </p:sp>
      <p:sp>
        <p:nvSpPr>
          <p:cNvPr id="7" name="TextBox 6">
            <a:extLst>
              <a:ext uri="{FF2B5EF4-FFF2-40B4-BE49-F238E27FC236}">
                <a16:creationId xmlns:a16="http://schemas.microsoft.com/office/drawing/2014/main" id="{3EEABEE2-28D0-4703-809E-CCDFA038D02A}"/>
              </a:ext>
            </a:extLst>
          </p:cNvPr>
          <p:cNvSpPr txBox="1"/>
          <p:nvPr/>
        </p:nvSpPr>
        <p:spPr>
          <a:xfrm>
            <a:off x="2023790" y="5013160"/>
            <a:ext cx="3683182" cy="707886"/>
          </a:xfrm>
          <a:prstGeom prst="rect">
            <a:avLst/>
          </a:prstGeom>
          <a:noFill/>
        </p:spPr>
        <p:txBody>
          <a:bodyPr wrap="square" rtlCol="0">
            <a:spAutoFit/>
          </a:bodyPr>
          <a:lstStyle/>
          <a:p>
            <a:pPr algn="ctr"/>
            <a:r>
              <a:rPr lang="en-US" sz="4000" b="1" dirty="0"/>
              <a:t>Assistance</a:t>
            </a:r>
          </a:p>
        </p:txBody>
      </p:sp>
      <p:sp>
        <p:nvSpPr>
          <p:cNvPr id="8" name="TextBox 7">
            <a:extLst>
              <a:ext uri="{FF2B5EF4-FFF2-40B4-BE49-F238E27FC236}">
                <a16:creationId xmlns:a16="http://schemas.microsoft.com/office/drawing/2014/main" id="{7D48AFC9-13D5-4393-BFB2-8AD01B6F02AB}"/>
              </a:ext>
            </a:extLst>
          </p:cNvPr>
          <p:cNvSpPr txBox="1"/>
          <p:nvPr/>
        </p:nvSpPr>
        <p:spPr>
          <a:xfrm>
            <a:off x="6485030" y="4129071"/>
            <a:ext cx="3683182" cy="1323439"/>
          </a:xfrm>
          <a:prstGeom prst="rect">
            <a:avLst/>
          </a:prstGeom>
          <a:noFill/>
        </p:spPr>
        <p:txBody>
          <a:bodyPr wrap="square" rtlCol="0">
            <a:spAutoFit/>
          </a:bodyPr>
          <a:lstStyle/>
          <a:p>
            <a:pPr algn="ctr"/>
            <a:r>
              <a:rPr lang="en-US" sz="4000" b="1" dirty="0"/>
              <a:t>Understanding supervisor</a:t>
            </a:r>
          </a:p>
        </p:txBody>
      </p:sp>
      <p:sp>
        <p:nvSpPr>
          <p:cNvPr id="9" name="TextBox 8">
            <a:extLst>
              <a:ext uri="{FF2B5EF4-FFF2-40B4-BE49-F238E27FC236}">
                <a16:creationId xmlns:a16="http://schemas.microsoft.com/office/drawing/2014/main" id="{59CFD89F-98CB-41A0-838B-0B647A3986C3}"/>
              </a:ext>
            </a:extLst>
          </p:cNvPr>
          <p:cNvSpPr txBox="1"/>
          <p:nvPr/>
        </p:nvSpPr>
        <p:spPr>
          <a:xfrm>
            <a:off x="6485030" y="5628713"/>
            <a:ext cx="3683182" cy="707886"/>
          </a:xfrm>
          <a:prstGeom prst="rect">
            <a:avLst/>
          </a:prstGeom>
          <a:noFill/>
        </p:spPr>
        <p:txBody>
          <a:bodyPr wrap="square" rtlCol="0">
            <a:spAutoFit/>
          </a:bodyPr>
          <a:lstStyle/>
          <a:p>
            <a:pPr algn="ctr"/>
            <a:r>
              <a:rPr lang="en-US" sz="4000" b="1" dirty="0"/>
              <a:t>Paid leave</a:t>
            </a:r>
          </a:p>
        </p:txBody>
      </p: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Leadership Styles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slz="http://schemas.microsoft.com/office/powerpoint/2016/slidezoom">
        <mc:Choice Requires="pslz">
          <p:graphicFrame>
            <p:nvGraphicFramePr>
              <p:cNvPr id="3" name="Slide Zoom 2">
                <a:extLst>
                  <a:ext uri="{FF2B5EF4-FFF2-40B4-BE49-F238E27FC236}">
                    <a16:creationId xmlns:a16="http://schemas.microsoft.com/office/drawing/2014/main" id="{1FFED05B-9A51-4C6B-BAE1-1C247982B1A2}"/>
                  </a:ext>
                </a:extLst>
              </p:cNvPr>
              <p:cNvGraphicFramePr>
                <a:graphicFrameLocks noChangeAspect="1"/>
              </p:cNvGraphicFramePr>
              <p:nvPr>
                <p:extLst>
                  <p:ext uri="{D42A27DB-BD31-4B8C-83A1-F6EECF244321}">
                    <p14:modId xmlns:p14="http://schemas.microsoft.com/office/powerpoint/2010/main" val="2670037863"/>
                  </p:ext>
                </p:extLst>
              </p:nvPr>
            </p:nvGraphicFramePr>
            <p:xfrm>
              <a:off x="2266950" y="1847850"/>
              <a:ext cx="3048000" cy="1714500"/>
            </p:xfrm>
            <a:graphic>
              <a:graphicData uri="http://schemas.microsoft.com/office/powerpoint/2016/slidezoom">
                <pslz:sldZm>
                  <pslz:sldZmObj sldId="263" cId="2774767887">
                    <pslz:zmPr id="{AEACE5EB-FF22-4C7D-B633-5B7074CF14EA}" returnToParent="0" transitionDur="1000">
                      <p166:blipFill xmlns:p166="http://schemas.microsoft.com/office/powerpoint/2016/6/main">
                        <a:blip r:embed="rId3"/>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3" name="Slide Zoom 2">
                <a:hlinkClick r:id="rId4" action="ppaction://hlinksldjump"/>
                <a:extLst>
                  <a:ext uri="{FF2B5EF4-FFF2-40B4-BE49-F238E27FC236}">
                    <a16:creationId xmlns:a16="http://schemas.microsoft.com/office/drawing/2014/main" id="{1FFED05B-9A51-4C6B-BAE1-1C247982B1A2}"/>
                  </a:ext>
                </a:extLst>
              </p:cNvPr>
              <p:cNvPicPr>
                <a:picLocks noGrp="1" noRot="1" noChangeAspect="1" noMove="1" noResize="1" noEditPoints="1" noAdjustHandles="1" noChangeArrowheads="1" noChangeShapeType="1"/>
              </p:cNvPicPr>
              <p:nvPr/>
            </p:nvPicPr>
            <p:blipFill>
              <a:blip r:embed="rId5"/>
              <a:stretch>
                <a:fillRect/>
              </a:stretch>
            </p:blipFill>
            <p:spPr>
              <a:xfrm>
                <a:off x="2266950" y="1847850"/>
                <a:ext cx="3048000" cy="1714500"/>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5" name="Slide Zoom 4">
                <a:extLst>
                  <a:ext uri="{FF2B5EF4-FFF2-40B4-BE49-F238E27FC236}">
                    <a16:creationId xmlns:a16="http://schemas.microsoft.com/office/drawing/2014/main" id="{CA1452C1-3219-4517-9D51-09A2F68DC217}"/>
                  </a:ext>
                </a:extLst>
              </p:cNvPr>
              <p:cNvGraphicFramePr>
                <a:graphicFrameLocks noChangeAspect="1"/>
              </p:cNvGraphicFramePr>
              <p:nvPr>
                <p:extLst>
                  <p:ext uri="{D42A27DB-BD31-4B8C-83A1-F6EECF244321}">
                    <p14:modId xmlns:p14="http://schemas.microsoft.com/office/powerpoint/2010/main" val="3546658021"/>
                  </p:ext>
                </p:extLst>
              </p:nvPr>
            </p:nvGraphicFramePr>
            <p:xfrm>
              <a:off x="6877050" y="1847850"/>
              <a:ext cx="3048000" cy="1714500"/>
            </p:xfrm>
            <a:graphic>
              <a:graphicData uri="http://schemas.microsoft.com/office/powerpoint/2016/slidezoom">
                <pslz:sldZm>
                  <pslz:sldZmObj sldId="280" cId="1616463451">
                    <pslz:zmPr id="{0E02DF3D-238E-4FCE-89B1-F6DB44821DB9}" returnToParent="0" transitionDur="1000">
                      <p166:blipFill xmlns:p166="http://schemas.microsoft.com/office/powerpoint/2016/6/main">
                        <a:blip r:embed="rId6"/>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5" name="Slide Zoom 4">
                <a:hlinkClick r:id="rId7" action="ppaction://hlinksldjump"/>
                <a:extLst>
                  <a:ext uri="{FF2B5EF4-FFF2-40B4-BE49-F238E27FC236}">
                    <a16:creationId xmlns:a16="http://schemas.microsoft.com/office/drawing/2014/main" id="{CA1452C1-3219-4517-9D51-09A2F68DC217}"/>
                  </a:ext>
                </a:extLst>
              </p:cNvPr>
              <p:cNvPicPr>
                <a:picLocks noGrp="1" noRot="1" noChangeAspect="1" noMove="1" noResize="1" noEditPoints="1" noAdjustHandles="1" noChangeArrowheads="1" noChangeShapeType="1"/>
              </p:cNvPicPr>
              <p:nvPr/>
            </p:nvPicPr>
            <p:blipFill>
              <a:blip r:embed="rId8"/>
              <a:stretch>
                <a:fillRect/>
              </a:stretch>
            </p:blipFill>
            <p:spPr>
              <a:xfrm>
                <a:off x="6877050" y="1847850"/>
                <a:ext cx="3048000" cy="1714500"/>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7" name="Slide Zoom 6">
                <a:extLst>
                  <a:ext uri="{FF2B5EF4-FFF2-40B4-BE49-F238E27FC236}">
                    <a16:creationId xmlns:a16="http://schemas.microsoft.com/office/drawing/2014/main" id="{DD92FBBF-F82E-41FF-B2B5-5841E55CE2F7}"/>
                  </a:ext>
                </a:extLst>
              </p:cNvPr>
              <p:cNvGraphicFramePr>
                <a:graphicFrameLocks noChangeAspect="1"/>
              </p:cNvGraphicFramePr>
              <p:nvPr>
                <p:extLst>
                  <p:ext uri="{D42A27DB-BD31-4B8C-83A1-F6EECF244321}">
                    <p14:modId xmlns:p14="http://schemas.microsoft.com/office/powerpoint/2010/main" val="2797166900"/>
                  </p:ext>
                </p:extLst>
              </p:nvPr>
            </p:nvGraphicFramePr>
            <p:xfrm>
              <a:off x="2266950" y="4272291"/>
              <a:ext cx="3048000" cy="1714500"/>
            </p:xfrm>
            <a:graphic>
              <a:graphicData uri="http://schemas.microsoft.com/office/powerpoint/2016/slidezoom">
                <pslz:sldZm>
                  <pslz:sldZmObj sldId="281" cId="233828869">
                    <pslz:zmPr id="{42527B5E-E3C7-4CC9-9C5C-7FA5BAD72FDA}" returnToParent="0" transitionDur="1000">
                      <p166:blipFill xmlns:p166="http://schemas.microsoft.com/office/powerpoint/2016/6/main">
                        <a:blip r:embed="rId9"/>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7" name="Slide Zoom 6">
                <a:hlinkClick r:id="rId10" action="ppaction://hlinksldjump"/>
                <a:extLst>
                  <a:ext uri="{FF2B5EF4-FFF2-40B4-BE49-F238E27FC236}">
                    <a16:creationId xmlns:a16="http://schemas.microsoft.com/office/drawing/2014/main" id="{DD92FBBF-F82E-41FF-B2B5-5841E55CE2F7}"/>
                  </a:ext>
                </a:extLst>
              </p:cNvPr>
              <p:cNvPicPr>
                <a:picLocks noGrp="1" noRot="1" noChangeAspect="1" noMove="1" noResize="1" noEditPoints="1" noAdjustHandles="1" noChangeArrowheads="1" noChangeShapeType="1"/>
              </p:cNvPicPr>
              <p:nvPr/>
            </p:nvPicPr>
            <p:blipFill>
              <a:blip r:embed="rId11"/>
              <a:stretch>
                <a:fillRect/>
              </a:stretch>
            </p:blipFill>
            <p:spPr>
              <a:xfrm>
                <a:off x="2266950" y="4272291"/>
                <a:ext cx="3048000" cy="1714500"/>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9" name="Slide Zoom 8">
                <a:extLst>
                  <a:ext uri="{FF2B5EF4-FFF2-40B4-BE49-F238E27FC236}">
                    <a16:creationId xmlns:a16="http://schemas.microsoft.com/office/drawing/2014/main" id="{A341C714-CCE1-465A-8129-8840021124F6}"/>
                  </a:ext>
                </a:extLst>
              </p:cNvPr>
              <p:cNvGraphicFramePr>
                <a:graphicFrameLocks noChangeAspect="1"/>
              </p:cNvGraphicFramePr>
              <p:nvPr>
                <p:extLst>
                  <p:ext uri="{D42A27DB-BD31-4B8C-83A1-F6EECF244321}">
                    <p14:modId xmlns:p14="http://schemas.microsoft.com/office/powerpoint/2010/main" val="4103819662"/>
                  </p:ext>
                </p:extLst>
              </p:nvPr>
            </p:nvGraphicFramePr>
            <p:xfrm>
              <a:off x="6877050" y="4272291"/>
              <a:ext cx="3048000" cy="1714500"/>
            </p:xfrm>
            <a:graphic>
              <a:graphicData uri="http://schemas.microsoft.com/office/powerpoint/2016/slidezoom">
                <pslz:sldZm>
                  <pslz:sldZmObj sldId="282" cId="2162809577">
                    <pslz:zmPr id="{FB046277-424B-424B-9D94-E30C1223075B}" returnToParent="0" transitionDur="1000">
                      <p166:blipFill xmlns:p166="http://schemas.microsoft.com/office/powerpoint/2016/6/main">
                        <a:blip r:embed="rId12"/>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9" name="Slide Zoom 8">
                <a:hlinkClick r:id="rId13" action="ppaction://hlinksldjump"/>
                <a:extLst>
                  <a:ext uri="{FF2B5EF4-FFF2-40B4-BE49-F238E27FC236}">
                    <a16:creationId xmlns:a16="http://schemas.microsoft.com/office/drawing/2014/main" id="{A341C714-CCE1-465A-8129-8840021124F6}"/>
                  </a:ext>
                </a:extLst>
              </p:cNvPr>
              <p:cNvPicPr>
                <a:picLocks noGrp="1" noRot="1" noChangeAspect="1" noMove="1" noResize="1" noEditPoints="1" noAdjustHandles="1" noChangeArrowheads="1" noChangeShapeType="1"/>
              </p:cNvPicPr>
              <p:nvPr/>
            </p:nvPicPr>
            <p:blipFill>
              <a:blip r:embed="rId14"/>
              <a:stretch>
                <a:fillRect/>
              </a:stretch>
            </p:blipFill>
            <p:spPr>
              <a:xfrm>
                <a:off x="6877050" y="4272291"/>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Theory X Leadership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n">
            <a:extLst>
              <a:ext uri="{FF2B5EF4-FFF2-40B4-BE49-F238E27FC236}">
                <a16:creationId xmlns:a16="http://schemas.microsoft.com/office/drawing/2014/main" id="{E57AFB98-3312-4BEC-96F4-C6AA3A73C4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8700" y="1666877"/>
            <a:ext cx="3215885" cy="3215885"/>
          </a:xfrm>
          <a:prstGeom prst="rect">
            <a:avLst/>
          </a:prstGeom>
        </p:spPr>
      </p:pic>
      <p:pic>
        <p:nvPicPr>
          <p:cNvPr id="5" name="Graphic 4" descr="Sad face with solid fill">
            <a:extLst>
              <a:ext uri="{FF2B5EF4-FFF2-40B4-BE49-F238E27FC236}">
                <a16:creationId xmlns:a16="http://schemas.microsoft.com/office/drawing/2014/main" id="{EEAF4EAC-4852-4AC7-B00C-3C49D761068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19512" y="2118112"/>
            <a:ext cx="2621775" cy="2621775"/>
          </a:xfrm>
          <a:prstGeom prst="rect">
            <a:avLst/>
          </a:prstGeom>
        </p:spPr>
      </p:pic>
      <p:sp>
        <p:nvSpPr>
          <p:cNvPr id="8" name="TextBox 7">
            <a:extLst>
              <a:ext uri="{FF2B5EF4-FFF2-40B4-BE49-F238E27FC236}">
                <a16:creationId xmlns:a16="http://schemas.microsoft.com/office/drawing/2014/main" id="{84F23292-AAEB-40AB-9CE7-A5669173ECC9}"/>
              </a:ext>
            </a:extLst>
          </p:cNvPr>
          <p:cNvSpPr txBox="1"/>
          <p:nvPr/>
        </p:nvSpPr>
        <p:spPr>
          <a:xfrm>
            <a:off x="7190508" y="1885388"/>
            <a:ext cx="3683182" cy="707886"/>
          </a:xfrm>
          <a:prstGeom prst="rect">
            <a:avLst/>
          </a:prstGeom>
          <a:noFill/>
        </p:spPr>
        <p:txBody>
          <a:bodyPr wrap="square" rtlCol="0">
            <a:spAutoFit/>
          </a:bodyPr>
          <a:lstStyle/>
          <a:p>
            <a:pPr algn="ctr"/>
            <a:r>
              <a:rPr lang="en-US" sz="4000" b="1" dirty="0">
                <a:solidFill>
                  <a:schemeClr val="accent2"/>
                </a:solidFill>
              </a:rPr>
              <a:t>Watch closely</a:t>
            </a:r>
          </a:p>
        </p:txBody>
      </p:sp>
      <p:sp>
        <p:nvSpPr>
          <p:cNvPr id="9" name="TextBox 8">
            <a:extLst>
              <a:ext uri="{FF2B5EF4-FFF2-40B4-BE49-F238E27FC236}">
                <a16:creationId xmlns:a16="http://schemas.microsoft.com/office/drawing/2014/main" id="{FBC0EE10-CA27-41D5-A144-B402F6C978C7}"/>
              </a:ext>
            </a:extLst>
          </p:cNvPr>
          <p:cNvSpPr txBox="1"/>
          <p:nvPr/>
        </p:nvSpPr>
        <p:spPr>
          <a:xfrm>
            <a:off x="6890904" y="2920876"/>
            <a:ext cx="4282390" cy="707886"/>
          </a:xfrm>
          <a:prstGeom prst="rect">
            <a:avLst/>
          </a:prstGeom>
          <a:noFill/>
        </p:spPr>
        <p:txBody>
          <a:bodyPr wrap="square" rtlCol="0">
            <a:spAutoFit/>
          </a:bodyPr>
          <a:lstStyle/>
          <a:p>
            <a:pPr algn="ctr"/>
            <a:r>
              <a:rPr lang="en-US" sz="4000" b="1" dirty="0">
                <a:solidFill>
                  <a:schemeClr val="accent6">
                    <a:lumMod val="75000"/>
                  </a:schemeClr>
                </a:solidFill>
              </a:rPr>
              <a:t>Ignore suggestions</a:t>
            </a:r>
          </a:p>
        </p:txBody>
      </p:sp>
      <p:sp>
        <p:nvSpPr>
          <p:cNvPr id="10" name="TextBox 9">
            <a:extLst>
              <a:ext uri="{FF2B5EF4-FFF2-40B4-BE49-F238E27FC236}">
                <a16:creationId xmlns:a16="http://schemas.microsoft.com/office/drawing/2014/main" id="{4F7DD845-4F95-43CA-820D-8D684A2A1CF5}"/>
              </a:ext>
            </a:extLst>
          </p:cNvPr>
          <p:cNvSpPr txBox="1"/>
          <p:nvPr/>
        </p:nvSpPr>
        <p:spPr>
          <a:xfrm>
            <a:off x="6081279" y="3956364"/>
            <a:ext cx="5901640" cy="707886"/>
          </a:xfrm>
          <a:prstGeom prst="rect">
            <a:avLst/>
          </a:prstGeom>
          <a:noFill/>
        </p:spPr>
        <p:txBody>
          <a:bodyPr wrap="square" rtlCol="0">
            <a:spAutoFit/>
          </a:bodyPr>
          <a:lstStyle/>
          <a:p>
            <a:pPr algn="ctr"/>
            <a:r>
              <a:rPr lang="en-US" sz="4000" b="1" dirty="0">
                <a:solidFill>
                  <a:srgbClr val="0070C0"/>
                </a:solidFill>
              </a:rPr>
              <a:t>Punishments and threats</a:t>
            </a:r>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Theory Y Leadership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Man">
            <a:extLst>
              <a:ext uri="{FF2B5EF4-FFF2-40B4-BE49-F238E27FC236}">
                <a16:creationId xmlns:a16="http://schemas.microsoft.com/office/drawing/2014/main" id="{82748475-735C-4EA5-89D3-DFD2B181F2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8700" y="1666877"/>
            <a:ext cx="3215885" cy="3215885"/>
          </a:xfrm>
          <a:prstGeom prst="rect">
            <a:avLst/>
          </a:prstGeom>
        </p:spPr>
      </p:pic>
      <p:pic>
        <p:nvPicPr>
          <p:cNvPr id="3" name="Graphic 2" descr="Smiling face with solid fill">
            <a:extLst>
              <a:ext uri="{FF2B5EF4-FFF2-40B4-BE49-F238E27FC236}">
                <a16:creationId xmlns:a16="http://schemas.microsoft.com/office/drawing/2014/main" id="{0D5B178C-91E8-4161-9C14-CD9C912D10C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648074" y="1912343"/>
            <a:ext cx="2781301" cy="2781301"/>
          </a:xfrm>
          <a:prstGeom prst="rect">
            <a:avLst/>
          </a:prstGeom>
        </p:spPr>
      </p:pic>
      <p:sp>
        <p:nvSpPr>
          <p:cNvPr id="7" name="TextBox 6">
            <a:extLst>
              <a:ext uri="{FF2B5EF4-FFF2-40B4-BE49-F238E27FC236}">
                <a16:creationId xmlns:a16="http://schemas.microsoft.com/office/drawing/2014/main" id="{185AB22F-EC97-46D4-9B07-05C6192DFEFC}"/>
              </a:ext>
            </a:extLst>
          </p:cNvPr>
          <p:cNvSpPr txBox="1"/>
          <p:nvPr/>
        </p:nvSpPr>
        <p:spPr>
          <a:xfrm>
            <a:off x="7381008" y="1912343"/>
            <a:ext cx="3683182" cy="707886"/>
          </a:xfrm>
          <a:prstGeom prst="rect">
            <a:avLst/>
          </a:prstGeom>
          <a:noFill/>
        </p:spPr>
        <p:txBody>
          <a:bodyPr wrap="square" rtlCol="0">
            <a:spAutoFit/>
          </a:bodyPr>
          <a:lstStyle/>
          <a:p>
            <a:pPr algn="ctr"/>
            <a:r>
              <a:rPr lang="en-US" sz="4000" b="1" dirty="0">
                <a:solidFill>
                  <a:schemeClr val="accent2"/>
                </a:solidFill>
              </a:rPr>
              <a:t>Provide input</a:t>
            </a:r>
          </a:p>
        </p:txBody>
      </p:sp>
      <p:sp>
        <p:nvSpPr>
          <p:cNvPr id="8" name="TextBox 7">
            <a:extLst>
              <a:ext uri="{FF2B5EF4-FFF2-40B4-BE49-F238E27FC236}">
                <a16:creationId xmlns:a16="http://schemas.microsoft.com/office/drawing/2014/main" id="{184678D6-BF93-417B-A6C3-8FC1B75B02E7}"/>
              </a:ext>
            </a:extLst>
          </p:cNvPr>
          <p:cNvSpPr txBox="1"/>
          <p:nvPr/>
        </p:nvSpPr>
        <p:spPr>
          <a:xfrm>
            <a:off x="7381008" y="2920876"/>
            <a:ext cx="3683182" cy="707886"/>
          </a:xfrm>
          <a:prstGeom prst="rect">
            <a:avLst/>
          </a:prstGeom>
          <a:noFill/>
        </p:spPr>
        <p:txBody>
          <a:bodyPr wrap="square" rtlCol="0">
            <a:spAutoFit/>
          </a:bodyPr>
          <a:lstStyle/>
          <a:p>
            <a:pPr algn="ctr"/>
            <a:r>
              <a:rPr lang="en-US" sz="4000" b="1" dirty="0">
                <a:solidFill>
                  <a:schemeClr val="accent6">
                    <a:lumMod val="75000"/>
                  </a:schemeClr>
                </a:solidFill>
              </a:rPr>
              <a:t>Set own goals</a:t>
            </a:r>
          </a:p>
        </p:txBody>
      </p:sp>
      <p:sp>
        <p:nvSpPr>
          <p:cNvPr id="9" name="TextBox 8">
            <a:extLst>
              <a:ext uri="{FF2B5EF4-FFF2-40B4-BE49-F238E27FC236}">
                <a16:creationId xmlns:a16="http://schemas.microsoft.com/office/drawing/2014/main" id="{8A6CCFE4-4CE5-4E43-873F-EAB21C9CD9EF}"/>
              </a:ext>
            </a:extLst>
          </p:cNvPr>
          <p:cNvSpPr txBox="1"/>
          <p:nvPr/>
        </p:nvSpPr>
        <p:spPr>
          <a:xfrm>
            <a:off x="6538479" y="3924993"/>
            <a:ext cx="5368240" cy="707886"/>
          </a:xfrm>
          <a:prstGeom prst="rect">
            <a:avLst/>
          </a:prstGeom>
          <a:noFill/>
        </p:spPr>
        <p:txBody>
          <a:bodyPr wrap="square" rtlCol="0">
            <a:spAutoFit/>
          </a:bodyPr>
          <a:lstStyle/>
          <a:p>
            <a:pPr algn="ctr"/>
            <a:r>
              <a:rPr lang="en-US" sz="4000" b="1" dirty="0">
                <a:solidFill>
                  <a:srgbClr val="0070C0"/>
                </a:solidFill>
              </a:rPr>
              <a:t>Participate in decisions</a:t>
            </a:r>
          </a:p>
        </p:txBody>
      </p:sp>
    </p:spTree>
    <p:extLst>
      <p:ext uri="{BB962C8B-B14F-4D97-AF65-F5344CB8AC3E}">
        <p14:creationId xmlns:p14="http://schemas.microsoft.com/office/powerpoint/2010/main" val="1616463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TotalTime>
  <Words>804</Words>
  <Application>Microsoft Office PowerPoint</Application>
  <PresentationFormat>Widescreen</PresentationFormat>
  <Paragraphs>80</Paragraphs>
  <Slides>18</Slides>
  <Notes>17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25</cp:revision>
  <dcterms:created xsi:type="dcterms:W3CDTF">2017-06-16T13:06:21Z</dcterms:created>
  <dcterms:modified xsi:type="dcterms:W3CDTF">2019-07-01T15:40:22Z</dcterms:modified>
</cp:coreProperties>
</file>