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9" r:id="rId3"/>
    <p:sldId id="257" r:id="rId4"/>
    <p:sldId id="258" r:id="rId5"/>
    <p:sldId id="259" r:id="rId6"/>
    <p:sldId id="260" r:id="rId7"/>
    <p:sldId id="261" r:id="rId8"/>
    <p:sldId id="262" r:id="rId9"/>
    <p:sldId id="263" r:id="rId10"/>
    <p:sldId id="281" r:id="rId11"/>
    <p:sldId id="282" r:id="rId12"/>
    <p:sldId id="283" r:id="rId13"/>
    <p:sldId id="284" r:id="rId14"/>
    <p:sldId id="285"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FF"/>
    <a:srgbClr val="009999"/>
    <a:srgbClr val="99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698" autoAdjust="0"/>
  </p:normalViewPr>
  <p:slideViewPr>
    <p:cSldViewPr snapToGrid="0">
      <p:cViewPr varScale="1">
        <p:scale>
          <a:sx n="59" d="100"/>
          <a:sy n="59"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6572F-910E-4D1B-B5E2-7CCE0572CE4A}" type="datetimeFigureOut">
              <a:rPr lang="en-US" smtClean="0"/>
              <a:t>7/2/2019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CA16C-4484-4DC5-9042-A6FC683A1C55}" type="slidenum">
              <a:rPr lang="en-US" smtClean="0"/>
              <a:t>‹#›</a:t>
            </a:fld>
            <a:endParaRPr lang="en-US"/>
          </a:p>
        </p:txBody>
      </p:sp>
    </p:spTree>
    <p:extLst>
      <p:ext uri="{BB962C8B-B14F-4D97-AF65-F5344CB8AC3E}">
        <p14:creationId xmlns:p14="http://schemas.microsoft.com/office/powerpoint/2010/main" val="567351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section, we will consider the question of what, exactly, is stress?</a:t>
            </a:r>
          </a:p>
        </p:txBody>
      </p:sp>
      <p:sp>
        <p:nvSpPr>
          <p:cNvPr id="4" name="Slide Number Placeholder 3"/>
          <p:cNvSpPr>
            <a:spLocks noGrp="1"/>
          </p:cNvSpPr>
          <p:nvPr>
            <p:ph type="sldNum" sz="quarter" idx="5"/>
          </p:nvPr>
        </p:nvSpPr>
        <p:spPr/>
        <p:txBody>
          <a:bodyPr/>
          <a:lstStyle/>
          <a:p>
            <a:fld id="{CF546B78-D64A-43CB-A1E1-9652ECAA69AC}" type="slidenum">
              <a:rPr lang="en-US" smtClean="0"/>
              <a:t>1</a:t>
            </a:fld>
            <a:endParaRPr lang="en-US"/>
          </a:p>
        </p:txBody>
      </p:sp>
    </p:spTree>
    <p:extLst>
      <p:ext uri="{BB962C8B-B14F-4D97-AF65-F5344CB8AC3E}">
        <p14:creationId xmlns:p14="http://schemas.microsoft.com/office/powerpoint/2010/main" val="84442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Historically, Walter Cannon was one of the first to identify the physiological response to stress. He specifically proposed the existence of the fight or flight response—the body’s response when in a threatening situation. When threatened, say by an angry dog, the body prepares to fight or run, making sure there is enough energy available to survive.</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10</a:t>
            </a:fld>
            <a:endParaRPr lang="en-US"/>
          </a:p>
        </p:txBody>
      </p:sp>
    </p:spTree>
    <p:extLst>
      <p:ext uri="{BB962C8B-B14F-4D97-AF65-F5344CB8AC3E}">
        <p14:creationId xmlns:p14="http://schemas.microsoft.com/office/powerpoint/2010/main" val="9737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research was conducted by Hans Selye who exposed rats to extreme cold and documented their ability to survive or not. He found that the animals experienced a variety of physiological responses that he identified as the general adaptation syndrome in which animals first have an alarm reaction to the situation, then resist as long as they can, before they finally experience exhaustion.</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11</a:t>
            </a:fld>
            <a:endParaRPr lang="en-US"/>
          </a:p>
        </p:txBody>
      </p:sp>
    </p:spTree>
    <p:extLst>
      <p:ext uri="{BB962C8B-B14F-4D97-AF65-F5344CB8AC3E}">
        <p14:creationId xmlns:p14="http://schemas.microsoft.com/office/powerpoint/2010/main" val="251929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physiological basis of stress involves the sympathetic nervous system and the hypothalamic pituitary adrenal axis. The sympathetic nervous system triggers arousal to a stressor, which then triggers the HPA axis to release hormones to aid in the situation. Specifically, the system results in the release of cortisol from the adrenal glands. </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12</a:t>
            </a:fld>
            <a:endParaRPr lang="en-US"/>
          </a:p>
        </p:txBody>
      </p:sp>
    </p:spTree>
    <p:extLst>
      <p:ext uri="{BB962C8B-B14F-4D97-AF65-F5344CB8AC3E}">
        <p14:creationId xmlns:p14="http://schemas.microsoft.com/office/powerpoint/2010/main" val="117737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process can provide extra energy, improve immune system functioning, and decrease pain sensitivity. Extended release of cortisol, however, can weaken our immune systems. In short, our response to stress is designed to be an acute, rather than chronic, response. </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13</a:t>
            </a:fld>
            <a:endParaRPr lang="en-US"/>
          </a:p>
        </p:txBody>
      </p:sp>
    </p:spTree>
    <p:extLst>
      <p:ext uri="{BB962C8B-B14F-4D97-AF65-F5344CB8AC3E}">
        <p14:creationId xmlns:p14="http://schemas.microsoft.com/office/powerpoint/2010/main" val="166317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Stress has been somewhat difficult to define. Some say it is a demanding or threatening situation. Others have defined it in terms of the physiological responses that occur in these situations. Taken together, stress is typically characterized as the process by which a person perceives and responds to events that the person appraises as threatening or overwhelming.</a:t>
            </a:r>
          </a:p>
        </p:txBody>
      </p:sp>
      <p:sp>
        <p:nvSpPr>
          <p:cNvPr id="4" name="Slide Number Placeholder 3"/>
          <p:cNvSpPr>
            <a:spLocks noGrp="1"/>
          </p:cNvSpPr>
          <p:nvPr>
            <p:ph type="sldNum" sz="quarter" idx="5"/>
          </p:nvPr>
        </p:nvSpPr>
        <p:spPr/>
        <p:txBody>
          <a:bodyPr/>
          <a:lstStyle/>
          <a:p>
            <a:fld id="{1CECA16C-4484-4DC5-9042-A6FC683A1C55}" type="slidenum">
              <a:rPr lang="en-US" smtClean="0"/>
              <a:t>2</a:t>
            </a:fld>
            <a:endParaRPr lang="en-US"/>
          </a:p>
        </p:txBody>
      </p:sp>
    </p:spTree>
    <p:extLst>
      <p:ext uri="{BB962C8B-B14F-4D97-AF65-F5344CB8AC3E}">
        <p14:creationId xmlns:p14="http://schemas.microsoft.com/office/powerpoint/2010/main" val="148962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different types of appraisals—primary and secondary.</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3</a:t>
            </a:fld>
            <a:endParaRPr lang="en-US"/>
          </a:p>
        </p:txBody>
      </p:sp>
    </p:spTree>
    <p:extLst>
      <p:ext uri="{BB962C8B-B14F-4D97-AF65-F5344CB8AC3E}">
        <p14:creationId xmlns:p14="http://schemas.microsoft.com/office/powerpoint/2010/main" val="400178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primary appraisal involves judgement about the degree of potential harm or threat to wellbeing that a stressor may entail. A threat assessment might result if there is harm or loss anticipated. In contrast, a challenge appraisal may result if the person believes the task will benefit him or her. </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4</a:t>
            </a:fld>
            <a:endParaRPr lang="en-US"/>
          </a:p>
        </p:txBody>
      </p:sp>
    </p:spTree>
    <p:extLst>
      <p:ext uri="{BB962C8B-B14F-4D97-AF65-F5344CB8AC3E}">
        <p14:creationId xmlns:p14="http://schemas.microsoft.com/office/powerpoint/2010/main" val="226555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secondary appraisal is the judgement of options available to cope with the stressor. The degree to which a person feels he or she can handle a situation can attenuate the stress that is felt. </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5</a:t>
            </a:fld>
            <a:endParaRPr lang="en-US"/>
          </a:p>
        </p:txBody>
      </p:sp>
    </p:spTree>
    <p:extLst>
      <p:ext uri="{BB962C8B-B14F-4D97-AF65-F5344CB8AC3E}">
        <p14:creationId xmlns:p14="http://schemas.microsoft.com/office/powerpoint/2010/main" val="282072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Stress doesn’t always have a negative connotation as it often motivates us to do things in our best interests. Eustress, this good stress, is associated with positive feelings, optimal health, and performance. </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6</a:t>
            </a:fld>
            <a:endParaRPr lang="en-US"/>
          </a:p>
        </p:txBody>
      </p:sp>
    </p:spTree>
    <p:extLst>
      <p:ext uri="{BB962C8B-B14F-4D97-AF65-F5344CB8AC3E}">
        <p14:creationId xmlns:p14="http://schemas.microsoft.com/office/powerpoint/2010/main" val="420597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stress increases, performance and general well being also increases. However, once stress passes that optimal level, performance begins to suffer. Therefore, there is an ideal amount of stress that allows us to perform at our best.</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7</a:t>
            </a:fld>
            <a:endParaRPr lang="en-US"/>
          </a:p>
        </p:txBody>
      </p:sp>
    </p:spTree>
    <p:extLst>
      <p:ext uri="{BB962C8B-B14F-4D97-AF65-F5344CB8AC3E}">
        <p14:creationId xmlns:p14="http://schemas.microsoft.com/office/powerpoint/2010/main" val="214184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Stress causes a variety of responses. Physiologically, we might have accelerated heart rate, headaches, or GI issues. Cognitively, we might have difficulty concentrating or making decisions. Finally, we may alter our behavior to cope, such as drinking alcohol or smoking. </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8</a:t>
            </a:fld>
            <a:endParaRPr lang="en-US"/>
          </a:p>
        </p:txBody>
      </p:sp>
    </p:spTree>
    <p:extLst>
      <p:ext uri="{BB962C8B-B14F-4D97-AF65-F5344CB8AC3E}">
        <p14:creationId xmlns:p14="http://schemas.microsoft.com/office/powerpoint/2010/main" val="425074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Individuals are impacted differentially by stress. Surveys over the past several decades have shown that women experience more stress than men. Similarly impacted are the unemployed and those with less education. Interestingly, there was a sharp increase in reported stress between 2006 to 2009 for men, Whites, people aged 45 to 64, college graduates, and those with full time jobs.</a:t>
            </a:r>
          </a:p>
          <a:p>
            <a:endParaRPr lang="en-US" dirty="0"/>
          </a:p>
        </p:txBody>
      </p:sp>
      <p:sp>
        <p:nvSpPr>
          <p:cNvPr id="4" name="Slide Number Placeholder 3"/>
          <p:cNvSpPr>
            <a:spLocks noGrp="1"/>
          </p:cNvSpPr>
          <p:nvPr>
            <p:ph type="sldNum" sz="quarter" idx="5"/>
          </p:nvPr>
        </p:nvSpPr>
        <p:spPr/>
        <p:txBody>
          <a:bodyPr/>
          <a:lstStyle/>
          <a:p>
            <a:fld id="{1CECA16C-4484-4DC5-9042-A6FC683A1C55}" type="slidenum">
              <a:rPr lang="en-US" smtClean="0"/>
              <a:t>9</a:t>
            </a:fld>
            <a:endParaRPr lang="en-US"/>
          </a:p>
        </p:txBody>
      </p:sp>
    </p:spTree>
    <p:extLst>
      <p:ext uri="{BB962C8B-B14F-4D97-AF65-F5344CB8AC3E}">
        <p14:creationId xmlns:p14="http://schemas.microsoft.com/office/powerpoint/2010/main" val="62023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7/2/2019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7/2/2019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7/2/2019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7/2/2019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7/2/2019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7/2/2019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svg"/><Relationship Id="rId9" Type="http://schemas.openxmlformats.org/officeDocument/2006/relationships/image" Target="../media/image26.png"/><Relationship Id="rId1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456536"/>
            <a:ext cx="9144000" cy="1200329"/>
          </a:xfrm>
          <a:prstGeom prst="rect">
            <a:avLst/>
          </a:prstGeom>
          <a:noFill/>
        </p:spPr>
        <p:txBody>
          <a:bodyPr wrap="square" rtlCol="0">
            <a:spAutoFit/>
          </a:bodyPr>
          <a:lstStyle/>
          <a:p>
            <a:pPr lvl="0" algn="ctr"/>
            <a:r>
              <a:rPr lang="en-US" sz="4800" dirty="0">
                <a:solidFill>
                  <a:schemeClr val="tx1">
                    <a:lumMod val="75000"/>
                    <a:lumOff val="25000"/>
                  </a:schemeClr>
                </a:solidFill>
                <a:latin typeface="Century Gothic" panose="020B0502020202020204" pitchFamily="34" charset="0"/>
              </a:rPr>
              <a:t>What Is Stress?</a:t>
            </a:r>
          </a:p>
          <a:p>
            <a:pPr lvl="0" algn="ctr"/>
            <a:r>
              <a:rPr lang="en-US" sz="2400" i="1" dirty="0">
                <a:solidFill>
                  <a:schemeClr val="tx1">
                    <a:lumMod val="75000"/>
                    <a:lumOff val="25000"/>
                  </a:schemeClr>
                </a:solidFill>
                <a:latin typeface="Century Gothic" panose="020B0502020202020204" pitchFamily="34" charset="0"/>
              </a:rPr>
              <a:t>Introduction to Psychology</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36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Walter Cannon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FA57473-3BAC-4345-B784-1359012442DA}"/>
              </a:ext>
            </a:extLst>
          </p:cNvPr>
          <p:cNvGrpSpPr/>
          <p:nvPr/>
        </p:nvGrpSpPr>
        <p:grpSpPr>
          <a:xfrm>
            <a:off x="2368236" y="2090625"/>
            <a:ext cx="2594289" cy="1519350"/>
            <a:chOff x="1906953" y="1849761"/>
            <a:chExt cx="5443662" cy="693935"/>
          </a:xfrm>
          <a:solidFill>
            <a:srgbClr val="386546"/>
          </a:solidFill>
        </p:grpSpPr>
        <p:sp>
          <p:nvSpPr>
            <p:cNvPr id="15" name="Rectangle 14">
              <a:extLst>
                <a:ext uri="{FF2B5EF4-FFF2-40B4-BE49-F238E27FC236}">
                  <a16:creationId xmlns:a16="http://schemas.microsoft.com/office/drawing/2014/main" id="{4667F46F-FEBD-442C-B0A5-A3495C5EEBFD}"/>
                </a:ext>
              </a:extLst>
            </p:cNvPr>
            <p:cNvSpPr/>
            <p:nvPr/>
          </p:nvSpPr>
          <p:spPr>
            <a:xfrm>
              <a:off x="1906953" y="1849761"/>
              <a:ext cx="5443662" cy="6939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6" name="TextBox 15">
              <a:extLst>
                <a:ext uri="{FF2B5EF4-FFF2-40B4-BE49-F238E27FC236}">
                  <a16:creationId xmlns:a16="http://schemas.microsoft.com/office/drawing/2014/main" id="{19A83DBF-0300-42E8-80EB-CE6BD7A9160D}"/>
                </a:ext>
              </a:extLst>
            </p:cNvPr>
            <p:cNvSpPr txBox="1"/>
            <p:nvPr/>
          </p:nvSpPr>
          <p:spPr>
            <a:xfrm>
              <a:off x="1978352" y="1866409"/>
              <a:ext cx="5133462" cy="437892"/>
            </a:xfrm>
            <a:prstGeom prst="rect">
              <a:avLst/>
            </a:prstGeom>
            <a:solidFill>
              <a:srgbClr val="C00000"/>
            </a:solidFill>
          </p:spPr>
          <p:txBody>
            <a:bodyPr wrap="square" rtlCol="0">
              <a:spAutoFit/>
            </a:bodyPr>
            <a:lstStyle/>
            <a:p>
              <a:pPr algn="ctr"/>
              <a:r>
                <a:rPr lang="en-US" sz="4400" b="1" dirty="0"/>
                <a:t>Fight or Flight</a:t>
              </a:r>
            </a:p>
          </p:txBody>
        </p:sp>
      </p:grpSp>
      <p:pic>
        <p:nvPicPr>
          <p:cNvPr id="6" name="Graphic 5" descr="Dog">
            <a:extLst>
              <a:ext uri="{FF2B5EF4-FFF2-40B4-BE49-F238E27FC236}">
                <a16:creationId xmlns:a16="http://schemas.microsoft.com/office/drawing/2014/main" id="{E1001033-2B11-4CA7-9015-759D54D2C9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953249" y="1137908"/>
            <a:ext cx="3133725" cy="3133725"/>
          </a:xfrm>
          <a:prstGeom prst="rect">
            <a:avLst/>
          </a:prstGeom>
        </p:spPr>
      </p:pic>
    </p:spTree>
    <p:extLst>
      <p:ext uri="{BB962C8B-B14F-4D97-AF65-F5344CB8AC3E}">
        <p14:creationId xmlns:p14="http://schemas.microsoft.com/office/powerpoint/2010/main" val="221374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Hans Selye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Graphic 5" descr="Rat">
            <a:extLst>
              <a:ext uri="{FF2B5EF4-FFF2-40B4-BE49-F238E27FC236}">
                <a16:creationId xmlns:a16="http://schemas.microsoft.com/office/drawing/2014/main" id="{DE76EFE1-2762-4FCC-BAF3-DD15C200E0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1" y="1383374"/>
            <a:ext cx="2143125" cy="2143125"/>
          </a:xfrm>
          <a:prstGeom prst="rect">
            <a:avLst/>
          </a:prstGeom>
        </p:spPr>
      </p:pic>
      <p:pic>
        <p:nvPicPr>
          <p:cNvPr id="11" name="Graphic 10" descr="Snowflake">
            <a:extLst>
              <a:ext uri="{FF2B5EF4-FFF2-40B4-BE49-F238E27FC236}">
                <a16:creationId xmlns:a16="http://schemas.microsoft.com/office/drawing/2014/main" id="{203EF238-2D53-4B71-A4CF-E481F803B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8001" y="1426631"/>
            <a:ext cx="1238249" cy="1238249"/>
          </a:xfrm>
          <a:prstGeom prst="rect">
            <a:avLst/>
          </a:prstGeom>
        </p:spPr>
      </p:pic>
      <p:pic>
        <p:nvPicPr>
          <p:cNvPr id="16" name="Graphic 15" descr="Snowflake">
            <a:extLst>
              <a:ext uri="{FF2B5EF4-FFF2-40B4-BE49-F238E27FC236}">
                <a16:creationId xmlns:a16="http://schemas.microsoft.com/office/drawing/2014/main" id="{7437D5AE-66D4-4457-945E-F31C71A0B4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7313" y="2834210"/>
            <a:ext cx="1238250" cy="1238250"/>
          </a:xfrm>
          <a:prstGeom prst="rect">
            <a:avLst/>
          </a:prstGeom>
        </p:spPr>
      </p:pic>
      <p:pic>
        <p:nvPicPr>
          <p:cNvPr id="15" name="Picture 14" descr="A picture containing screenshot&#10;&#10;Description automatically generated">
            <a:extLst>
              <a:ext uri="{FF2B5EF4-FFF2-40B4-BE49-F238E27FC236}">
                <a16:creationId xmlns:a16="http://schemas.microsoft.com/office/drawing/2014/main" id="{C9357D6B-22CA-4645-8C8D-E533E76BD8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001" y="2454936"/>
            <a:ext cx="5159502" cy="3553617"/>
          </a:xfrm>
          <a:prstGeom prst="rect">
            <a:avLst/>
          </a:prstGeom>
        </p:spPr>
      </p:pic>
    </p:spTree>
    <p:extLst>
      <p:ext uri="{BB962C8B-B14F-4D97-AF65-F5344CB8AC3E}">
        <p14:creationId xmlns:p14="http://schemas.microsoft.com/office/powerpoint/2010/main" val="323918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Physiological Basis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Graphic 5" descr="Star">
            <a:extLst>
              <a:ext uri="{FF2B5EF4-FFF2-40B4-BE49-F238E27FC236}">
                <a16:creationId xmlns:a16="http://schemas.microsoft.com/office/drawing/2014/main" id="{6D02F91E-6F97-43CB-B68A-C2A32F2165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8238" y="1190351"/>
            <a:ext cx="1838325" cy="1838325"/>
          </a:xfrm>
          <a:prstGeom prst="rect">
            <a:avLst/>
          </a:prstGeom>
        </p:spPr>
      </p:pic>
      <p:grpSp>
        <p:nvGrpSpPr>
          <p:cNvPr id="15" name="Group 14">
            <a:extLst>
              <a:ext uri="{FF2B5EF4-FFF2-40B4-BE49-F238E27FC236}">
                <a16:creationId xmlns:a16="http://schemas.microsoft.com/office/drawing/2014/main" id="{AF6E5E78-F210-4ACF-953F-D1CA07C2A63F}"/>
              </a:ext>
            </a:extLst>
          </p:cNvPr>
          <p:cNvGrpSpPr/>
          <p:nvPr/>
        </p:nvGrpSpPr>
        <p:grpSpPr>
          <a:xfrm>
            <a:off x="2738439" y="2176350"/>
            <a:ext cx="3548062" cy="2262222"/>
            <a:chOff x="1906953" y="1849761"/>
            <a:chExt cx="5443662" cy="693935"/>
          </a:xfrm>
          <a:solidFill>
            <a:srgbClr val="386546"/>
          </a:solidFill>
        </p:grpSpPr>
        <p:sp>
          <p:nvSpPr>
            <p:cNvPr id="16" name="Rectangle 15">
              <a:extLst>
                <a:ext uri="{FF2B5EF4-FFF2-40B4-BE49-F238E27FC236}">
                  <a16:creationId xmlns:a16="http://schemas.microsoft.com/office/drawing/2014/main" id="{D4CE07BE-223A-42B4-BD87-72103966020E}"/>
                </a:ext>
              </a:extLst>
            </p:cNvPr>
            <p:cNvSpPr/>
            <p:nvPr/>
          </p:nvSpPr>
          <p:spPr>
            <a:xfrm>
              <a:off x="1906953" y="1849761"/>
              <a:ext cx="5443662" cy="6939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8469007B-A88D-48A6-A08A-4833E2F7A5BE}"/>
                </a:ext>
              </a:extLst>
            </p:cNvPr>
            <p:cNvSpPr txBox="1"/>
            <p:nvPr/>
          </p:nvSpPr>
          <p:spPr>
            <a:xfrm>
              <a:off x="1978351" y="1866409"/>
              <a:ext cx="5372262" cy="651431"/>
            </a:xfrm>
            <a:prstGeom prst="rect">
              <a:avLst/>
            </a:prstGeom>
            <a:solidFill>
              <a:schemeClr val="bg1">
                <a:lumMod val="65000"/>
              </a:schemeClr>
            </a:solidFill>
          </p:spPr>
          <p:txBody>
            <a:bodyPr wrap="square" rtlCol="0">
              <a:spAutoFit/>
            </a:bodyPr>
            <a:lstStyle/>
            <a:p>
              <a:pPr algn="ctr"/>
              <a:r>
                <a:rPr lang="en-US" sz="4400" b="1" dirty="0">
                  <a:solidFill>
                    <a:srgbClr val="0066FF"/>
                  </a:solidFill>
                </a:rPr>
                <a:t>Sympathetic nervous system</a:t>
              </a:r>
            </a:p>
          </p:txBody>
        </p:sp>
      </p:grpSp>
      <p:grpSp>
        <p:nvGrpSpPr>
          <p:cNvPr id="18" name="Group 17">
            <a:extLst>
              <a:ext uri="{FF2B5EF4-FFF2-40B4-BE49-F238E27FC236}">
                <a16:creationId xmlns:a16="http://schemas.microsoft.com/office/drawing/2014/main" id="{E6DA2564-05EE-4F30-8579-F5CF41CF95F8}"/>
              </a:ext>
            </a:extLst>
          </p:cNvPr>
          <p:cNvGrpSpPr/>
          <p:nvPr/>
        </p:nvGrpSpPr>
        <p:grpSpPr>
          <a:xfrm>
            <a:off x="7762874" y="2230621"/>
            <a:ext cx="3464717" cy="1598429"/>
            <a:chOff x="1906953" y="1849761"/>
            <a:chExt cx="5443662" cy="693935"/>
          </a:xfrm>
          <a:solidFill>
            <a:srgbClr val="386546"/>
          </a:solidFill>
        </p:grpSpPr>
        <p:sp>
          <p:nvSpPr>
            <p:cNvPr id="19" name="Rectangle 18">
              <a:extLst>
                <a:ext uri="{FF2B5EF4-FFF2-40B4-BE49-F238E27FC236}">
                  <a16:creationId xmlns:a16="http://schemas.microsoft.com/office/drawing/2014/main" id="{60C41EFD-A912-46DD-9201-4E37DF40BB29}"/>
                </a:ext>
              </a:extLst>
            </p:cNvPr>
            <p:cNvSpPr/>
            <p:nvPr/>
          </p:nvSpPr>
          <p:spPr>
            <a:xfrm>
              <a:off x="1906953" y="1849761"/>
              <a:ext cx="5443662" cy="6939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20" name="TextBox 19">
              <a:extLst>
                <a:ext uri="{FF2B5EF4-FFF2-40B4-BE49-F238E27FC236}">
                  <a16:creationId xmlns:a16="http://schemas.microsoft.com/office/drawing/2014/main" id="{67B041B6-0B1E-4C7F-A1C4-AE7ED8C7F5FD}"/>
                </a:ext>
              </a:extLst>
            </p:cNvPr>
            <p:cNvSpPr txBox="1"/>
            <p:nvPr/>
          </p:nvSpPr>
          <p:spPr>
            <a:xfrm>
              <a:off x="1978352" y="1866409"/>
              <a:ext cx="5372262" cy="627999"/>
            </a:xfrm>
            <a:prstGeom prst="rect">
              <a:avLst/>
            </a:prstGeom>
            <a:solidFill>
              <a:schemeClr val="bg1">
                <a:lumMod val="65000"/>
              </a:schemeClr>
            </a:solidFill>
          </p:spPr>
          <p:txBody>
            <a:bodyPr wrap="square" rtlCol="0">
              <a:spAutoFit/>
            </a:bodyPr>
            <a:lstStyle/>
            <a:p>
              <a:pPr algn="ctr"/>
              <a:r>
                <a:rPr lang="en-US" sz="4400" b="1" dirty="0">
                  <a:solidFill>
                    <a:schemeClr val="accent1">
                      <a:lumMod val="50000"/>
                    </a:schemeClr>
                  </a:solidFill>
                </a:rPr>
                <a:t>Hypothalamic pituitary axis</a:t>
              </a:r>
            </a:p>
          </p:txBody>
        </p:sp>
      </p:grpSp>
      <p:sp>
        <p:nvSpPr>
          <p:cNvPr id="8" name="Arc 7">
            <a:extLst>
              <a:ext uri="{FF2B5EF4-FFF2-40B4-BE49-F238E27FC236}">
                <a16:creationId xmlns:a16="http://schemas.microsoft.com/office/drawing/2014/main" id="{B342D56F-8DDD-44F7-8EB0-675C1EF1AC32}"/>
              </a:ext>
            </a:extLst>
          </p:cNvPr>
          <p:cNvSpPr/>
          <p:nvPr/>
        </p:nvSpPr>
        <p:spPr>
          <a:xfrm rot="8274890">
            <a:off x="4717641" y="883225"/>
            <a:ext cx="5838633" cy="3730738"/>
          </a:xfrm>
          <a:prstGeom prst="arc">
            <a:avLst/>
          </a:prstGeom>
          <a:ln w="95250" cap="rnd">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EE4A5FCF-0053-4667-A2F3-A8595802BEC6}"/>
              </a:ext>
            </a:extLst>
          </p:cNvPr>
          <p:cNvCxnSpPr>
            <a:cxnSpLocks/>
          </p:cNvCxnSpPr>
          <p:nvPr/>
        </p:nvCxnSpPr>
        <p:spPr>
          <a:xfrm>
            <a:off x="10039350" y="4010025"/>
            <a:ext cx="733425" cy="1000125"/>
          </a:xfrm>
          <a:prstGeom prst="straightConnector1">
            <a:avLst/>
          </a:prstGeom>
          <a:ln w="9525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76A8D65-488D-42B6-8784-CA4D2959B8DC}"/>
              </a:ext>
            </a:extLst>
          </p:cNvPr>
          <p:cNvSpPr txBox="1"/>
          <p:nvPr/>
        </p:nvSpPr>
        <p:spPr>
          <a:xfrm>
            <a:off x="9064698" y="5073761"/>
            <a:ext cx="3616179" cy="646331"/>
          </a:xfrm>
          <a:prstGeom prst="rect">
            <a:avLst/>
          </a:prstGeom>
          <a:noFill/>
        </p:spPr>
        <p:txBody>
          <a:bodyPr wrap="square" rtlCol="0">
            <a:spAutoFit/>
          </a:bodyPr>
          <a:lstStyle/>
          <a:p>
            <a:pPr algn="ctr"/>
            <a:r>
              <a:rPr lang="en-US" sz="3600" b="1" dirty="0">
                <a:solidFill>
                  <a:srgbClr val="009999"/>
                </a:solidFill>
              </a:rPr>
              <a:t>Hormones</a:t>
            </a:r>
          </a:p>
        </p:txBody>
      </p:sp>
      <p:sp>
        <p:nvSpPr>
          <p:cNvPr id="28" name="TextBox 27">
            <a:extLst>
              <a:ext uri="{FF2B5EF4-FFF2-40B4-BE49-F238E27FC236}">
                <a16:creationId xmlns:a16="http://schemas.microsoft.com/office/drawing/2014/main" id="{CFBBB234-CBB3-4940-91EB-72F60AB15E45}"/>
              </a:ext>
            </a:extLst>
          </p:cNvPr>
          <p:cNvSpPr txBox="1"/>
          <p:nvPr/>
        </p:nvSpPr>
        <p:spPr>
          <a:xfrm>
            <a:off x="344277" y="4308178"/>
            <a:ext cx="2527800" cy="369332"/>
          </a:xfrm>
          <a:prstGeom prst="rect">
            <a:avLst/>
          </a:prstGeom>
          <a:noFill/>
        </p:spPr>
        <p:txBody>
          <a:bodyPr wrap="square" rtlCol="0">
            <a:spAutoFit/>
          </a:bodyPr>
          <a:lstStyle/>
          <a:p>
            <a:pPr algn="ctr"/>
            <a:r>
              <a:rPr lang="en-US" dirty="0"/>
              <a:t>Physiological Basis</a:t>
            </a:r>
          </a:p>
        </p:txBody>
      </p:sp>
      <p:pic>
        <p:nvPicPr>
          <p:cNvPr id="29" name="Picture 28" descr="A close up of a logo&#10;&#10;Description automatically generated">
            <a:extLst>
              <a:ext uri="{FF2B5EF4-FFF2-40B4-BE49-F238E27FC236}">
                <a16:creationId xmlns:a16="http://schemas.microsoft.com/office/drawing/2014/main" id="{12825B76-D871-4671-8035-44AEA886A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82" y="4831842"/>
            <a:ext cx="1683927" cy="1257762"/>
          </a:xfrm>
          <a:prstGeom prst="rect">
            <a:avLst/>
          </a:prstGeom>
        </p:spPr>
      </p:pic>
      <p:sp>
        <p:nvSpPr>
          <p:cNvPr id="31" name="TextBox 30">
            <a:extLst>
              <a:ext uri="{FF2B5EF4-FFF2-40B4-BE49-F238E27FC236}">
                <a16:creationId xmlns:a16="http://schemas.microsoft.com/office/drawing/2014/main" id="{D9D849F4-C46B-4C19-B66E-8358D9B5B9DB}"/>
              </a:ext>
            </a:extLst>
          </p:cNvPr>
          <p:cNvSpPr txBox="1"/>
          <p:nvPr/>
        </p:nvSpPr>
        <p:spPr>
          <a:xfrm>
            <a:off x="1943011" y="5695402"/>
            <a:ext cx="1683927" cy="523220"/>
          </a:xfrm>
          <a:prstGeom prst="rect">
            <a:avLst/>
          </a:prstGeom>
          <a:noFill/>
        </p:spPr>
        <p:txBody>
          <a:bodyPr wrap="square" rtlCol="0">
            <a:spAutoFit/>
          </a:bodyPr>
          <a:lstStyle/>
          <a:p>
            <a:pPr algn="ctr"/>
            <a:r>
              <a:rPr lang="en-US" sz="1400" b="1" dirty="0">
                <a:solidFill>
                  <a:schemeClr val="accent6">
                    <a:lumMod val="75000"/>
                  </a:schemeClr>
                </a:solidFill>
              </a:rPr>
              <a:t>Decrease pain sensitivity</a:t>
            </a:r>
          </a:p>
        </p:txBody>
      </p:sp>
      <p:sp>
        <p:nvSpPr>
          <p:cNvPr id="32" name="TextBox 31">
            <a:extLst>
              <a:ext uri="{FF2B5EF4-FFF2-40B4-BE49-F238E27FC236}">
                <a16:creationId xmlns:a16="http://schemas.microsoft.com/office/drawing/2014/main" id="{8D3A89ED-66F9-411F-AF42-31E6EAD7690E}"/>
              </a:ext>
            </a:extLst>
          </p:cNvPr>
          <p:cNvSpPr txBox="1"/>
          <p:nvPr/>
        </p:nvSpPr>
        <p:spPr>
          <a:xfrm>
            <a:off x="1943011" y="5326006"/>
            <a:ext cx="1683927" cy="307777"/>
          </a:xfrm>
          <a:prstGeom prst="rect">
            <a:avLst/>
          </a:prstGeom>
          <a:noFill/>
        </p:spPr>
        <p:txBody>
          <a:bodyPr wrap="square" rtlCol="0">
            <a:spAutoFit/>
          </a:bodyPr>
          <a:lstStyle/>
          <a:p>
            <a:pPr algn="ctr"/>
            <a:r>
              <a:rPr lang="en-US" sz="1400" b="1" dirty="0">
                <a:solidFill>
                  <a:srgbClr val="0066FF"/>
                </a:solidFill>
              </a:rPr>
              <a:t>Immune system</a:t>
            </a:r>
          </a:p>
        </p:txBody>
      </p:sp>
      <p:sp>
        <p:nvSpPr>
          <p:cNvPr id="33" name="TextBox 32">
            <a:extLst>
              <a:ext uri="{FF2B5EF4-FFF2-40B4-BE49-F238E27FC236}">
                <a16:creationId xmlns:a16="http://schemas.microsoft.com/office/drawing/2014/main" id="{B82BC1D5-21F8-4F83-A5BA-F878B24ADDE5}"/>
              </a:ext>
            </a:extLst>
          </p:cNvPr>
          <p:cNvSpPr txBox="1"/>
          <p:nvPr/>
        </p:nvSpPr>
        <p:spPr>
          <a:xfrm>
            <a:off x="1943011" y="4956610"/>
            <a:ext cx="1683927" cy="307777"/>
          </a:xfrm>
          <a:prstGeom prst="rect">
            <a:avLst/>
          </a:prstGeom>
          <a:noFill/>
        </p:spPr>
        <p:txBody>
          <a:bodyPr wrap="square" rtlCol="0">
            <a:spAutoFit/>
          </a:bodyPr>
          <a:lstStyle/>
          <a:p>
            <a:pPr algn="ctr"/>
            <a:r>
              <a:rPr lang="en-US" sz="1400" b="1" dirty="0">
                <a:solidFill>
                  <a:srgbClr val="FF0066"/>
                </a:solidFill>
              </a:rPr>
              <a:t>Energy</a:t>
            </a:r>
          </a:p>
        </p:txBody>
      </p:sp>
    </p:spTree>
    <p:extLst>
      <p:ext uri="{BB962C8B-B14F-4D97-AF65-F5344CB8AC3E}">
        <p14:creationId xmlns:p14="http://schemas.microsoft.com/office/powerpoint/2010/main" val="15881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Physiological Basis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3" name="Picture 12" descr="A close up of a logo&#10;&#10;Description automatically generated">
            <a:extLst>
              <a:ext uri="{FF2B5EF4-FFF2-40B4-BE49-F238E27FC236}">
                <a16:creationId xmlns:a16="http://schemas.microsoft.com/office/drawing/2014/main" id="{39D22689-E599-41EE-8CDB-48EC916D6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82" y="1813567"/>
            <a:ext cx="4292518" cy="3206176"/>
          </a:xfrm>
          <a:prstGeom prst="rect">
            <a:avLst/>
          </a:prstGeom>
        </p:spPr>
      </p:pic>
      <p:sp>
        <p:nvSpPr>
          <p:cNvPr id="15" name="TextBox 14">
            <a:extLst>
              <a:ext uri="{FF2B5EF4-FFF2-40B4-BE49-F238E27FC236}">
                <a16:creationId xmlns:a16="http://schemas.microsoft.com/office/drawing/2014/main" id="{5513C9DF-D01E-459A-BB26-A16F69F7C3F0}"/>
              </a:ext>
            </a:extLst>
          </p:cNvPr>
          <p:cNvSpPr txBox="1"/>
          <p:nvPr/>
        </p:nvSpPr>
        <p:spPr>
          <a:xfrm>
            <a:off x="6764210" y="3696304"/>
            <a:ext cx="3400423" cy="1323439"/>
          </a:xfrm>
          <a:prstGeom prst="rect">
            <a:avLst/>
          </a:prstGeom>
          <a:noFill/>
        </p:spPr>
        <p:txBody>
          <a:bodyPr wrap="square" rtlCol="0">
            <a:spAutoFit/>
          </a:bodyPr>
          <a:lstStyle/>
          <a:p>
            <a:pPr algn="ctr"/>
            <a:r>
              <a:rPr lang="en-US" sz="4000" b="1" dirty="0">
                <a:solidFill>
                  <a:schemeClr val="accent6">
                    <a:lumMod val="75000"/>
                  </a:schemeClr>
                </a:solidFill>
              </a:rPr>
              <a:t>Decrease pain sensitivity</a:t>
            </a:r>
          </a:p>
        </p:txBody>
      </p:sp>
      <p:sp>
        <p:nvSpPr>
          <p:cNvPr id="16" name="TextBox 15">
            <a:extLst>
              <a:ext uri="{FF2B5EF4-FFF2-40B4-BE49-F238E27FC236}">
                <a16:creationId xmlns:a16="http://schemas.microsoft.com/office/drawing/2014/main" id="{8FFBAFEF-1913-47CF-BEAF-8A5CE13C971D}"/>
              </a:ext>
            </a:extLst>
          </p:cNvPr>
          <p:cNvSpPr txBox="1"/>
          <p:nvPr/>
        </p:nvSpPr>
        <p:spPr>
          <a:xfrm>
            <a:off x="6540329" y="2708769"/>
            <a:ext cx="3848189" cy="707886"/>
          </a:xfrm>
          <a:prstGeom prst="rect">
            <a:avLst/>
          </a:prstGeom>
          <a:noFill/>
        </p:spPr>
        <p:txBody>
          <a:bodyPr wrap="square" rtlCol="0">
            <a:spAutoFit/>
          </a:bodyPr>
          <a:lstStyle/>
          <a:p>
            <a:pPr algn="ctr"/>
            <a:r>
              <a:rPr lang="en-US" sz="4000" b="1" dirty="0">
                <a:solidFill>
                  <a:srgbClr val="0066FF"/>
                </a:solidFill>
              </a:rPr>
              <a:t>Immune system</a:t>
            </a:r>
          </a:p>
        </p:txBody>
      </p:sp>
      <p:sp>
        <p:nvSpPr>
          <p:cNvPr id="17" name="TextBox 16">
            <a:extLst>
              <a:ext uri="{FF2B5EF4-FFF2-40B4-BE49-F238E27FC236}">
                <a16:creationId xmlns:a16="http://schemas.microsoft.com/office/drawing/2014/main" id="{857B3424-2C30-4588-A268-5A2172EB95BD}"/>
              </a:ext>
            </a:extLst>
          </p:cNvPr>
          <p:cNvSpPr txBox="1"/>
          <p:nvPr/>
        </p:nvSpPr>
        <p:spPr>
          <a:xfrm>
            <a:off x="7622459" y="1813567"/>
            <a:ext cx="1683927" cy="707886"/>
          </a:xfrm>
          <a:prstGeom prst="rect">
            <a:avLst/>
          </a:prstGeom>
          <a:noFill/>
        </p:spPr>
        <p:txBody>
          <a:bodyPr wrap="square" rtlCol="0">
            <a:spAutoFit/>
          </a:bodyPr>
          <a:lstStyle/>
          <a:p>
            <a:pPr algn="ctr"/>
            <a:r>
              <a:rPr lang="en-US" sz="4000" b="1" dirty="0">
                <a:solidFill>
                  <a:srgbClr val="FF0066"/>
                </a:solidFill>
              </a:rPr>
              <a:t>Energy</a:t>
            </a:r>
          </a:p>
        </p:txBody>
      </p:sp>
    </p:spTree>
    <p:extLst>
      <p:ext uri="{BB962C8B-B14F-4D97-AF65-F5344CB8AC3E}">
        <p14:creationId xmlns:p14="http://schemas.microsoft.com/office/powerpoint/2010/main" val="282678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Stress?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5B61CDE-66C9-4441-9B3F-B9FBE18404A6}"/>
              </a:ext>
            </a:extLst>
          </p:cNvPr>
          <p:cNvGrpSpPr/>
          <p:nvPr/>
        </p:nvGrpSpPr>
        <p:grpSpPr>
          <a:xfrm>
            <a:off x="2501585" y="1719151"/>
            <a:ext cx="2279965" cy="693935"/>
            <a:chOff x="1906953" y="1849761"/>
            <a:chExt cx="5443662" cy="693935"/>
          </a:xfrm>
          <a:solidFill>
            <a:srgbClr val="386546"/>
          </a:solidFill>
        </p:grpSpPr>
        <p:sp>
          <p:nvSpPr>
            <p:cNvPr id="5" name="Rectangle 4">
              <a:extLst>
                <a:ext uri="{FF2B5EF4-FFF2-40B4-BE49-F238E27FC236}">
                  <a16:creationId xmlns:a16="http://schemas.microsoft.com/office/drawing/2014/main" id="{747338F3-B3BC-402C-9510-89074C23107B}"/>
                </a:ext>
              </a:extLst>
            </p:cNvPr>
            <p:cNvSpPr/>
            <p:nvPr/>
          </p:nvSpPr>
          <p:spPr>
            <a:xfrm>
              <a:off x="1906953" y="1849761"/>
              <a:ext cx="5443662" cy="6939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6" name="TextBox 5">
              <a:extLst>
                <a:ext uri="{FF2B5EF4-FFF2-40B4-BE49-F238E27FC236}">
                  <a16:creationId xmlns:a16="http://schemas.microsoft.com/office/drawing/2014/main" id="{4B137FFB-AB57-4263-975D-A6696B90F56D}"/>
                </a:ext>
              </a:extLst>
            </p:cNvPr>
            <p:cNvSpPr txBox="1"/>
            <p:nvPr/>
          </p:nvSpPr>
          <p:spPr>
            <a:xfrm>
              <a:off x="1978352" y="1866409"/>
              <a:ext cx="5274381" cy="584775"/>
            </a:xfrm>
            <a:prstGeom prst="rect">
              <a:avLst/>
            </a:prstGeom>
            <a:solidFill>
              <a:srgbClr val="C00000"/>
            </a:solidFill>
          </p:spPr>
          <p:txBody>
            <a:bodyPr wrap="square" rtlCol="0">
              <a:spAutoFit/>
            </a:bodyPr>
            <a:lstStyle/>
            <a:p>
              <a:pPr algn="ctr"/>
              <a:r>
                <a:rPr lang="en-US" sz="3200" b="1" dirty="0"/>
                <a:t>Situation</a:t>
              </a:r>
            </a:p>
          </p:txBody>
        </p:sp>
      </p:grpSp>
      <p:pic>
        <p:nvPicPr>
          <p:cNvPr id="3" name="Graphic 2" descr="Heart">
            <a:extLst>
              <a:ext uri="{FF2B5EF4-FFF2-40B4-BE49-F238E27FC236}">
                <a16:creationId xmlns:a16="http://schemas.microsoft.com/office/drawing/2014/main" id="{FFB477FD-F95F-45BD-9E48-A88D3D3F1C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4483" y="3095624"/>
            <a:ext cx="1743075" cy="1743075"/>
          </a:xfrm>
          <a:prstGeom prst="rect">
            <a:avLst/>
          </a:prstGeom>
        </p:spPr>
      </p:pic>
      <p:pic>
        <p:nvPicPr>
          <p:cNvPr id="8" name="Graphic 7" descr="Crying face with no fill">
            <a:extLst>
              <a:ext uri="{FF2B5EF4-FFF2-40B4-BE49-F238E27FC236}">
                <a16:creationId xmlns:a16="http://schemas.microsoft.com/office/drawing/2014/main" id="{6E96BD6F-7062-499B-B938-7F02B8BFE7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4442" y="3162299"/>
            <a:ext cx="2238375" cy="2238375"/>
          </a:xfrm>
          <a:prstGeom prst="rect">
            <a:avLst/>
          </a:prstGeom>
        </p:spPr>
      </p:pic>
      <p:pic>
        <p:nvPicPr>
          <p:cNvPr id="10" name="Graphic 9" descr="Angry face with no fill">
            <a:extLst>
              <a:ext uri="{FF2B5EF4-FFF2-40B4-BE49-F238E27FC236}">
                <a16:creationId xmlns:a16="http://schemas.microsoft.com/office/drawing/2014/main" id="{65CAF305-8CAE-4985-B273-B860CE9F56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1719151"/>
            <a:ext cx="2238375" cy="2238375"/>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0" cy="799463"/>
            <a:chOff x="-1" y="463132"/>
            <a:chExt cx="9144000" cy="799463"/>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Appraisals</a:t>
              </a:r>
            </a:p>
          </p:txBody>
        </p:sp>
        <p:cxnSp>
          <p:nvCxnSpPr>
            <p:cNvPr id="27" name="Straight Connector 26"/>
            <p:cNvCxnSpPr/>
            <p:nvPr/>
          </p:nvCxnSpPr>
          <p:spPr>
            <a:xfrm>
              <a:off x="357186" y="1262595"/>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94BE3676-B3A5-49F5-994C-2A79C1DF573C}"/>
              </a:ext>
            </a:extLst>
          </p:cNvPr>
          <p:cNvSpPr txBox="1"/>
          <p:nvPr/>
        </p:nvSpPr>
        <p:spPr>
          <a:xfrm>
            <a:off x="1638300" y="1682234"/>
            <a:ext cx="3095625" cy="369332"/>
          </a:xfrm>
          <a:prstGeom prst="rect">
            <a:avLst/>
          </a:prstGeom>
          <a:noFill/>
        </p:spPr>
        <p:txBody>
          <a:bodyPr wrap="square" rtlCol="0">
            <a:spAutoFit/>
          </a:bodyPr>
          <a:lstStyle/>
          <a:p>
            <a:pPr algn="ctr"/>
            <a:r>
              <a:rPr lang="en-US" dirty="0"/>
              <a:t>Primary Appraisal</a:t>
            </a:r>
          </a:p>
        </p:txBody>
      </p:sp>
      <p:sp>
        <p:nvSpPr>
          <p:cNvPr id="6" name="TextBox 5">
            <a:extLst>
              <a:ext uri="{FF2B5EF4-FFF2-40B4-BE49-F238E27FC236}">
                <a16:creationId xmlns:a16="http://schemas.microsoft.com/office/drawing/2014/main" id="{419F41D8-300E-4688-95AF-7AEF0012360A}"/>
              </a:ext>
            </a:extLst>
          </p:cNvPr>
          <p:cNvSpPr txBox="1"/>
          <p:nvPr/>
        </p:nvSpPr>
        <p:spPr>
          <a:xfrm>
            <a:off x="7458075" y="1682234"/>
            <a:ext cx="3095625" cy="369332"/>
          </a:xfrm>
          <a:prstGeom prst="rect">
            <a:avLst/>
          </a:prstGeom>
          <a:noFill/>
        </p:spPr>
        <p:txBody>
          <a:bodyPr wrap="square" rtlCol="0">
            <a:spAutoFit/>
          </a:bodyPr>
          <a:lstStyle/>
          <a:p>
            <a:pPr algn="ctr"/>
            <a:r>
              <a:rPr lang="en-US" dirty="0"/>
              <a:t>Secondary Appraisal</a:t>
            </a:r>
          </a:p>
        </p:txBody>
      </p:sp>
      <p:sp>
        <p:nvSpPr>
          <p:cNvPr id="10" name="TextBox 9">
            <a:extLst>
              <a:ext uri="{FF2B5EF4-FFF2-40B4-BE49-F238E27FC236}">
                <a16:creationId xmlns:a16="http://schemas.microsoft.com/office/drawing/2014/main" id="{07CFD35F-E54B-4052-9F70-6E3534DE9A34}"/>
              </a:ext>
            </a:extLst>
          </p:cNvPr>
          <p:cNvSpPr txBox="1"/>
          <p:nvPr/>
        </p:nvSpPr>
        <p:spPr>
          <a:xfrm>
            <a:off x="1524001" y="2226559"/>
            <a:ext cx="1276350" cy="369332"/>
          </a:xfrm>
          <a:prstGeom prst="rect">
            <a:avLst/>
          </a:prstGeom>
          <a:noFill/>
        </p:spPr>
        <p:txBody>
          <a:bodyPr wrap="square" rtlCol="0">
            <a:spAutoFit/>
          </a:bodyPr>
          <a:lstStyle/>
          <a:p>
            <a:pPr algn="ctr"/>
            <a:r>
              <a:rPr lang="en-US" b="1" dirty="0">
                <a:solidFill>
                  <a:srgbClr val="C00000"/>
                </a:solidFill>
              </a:rPr>
              <a:t>Threat</a:t>
            </a:r>
          </a:p>
        </p:txBody>
      </p:sp>
      <p:sp>
        <p:nvSpPr>
          <p:cNvPr id="11" name="TextBox 10">
            <a:extLst>
              <a:ext uri="{FF2B5EF4-FFF2-40B4-BE49-F238E27FC236}">
                <a16:creationId xmlns:a16="http://schemas.microsoft.com/office/drawing/2014/main" id="{C5CBD2F7-9CF8-4D12-A476-62C1DF183B6E}"/>
              </a:ext>
            </a:extLst>
          </p:cNvPr>
          <p:cNvSpPr txBox="1"/>
          <p:nvPr/>
        </p:nvSpPr>
        <p:spPr>
          <a:xfrm>
            <a:off x="3500110" y="3373993"/>
            <a:ext cx="1276350" cy="369332"/>
          </a:xfrm>
          <a:prstGeom prst="rect">
            <a:avLst/>
          </a:prstGeom>
          <a:noFill/>
        </p:spPr>
        <p:txBody>
          <a:bodyPr wrap="square" rtlCol="0">
            <a:spAutoFit/>
          </a:bodyPr>
          <a:lstStyle/>
          <a:p>
            <a:pPr algn="ctr"/>
            <a:r>
              <a:rPr lang="en-US" b="1" dirty="0">
                <a:solidFill>
                  <a:srgbClr val="00B0F0"/>
                </a:solidFill>
              </a:rPr>
              <a:t>Challenge</a:t>
            </a:r>
          </a:p>
        </p:txBody>
      </p:sp>
      <p:pic>
        <p:nvPicPr>
          <p:cNvPr id="12" name="Graphic 11" descr="Sad face with no fill">
            <a:extLst>
              <a:ext uri="{FF2B5EF4-FFF2-40B4-BE49-F238E27FC236}">
                <a16:creationId xmlns:a16="http://schemas.microsoft.com/office/drawing/2014/main" id="{93958B7E-D728-40F5-9A1B-1A0C1BB365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81188" y="2625124"/>
            <a:ext cx="642593" cy="642593"/>
          </a:xfrm>
          <a:prstGeom prst="rect">
            <a:avLst/>
          </a:prstGeom>
        </p:spPr>
      </p:pic>
      <p:pic>
        <p:nvPicPr>
          <p:cNvPr id="5" name="Graphic 4" descr="Warning">
            <a:extLst>
              <a:ext uri="{FF2B5EF4-FFF2-40B4-BE49-F238E27FC236}">
                <a16:creationId xmlns:a16="http://schemas.microsoft.com/office/drawing/2014/main" id="{927786AC-3C7B-43E5-8E30-A724B98612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4876" y="2303835"/>
            <a:ext cx="642609" cy="642609"/>
          </a:xfrm>
          <a:prstGeom prst="rect">
            <a:avLst/>
          </a:prstGeom>
        </p:spPr>
      </p:pic>
      <p:pic>
        <p:nvPicPr>
          <p:cNvPr id="14" name="Graphic 13" descr="Smiling face with no fill">
            <a:extLst>
              <a:ext uri="{FF2B5EF4-FFF2-40B4-BE49-F238E27FC236}">
                <a16:creationId xmlns:a16="http://schemas.microsoft.com/office/drawing/2014/main" id="{4AA4D4DA-CDF7-4F14-93C1-F3312FD785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6989" y="2716041"/>
            <a:ext cx="642593" cy="642593"/>
          </a:xfrm>
          <a:prstGeom prst="rect">
            <a:avLst/>
          </a:prstGeom>
        </p:spPr>
      </p:pic>
      <p:sp>
        <p:nvSpPr>
          <p:cNvPr id="17" name="TextBox 16">
            <a:extLst>
              <a:ext uri="{FF2B5EF4-FFF2-40B4-BE49-F238E27FC236}">
                <a16:creationId xmlns:a16="http://schemas.microsoft.com/office/drawing/2014/main" id="{1F27EE13-B65C-4581-9AD1-0212E259D5BB}"/>
              </a:ext>
            </a:extLst>
          </p:cNvPr>
          <p:cNvSpPr txBox="1"/>
          <p:nvPr/>
        </p:nvSpPr>
        <p:spPr>
          <a:xfrm>
            <a:off x="7051822" y="3083051"/>
            <a:ext cx="1768328" cy="369332"/>
          </a:xfrm>
          <a:prstGeom prst="rect">
            <a:avLst/>
          </a:prstGeom>
          <a:noFill/>
        </p:spPr>
        <p:txBody>
          <a:bodyPr wrap="square" rtlCol="0">
            <a:spAutoFit/>
          </a:bodyPr>
          <a:lstStyle/>
          <a:p>
            <a:pPr algn="ctr"/>
            <a:r>
              <a:rPr lang="en-US" b="1" dirty="0"/>
              <a:t>Cannot handle</a:t>
            </a:r>
          </a:p>
        </p:txBody>
      </p:sp>
      <p:sp>
        <p:nvSpPr>
          <p:cNvPr id="18" name="TextBox 17">
            <a:extLst>
              <a:ext uri="{FF2B5EF4-FFF2-40B4-BE49-F238E27FC236}">
                <a16:creationId xmlns:a16="http://schemas.microsoft.com/office/drawing/2014/main" id="{269AE7C5-F506-41E1-9994-99B0D096947E}"/>
              </a:ext>
            </a:extLst>
          </p:cNvPr>
          <p:cNvSpPr txBox="1"/>
          <p:nvPr/>
        </p:nvSpPr>
        <p:spPr>
          <a:xfrm>
            <a:off x="9783837" y="3037337"/>
            <a:ext cx="1768328" cy="369332"/>
          </a:xfrm>
          <a:prstGeom prst="rect">
            <a:avLst/>
          </a:prstGeom>
          <a:noFill/>
        </p:spPr>
        <p:txBody>
          <a:bodyPr wrap="square" rtlCol="0">
            <a:spAutoFit/>
          </a:bodyPr>
          <a:lstStyle/>
          <a:p>
            <a:pPr algn="ctr"/>
            <a:r>
              <a:rPr lang="en-US" b="1" dirty="0"/>
              <a:t>Can handle</a:t>
            </a:r>
          </a:p>
        </p:txBody>
      </p:sp>
      <p:pic>
        <p:nvPicPr>
          <p:cNvPr id="19" name="Graphic 18" descr="Sad face with no fill">
            <a:extLst>
              <a:ext uri="{FF2B5EF4-FFF2-40B4-BE49-F238E27FC236}">
                <a16:creationId xmlns:a16="http://schemas.microsoft.com/office/drawing/2014/main" id="{377231F7-2AF7-471C-93E1-C82ACA8B95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58075" y="2225405"/>
            <a:ext cx="905304" cy="905304"/>
          </a:xfrm>
          <a:prstGeom prst="rect">
            <a:avLst/>
          </a:prstGeom>
        </p:spPr>
      </p:pic>
      <p:pic>
        <p:nvPicPr>
          <p:cNvPr id="16" name="Graphic 15" descr="Winking face with no fill">
            <a:extLst>
              <a:ext uri="{FF2B5EF4-FFF2-40B4-BE49-F238E27FC236}">
                <a16:creationId xmlns:a16="http://schemas.microsoft.com/office/drawing/2014/main" id="{161DEC71-B92C-4DFD-97C6-808EF57A07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5347" y="2177747"/>
            <a:ext cx="905304" cy="905304"/>
          </a:xfrm>
          <a:prstGeom prst="rect">
            <a:avLst/>
          </a:prstGeom>
        </p:spPr>
      </p:pic>
      <p:pic>
        <p:nvPicPr>
          <p:cNvPr id="21" name="Graphic 20" descr="Female Profile">
            <a:extLst>
              <a:ext uri="{FF2B5EF4-FFF2-40B4-BE49-F238E27FC236}">
                <a16:creationId xmlns:a16="http://schemas.microsoft.com/office/drawing/2014/main" id="{AE9CF8B7-6B96-4C32-8977-C6B50C68D9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91032" y="2225405"/>
            <a:ext cx="914400" cy="914400"/>
          </a:xfrm>
          <a:prstGeom prst="rect">
            <a:avLst/>
          </a:prstGeom>
        </p:spPr>
      </p:pic>
    </p:spTree>
    <p:extLst>
      <p:ext uri="{BB962C8B-B14F-4D97-AF65-F5344CB8AC3E}">
        <p14:creationId xmlns:p14="http://schemas.microsoft.com/office/powerpoint/2010/main" val="40537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0" cy="799463"/>
            <a:chOff x="-1" y="463132"/>
            <a:chExt cx="9144000" cy="799463"/>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Primary Appraisal</a:t>
              </a:r>
            </a:p>
          </p:txBody>
        </p:sp>
        <p:cxnSp>
          <p:nvCxnSpPr>
            <p:cNvPr id="27" name="Straight Connector 26"/>
            <p:cNvCxnSpPr/>
            <p:nvPr/>
          </p:nvCxnSpPr>
          <p:spPr>
            <a:xfrm>
              <a:off x="357186" y="1262595"/>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F92FAB0-7A50-4B1E-B493-DB182757E7C6}"/>
              </a:ext>
            </a:extLst>
          </p:cNvPr>
          <p:cNvSpPr txBox="1"/>
          <p:nvPr/>
        </p:nvSpPr>
        <p:spPr>
          <a:xfrm>
            <a:off x="2189877" y="1888386"/>
            <a:ext cx="1964686" cy="707886"/>
          </a:xfrm>
          <a:prstGeom prst="rect">
            <a:avLst/>
          </a:prstGeom>
          <a:noFill/>
        </p:spPr>
        <p:txBody>
          <a:bodyPr wrap="square" rtlCol="0">
            <a:spAutoFit/>
          </a:bodyPr>
          <a:lstStyle/>
          <a:p>
            <a:pPr algn="ctr"/>
            <a:r>
              <a:rPr lang="en-US" sz="4000" b="1" dirty="0">
                <a:solidFill>
                  <a:srgbClr val="C00000"/>
                </a:solidFill>
              </a:rPr>
              <a:t>Threat</a:t>
            </a:r>
          </a:p>
        </p:txBody>
      </p:sp>
      <p:sp>
        <p:nvSpPr>
          <p:cNvPr id="6" name="TextBox 5">
            <a:extLst>
              <a:ext uri="{FF2B5EF4-FFF2-40B4-BE49-F238E27FC236}">
                <a16:creationId xmlns:a16="http://schemas.microsoft.com/office/drawing/2014/main" id="{83CDC037-8A17-47DB-8BF3-FB1D8709ADCC}"/>
              </a:ext>
            </a:extLst>
          </p:cNvPr>
          <p:cNvSpPr txBox="1"/>
          <p:nvPr/>
        </p:nvSpPr>
        <p:spPr>
          <a:xfrm>
            <a:off x="7576810" y="4545568"/>
            <a:ext cx="2595890" cy="707886"/>
          </a:xfrm>
          <a:prstGeom prst="rect">
            <a:avLst/>
          </a:prstGeom>
          <a:noFill/>
        </p:spPr>
        <p:txBody>
          <a:bodyPr wrap="square" rtlCol="0">
            <a:spAutoFit/>
          </a:bodyPr>
          <a:lstStyle/>
          <a:p>
            <a:pPr algn="ctr"/>
            <a:r>
              <a:rPr lang="en-US" sz="4000" b="1" dirty="0">
                <a:solidFill>
                  <a:srgbClr val="00B0F0"/>
                </a:solidFill>
              </a:rPr>
              <a:t>Challenge</a:t>
            </a:r>
          </a:p>
        </p:txBody>
      </p:sp>
      <p:pic>
        <p:nvPicPr>
          <p:cNvPr id="7" name="Graphic 6" descr="Sad face with no fill">
            <a:extLst>
              <a:ext uri="{FF2B5EF4-FFF2-40B4-BE49-F238E27FC236}">
                <a16:creationId xmlns:a16="http://schemas.microsoft.com/office/drawing/2014/main" id="{178E94AC-2E9F-4988-90FE-5CAEB3E2A7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89877" y="2578739"/>
            <a:ext cx="1964686" cy="1964686"/>
          </a:xfrm>
          <a:prstGeom prst="rect">
            <a:avLst/>
          </a:prstGeom>
        </p:spPr>
      </p:pic>
      <p:pic>
        <p:nvPicPr>
          <p:cNvPr id="8" name="Graphic 7" descr="Warning">
            <a:extLst>
              <a:ext uri="{FF2B5EF4-FFF2-40B4-BE49-F238E27FC236}">
                <a16:creationId xmlns:a16="http://schemas.microsoft.com/office/drawing/2014/main" id="{41A6EBF7-7DD5-4D49-A377-BEA10B631D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3825" y="2411050"/>
            <a:ext cx="2304349" cy="2304349"/>
          </a:xfrm>
          <a:prstGeom prst="rect">
            <a:avLst/>
          </a:prstGeom>
        </p:spPr>
      </p:pic>
      <p:pic>
        <p:nvPicPr>
          <p:cNvPr id="9" name="Graphic 8" descr="Smiling face with no fill">
            <a:extLst>
              <a:ext uri="{FF2B5EF4-FFF2-40B4-BE49-F238E27FC236}">
                <a16:creationId xmlns:a16="http://schemas.microsoft.com/office/drawing/2014/main" id="{7FF80429-96E1-4F1F-8AB6-4A2B39750B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2412" y="2580882"/>
            <a:ext cx="1964686" cy="1964686"/>
          </a:xfrm>
          <a:prstGeom prst="rect">
            <a:avLst/>
          </a:prstGeom>
        </p:spPr>
      </p:pic>
    </p:spTree>
    <p:extLst>
      <p:ext uri="{BB962C8B-B14F-4D97-AF65-F5344CB8AC3E}">
        <p14:creationId xmlns:p14="http://schemas.microsoft.com/office/powerpoint/2010/main" val="124376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Secondary Appraisal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7191A0-4063-4FAB-875A-A9F8DFAEDF1E}"/>
              </a:ext>
            </a:extLst>
          </p:cNvPr>
          <p:cNvSpPr txBox="1"/>
          <p:nvPr/>
        </p:nvSpPr>
        <p:spPr>
          <a:xfrm>
            <a:off x="1506323" y="4599437"/>
            <a:ext cx="3616179" cy="646331"/>
          </a:xfrm>
          <a:prstGeom prst="rect">
            <a:avLst/>
          </a:prstGeom>
          <a:noFill/>
        </p:spPr>
        <p:txBody>
          <a:bodyPr wrap="square" rtlCol="0">
            <a:spAutoFit/>
          </a:bodyPr>
          <a:lstStyle/>
          <a:p>
            <a:pPr algn="ctr"/>
            <a:r>
              <a:rPr lang="en-US" sz="3600" b="1" dirty="0"/>
              <a:t>Cannot handle</a:t>
            </a:r>
          </a:p>
        </p:txBody>
      </p:sp>
      <p:sp>
        <p:nvSpPr>
          <p:cNvPr id="5" name="TextBox 4">
            <a:extLst>
              <a:ext uri="{FF2B5EF4-FFF2-40B4-BE49-F238E27FC236}">
                <a16:creationId xmlns:a16="http://schemas.microsoft.com/office/drawing/2014/main" id="{448A775C-7F98-4C0E-A58B-59EBD9E2CEC9}"/>
              </a:ext>
            </a:extLst>
          </p:cNvPr>
          <p:cNvSpPr txBox="1"/>
          <p:nvPr/>
        </p:nvSpPr>
        <p:spPr>
          <a:xfrm>
            <a:off x="7810787" y="4599437"/>
            <a:ext cx="2874890" cy="646331"/>
          </a:xfrm>
          <a:prstGeom prst="rect">
            <a:avLst/>
          </a:prstGeom>
          <a:noFill/>
        </p:spPr>
        <p:txBody>
          <a:bodyPr wrap="square" rtlCol="0">
            <a:spAutoFit/>
          </a:bodyPr>
          <a:lstStyle/>
          <a:p>
            <a:pPr algn="ctr"/>
            <a:r>
              <a:rPr lang="en-US" sz="3600" b="1" dirty="0"/>
              <a:t>Can handle</a:t>
            </a:r>
          </a:p>
        </p:txBody>
      </p:sp>
      <p:pic>
        <p:nvPicPr>
          <p:cNvPr id="6" name="Graphic 5" descr="Sad face with no fill">
            <a:extLst>
              <a:ext uri="{FF2B5EF4-FFF2-40B4-BE49-F238E27FC236}">
                <a16:creationId xmlns:a16="http://schemas.microsoft.com/office/drawing/2014/main" id="{8E3F3798-E090-4C7A-AE95-B1F104B238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14010" y="1501505"/>
            <a:ext cx="3000804" cy="3000804"/>
          </a:xfrm>
          <a:prstGeom prst="rect">
            <a:avLst/>
          </a:prstGeom>
        </p:spPr>
      </p:pic>
      <p:pic>
        <p:nvPicPr>
          <p:cNvPr id="7" name="Graphic 6" descr="Winking face with no fill">
            <a:extLst>
              <a:ext uri="{FF2B5EF4-FFF2-40B4-BE49-F238E27FC236}">
                <a16:creationId xmlns:a16="http://schemas.microsoft.com/office/drawing/2014/main" id="{AF760929-EA40-46DB-B120-B76C5C4172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3502" y="1627369"/>
            <a:ext cx="3002175" cy="3002175"/>
          </a:xfrm>
          <a:prstGeom prst="rect">
            <a:avLst/>
          </a:prstGeom>
        </p:spPr>
      </p:pic>
      <p:pic>
        <p:nvPicPr>
          <p:cNvPr id="8" name="Graphic 7" descr="Female Profile">
            <a:extLst>
              <a:ext uri="{FF2B5EF4-FFF2-40B4-BE49-F238E27FC236}">
                <a16:creationId xmlns:a16="http://schemas.microsoft.com/office/drawing/2014/main" id="{0D33C063-8130-414E-9B97-0F32FB6764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14814" y="1628740"/>
            <a:ext cx="3000804" cy="3000804"/>
          </a:xfrm>
          <a:prstGeom prst="rect">
            <a:avLst/>
          </a:prstGeom>
        </p:spPr>
      </p:pic>
    </p:spTree>
    <p:extLst>
      <p:ext uri="{BB962C8B-B14F-4D97-AF65-F5344CB8AC3E}">
        <p14:creationId xmlns:p14="http://schemas.microsoft.com/office/powerpoint/2010/main" val="334561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Good Stress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Programmer">
            <a:extLst>
              <a:ext uri="{FF2B5EF4-FFF2-40B4-BE49-F238E27FC236}">
                <a16:creationId xmlns:a16="http://schemas.microsoft.com/office/drawing/2014/main" id="{47BE46D0-E76A-40B7-A783-80249D0091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624" y="1719265"/>
            <a:ext cx="3419470" cy="3419470"/>
          </a:xfrm>
          <a:prstGeom prst="rect">
            <a:avLst/>
          </a:prstGeom>
        </p:spPr>
      </p:pic>
      <p:pic>
        <p:nvPicPr>
          <p:cNvPr id="7" name="Graphic 6" descr="Bar graph with upward trend">
            <a:extLst>
              <a:ext uri="{FF2B5EF4-FFF2-40B4-BE49-F238E27FC236}">
                <a16:creationId xmlns:a16="http://schemas.microsoft.com/office/drawing/2014/main" id="{D1F90AA1-D8AA-43B7-AE3F-069C168F69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62200" y="2281235"/>
            <a:ext cx="2857500" cy="2857500"/>
          </a:xfrm>
          <a:prstGeom prst="rect">
            <a:avLst/>
          </a:prstGeom>
        </p:spPr>
      </p:pic>
    </p:spTree>
    <p:extLst>
      <p:ext uri="{BB962C8B-B14F-4D97-AF65-F5344CB8AC3E}">
        <p14:creationId xmlns:p14="http://schemas.microsoft.com/office/powerpoint/2010/main" val="400894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Stress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device&#10;&#10;Description automatically generated">
            <a:extLst>
              <a:ext uri="{FF2B5EF4-FFF2-40B4-BE49-F238E27FC236}">
                <a16:creationId xmlns:a16="http://schemas.microsoft.com/office/drawing/2014/main" id="{58D61094-BDD7-40CF-9548-750AF5E0C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038" y="1680975"/>
            <a:ext cx="6869924" cy="3496049"/>
          </a:xfrm>
          <a:prstGeom prst="rect">
            <a:avLst/>
          </a:prstGeom>
        </p:spPr>
      </p:pic>
      <p:cxnSp>
        <p:nvCxnSpPr>
          <p:cNvPr id="5" name="Straight Arrow Connector 4">
            <a:extLst>
              <a:ext uri="{FF2B5EF4-FFF2-40B4-BE49-F238E27FC236}">
                <a16:creationId xmlns:a16="http://schemas.microsoft.com/office/drawing/2014/main" id="{FA7DE5D9-01F9-43E2-A525-B3F74D472C14}"/>
              </a:ext>
            </a:extLst>
          </p:cNvPr>
          <p:cNvCxnSpPr>
            <a:cxnSpLocks/>
          </p:cNvCxnSpPr>
          <p:nvPr/>
        </p:nvCxnSpPr>
        <p:spPr>
          <a:xfrm flipV="1">
            <a:off x="3771900" y="3848100"/>
            <a:ext cx="1790700" cy="1600200"/>
          </a:xfrm>
          <a:prstGeom prst="straightConnector1">
            <a:avLst/>
          </a:prstGeom>
          <a:ln w="9525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1B136C-6C34-403D-BCDF-B38ACD025CC3}"/>
              </a:ext>
            </a:extLst>
          </p:cNvPr>
          <p:cNvCxnSpPr>
            <a:cxnSpLocks/>
          </p:cNvCxnSpPr>
          <p:nvPr/>
        </p:nvCxnSpPr>
        <p:spPr>
          <a:xfrm flipH="1" flipV="1">
            <a:off x="6567196" y="3848100"/>
            <a:ext cx="1959169" cy="1638300"/>
          </a:xfrm>
          <a:prstGeom prst="straightConnector1">
            <a:avLst/>
          </a:prstGeom>
          <a:ln w="95250" cap="rnd">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62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Physiological Responses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Heart">
            <a:extLst>
              <a:ext uri="{FF2B5EF4-FFF2-40B4-BE49-F238E27FC236}">
                <a16:creationId xmlns:a16="http://schemas.microsoft.com/office/drawing/2014/main" id="{CF75329E-CC8A-499A-97FA-EE7E5FB7E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83" y="2191866"/>
            <a:ext cx="2474267" cy="2474267"/>
          </a:xfrm>
          <a:prstGeom prst="rect">
            <a:avLst/>
          </a:prstGeom>
        </p:spPr>
      </p:pic>
      <p:sp>
        <p:nvSpPr>
          <p:cNvPr id="2" name="Arrow: Up 1">
            <a:extLst>
              <a:ext uri="{FF2B5EF4-FFF2-40B4-BE49-F238E27FC236}">
                <a16:creationId xmlns:a16="http://schemas.microsoft.com/office/drawing/2014/main" id="{1FF32EAD-4ADA-471C-97E0-8BCC51E8B513}"/>
              </a:ext>
            </a:extLst>
          </p:cNvPr>
          <p:cNvSpPr/>
          <p:nvPr/>
        </p:nvSpPr>
        <p:spPr>
          <a:xfrm>
            <a:off x="1514475" y="3429000"/>
            <a:ext cx="733425" cy="933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ale profile">
            <a:extLst>
              <a:ext uri="{FF2B5EF4-FFF2-40B4-BE49-F238E27FC236}">
                <a16:creationId xmlns:a16="http://schemas.microsoft.com/office/drawing/2014/main" id="{9B3C3DA5-20DC-4F6C-8FE8-83339283BC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05387" y="2338387"/>
            <a:ext cx="2181225" cy="2181225"/>
          </a:xfrm>
          <a:prstGeom prst="rect">
            <a:avLst/>
          </a:prstGeom>
        </p:spPr>
      </p:pic>
      <p:pic>
        <p:nvPicPr>
          <p:cNvPr id="7" name="Graphic 6" descr="Lightning bolt">
            <a:extLst>
              <a:ext uri="{FF2B5EF4-FFF2-40B4-BE49-F238E27FC236}">
                <a16:creationId xmlns:a16="http://schemas.microsoft.com/office/drawing/2014/main" id="{12BF73DA-EE47-4E78-8400-39DA81D2FE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8925" y="2054820"/>
            <a:ext cx="914400" cy="914400"/>
          </a:xfrm>
          <a:prstGeom prst="rect">
            <a:avLst/>
          </a:prstGeom>
        </p:spPr>
      </p:pic>
      <p:pic>
        <p:nvPicPr>
          <p:cNvPr id="10" name="Graphic 9" descr="Lightning bolt">
            <a:extLst>
              <a:ext uri="{FF2B5EF4-FFF2-40B4-BE49-F238E27FC236}">
                <a16:creationId xmlns:a16="http://schemas.microsoft.com/office/drawing/2014/main" id="{708397C1-D0D8-4D50-91FB-55E12F70E5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8676" y="2054820"/>
            <a:ext cx="914400" cy="914400"/>
          </a:xfrm>
          <a:prstGeom prst="rect">
            <a:avLst/>
          </a:prstGeom>
        </p:spPr>
      </p:pic>
      <p:pic>
        <p:nvPicPr>
          <p:cNvPr id="9" name="Graphic 8" descr="Smoking">
            <a:extLst>
              <a:ext uri="{FF2B5EF4-FFF2-40B4-BE49-F238E27FC236}">
                <a16:creationId xmlns:a16="http://schemas.microsoft.com/office/drawing/2014/main" id="{DF91492C-0452-4553-B22E-3724D2DAD9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8639174" y="1426236"/>
            <a:ext cx="1814514" cy="1814514"/>
          </a:xfrm>
          <a:prstGeom prst="rect">
            <a:avLst/>
          </a:prstGeom>
        </p:spPr>
      </p:pic>
      <p:pic>
        <p:nvPicPr>
          <p:cNvPr id="12" name="Graphic 11" descr="Wine">
            <a:extLst>
              <a:ext uri="{FF2B5EF4-FFF2-40B4-BE49-F238E27FC236}">
                <a16:creationId xmlns:a16="http://schemas.microsoft.com/office/drawing/2014/main" id="{015F0F91-18F0-4213-B90C-2A858B9B1C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0244" y="3103044"/>
            <a:ext cx="1416568" cy="1416568"/>
          </a:xfrm>
          <a:prstGeom prst="rect">
            <a:avLst/>
          </a:prstGeom>
        </p:spPr>
      </p:pic>
      <p:pic>
        <p:nvPicPr>
          <p:cNvPr id="14" name="Graphic 13" descr="Beer">
            <a:extLst>
              <a:ext uri="{FF2B5EF4-FFF2-40B4-BE49-F238E27FC236}">
                <a16:creationId xmlns:a16="http://schemas.microsoft.com/office/drawing/2014/main" id="{0289D5FC-04F6-4AFA-93BF-D0EF34AA73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84051" y="3433762"/>
            <a:ext cx="1416569" cy="1416569"/>
          </a:xfrm>
          <a:prstGeom prst="rect">
            <a:avLst/>
          </a:prstGeom>
        </p:spPr>
      </p:pic>
    </p:spTree>
    <p:extLst>
      <p:ext uri="{BB962C8B-B14F-4D97-AF65-F5344CB8AC3E}">
        <p14:creationId xmlns:p14="http://schemas.microsoft.com/office/powerpoint/2010/main" val="277476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Stress Impacts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241CD9A4-A68E-4B1A-BE12-0116D1A12ABF}"/>
              </a:ext>
            </a:extLst>
          </p:cNvPr>
          <p:cNvPicPr>
            <a:picLocks noChangeAspect="1"/>
          </p:cNvPicPr>
          <p:nvPr/>
        </p:nvPicPr>
        <p:blipFill rotWithShape="1">
          <a:blip r:embed="rId3">
            <a:extLst>
              <a:ext uri="{28A0092B-C50C-407E-A947-70E740481C1C}">
                <a14:useLocalDpi xmlns:a14="http://schemas.microsoft.com/office/drawing/2010/main" val="0"/>
              </a:ext>
            </a:extLst>
          </a:blip>
          <a:srcRect t="51368" r="69551" b="253"/>
          <a:stretch/>
        </p:blipFill>
        <p:spPr>
          <a:xfrm>
            <a:off x="4924425" y="1576577"/>
            <a:ext cx="2552700" cy="3802177"/>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E94A7D2B-3826-46EA-9E53-6C3E9D79ABD6}"/>
              </a:ext>
            </a:extLst>
          </p:cNvPr>
          <p:cNvPicPr>
            <a:picLocks noChangeAspect="1"/>
          </p:cNvPicPr>
          <p:nvPr/>
        </p:nvPicPr>
        <p:blipFill rotWithShape="1">
          <a:blip r:embed="rId3">
            <a:extLst>
              <a:ext uri="{28A0092B-C50C-407E-A947-70E740481C1C}">
                <a14:useLocalDpi xmlns:a14="http://schemas.microsoft.com/office/drawing/2010/main" val="0"/>
              </a:ext>
            </a:extLst>
          </a:blip>
          <a:srcRect r="69551" b="51621"/>
          <a:stretch/>
        </p:blipFill>
        <p:spPr>
          <a:xfrm>
            <a:off x="1809750" y="1576583"/>
            <a:ext cx="2552700" cy="3802170"/>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FAFBED3B-6B44-49C3-849A-1A2E3DC100EC}"/>
              </a:ext>
            </a:extLst>
          </p:cNvPr>
          <p:cNvPicPr>
            <a:picLocks noChangeAspect="1"/>
          </p:cNvPicPr>
          <p:nvPr/>
        </p:nvPicPr>
        <p:blipFill rotWithShape="1">
          <a:blip r:embed="rId3">
            <a:extLst>
              <a:ext uri="{28A0092B-C50C-407E-A947-70E740481C1C}">
                <a14:useLocalDpi xmlns:a14="http://schemas.microsoft.com/office/drawing/2010/main" val="0"/>
              </a:ext>
            </a:extLst>
          </a:blip>
          <a:srcRect l="33013" t="51621" r="34616"/>
          <a:stretch/>
        </p:blipFill>
        <p:spPr>
          <a:xfrm>
            <a:off x="7954084" y="1576576"/>
            <a:ext cx="2713918" cy="3802170"/>
          </a:xfrm>
          <a:prstGeom prst="rect">
            <a:avLst/>
          </a:prstGeom>
        </p:spPr>
      </p:pic>
    </p:spTree>
    <p:extLst>
      <p:ext uri="{BB962C8B-B14F-4D97-AF65-F5344CB8AC3E}">
        <p14:creationId xmlns:p14="http://schemas.microsoft.com/office/powerpoint/2010/main" val="3977669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711</Words>
  <Application>Microsoft Office PowerPoint</Application>
  <PresentationFormat>Widescreen</PresentationFormat>
  <Paragraphs>64</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Laura Brown</cp:lastModifiedBy>
  <cp:revision>29</cp:revision>
  <dcterms:created xsi:type="dcterms:W3CDTF">2017-06-16T13:06:21Z</dcterms:created>
  <dcterms:modified xsi:type="dcterms:W3CDTF">2019-07-02T11:57:15Z</dcterms:modified>
</cp:coreProperties>
</file>