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FF0066"/>
    <a:srgbClr val="FF9999"/>
    <a:srgbClr val="009999"/>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experience stress, we must face different stressors.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factors contribute to job strain—which has been associated with higher risk of hypertension, heart issues, weight problems, and major depressive disorder.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763357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Job burnout includes exhaustion—the individual feels that his or her emotional resources are drained and he/she has no more left to give. Depersonalization refers to the feeling of emotional detachment resulting in a callous attitude on the part of the employee. Finally, diminished personal accomplishment refers to the tendency for the individual to evaluate his or her work negatively.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4157465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source of stress can be our relationships. If we experience conflict, lack of support, emotional intimacy, or reciprocity, we begin to feel dissatisfied and stressed.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743264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Stressors can be placed into two different categories. A chronic stressor is stress that persists over an extended period of time, whereas an acute stressor involves a brief focal event.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Stressors can consist of a variety of situation, including traumatic events, life changes, or daily hassles.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Traumatic events, such as natural disasters, accidents, and assault, are certainly considering stressors. Statistics suggest that men, non-Whites, and those of lower socioeconomic status are more likely </a:t>
            </a:r>
            <a:r>
              <a:rPr lang="en-US" sz="1200" kern="1200">
                <a:solidFill>
                  <a:schemeClr val="tx1"/>
                </a:solidFill>
                <a:effectLst/>
                <a:latin typeface="+mn-lt"/>
                <a:ea typeface="+mn-ea"/>
                <a:cs typeface="+mn-cs"/>
              </a:rPr>
              <a:t>to encounter </a:t>
            </a:r>
            <a:r>
              <a:rPr lang="en-US" sz="1200" kern="1200" dirty="0">
                <a:solidFill>
                  <a:schemeClr val="tx1"/>
                </a:solidFill>
                <a:effectLst/>
                <a:latin typeface="+mn-lt"/>
                <a:ea typeface="+mn-ea"/>
                <a:cs typeface="+mn-cs"/>
              </a:rPr>
              <a:t>traumatic events. Some traumatic events may result in the development of posttraumatic stress disorder.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Life changes, such as death of a family member, divorce, or a move, can also cause significant stress. Research suggests that the more life changes that occur within a year time frame, the more likely someone is to develop an illness or experience an accident. It is important to note that these stressors can be positive events, such as getting married or having a child.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events can be tallied up for an individual using the Social Readjustment Rating Scale, which provides a numerical score for each life change that occurred within a specific time period. Higher scores have been correlated with higher instances of illness.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Hassles, including loss of keys or spilling your coffee, are the minor irritations and annoyances that happen regularly. These events, although minor, have the ability to add up and become impactful on stress levels.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also other stressors, such as difficult, demanding, or unsafe work conditions. For example, a firefighter’s work certainly has an added layer of a stress than a florist’s work may have.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Two common denominators for workload stress are that the workload is heavy and that the job holds a degree of uncertainty.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1253310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41.png"/><Relationship Id="rId18" Type="http://schemas.openxmlformats.org/officeDocument/2006/relationships/image" Target="../media/image46.sv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17" Type="http://schemas.openxmlformats.org/officeDocument/2006/relationships/image" Target="../media/image45.png"/><Relationship Id="rId2" Type="http://schemas.openxmlformats.org/officeDocument/2006/relationships/notesSlide" Target="../notesSlides/notesSlide10.xml"/><Relationship Id="rId16" Type="http://schemas.openxmlformats.org/officeDocument/2006/relationships/image" Target="../media/image44.svg"/><Relationship Id="rId20" Type="http://schemas.openxmlformats.org/officeDocument/2006/relationships/image" Target="../media/image48.svg"/><Relationship Id="rId1" Type="http://schemas.openxmlformats.org/officeDocument/2006/relationships/slideLayout" Target="../slideLayouts/slideLayout1.xml"/><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5" Type="http://schemas.openxmlformats.org/officeDocument/2006/relationships/image" Target="../media/image43.png"/><Relationship Id="rId10" Type="http://schemas.openxmlformats.org/officeDocument/2006/relationships/image" Target="../media/image38.svg"/><Relationship Id="rId19" Type="http://schemas.openxmlformats.org/officeDocument/2006/relationships/image" Target="../media/image47.png"/><Relationship Id="rId4" Type="http://schemas.openxmlformats.org/officeDocument/2006/relationships/image" Target="../media/image32.svg"/><Relationship Id="rId9" Type="http://schemas.openxmlformats.org/officeDocument/2006/relationships/image" Target="../media/image37.png"/><Relationship Id="rId14" Type="http://schemas.openxmlformats.org/officeDocument/2006/relationships/image" Target="../media/image42.svg"/></Relationships>
</file>

<file path=ppt/slides/_rels/slide11.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41.png"/><Relationship Id="rId7" Type="http://schemas.openxmlformats.org/officeDocument/2006/relationships/image" Target="../media/image4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10" Type="http://schemas.openxmlformats.org/officeDocument/2006/relationships/image" Target="../media/image48.svg"/><Relationship Id="rId4" Type="http://schemas.openxmlformats.org/officeDocument/2006/relationships/image" Target="../media/image42.svg"/><Relationship Id="rId9" Type="http://schemas.openxmlformats.org/officeDocument/2006/relationships/image" Target="../media/image47.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12.xml"/><Relationship Id="rId5" Type="http://schemas.openxmlformats.org/officeDocument/2006/relationships/image" Target="../media/image52.png"/><Relationship Id="rId4" Type="http://schemas.openxmlformats.org/officeDocument/2006/relationships/image" Target="../media/image5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notesSlide" Target="../notesSlides/notesSlide3.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24" Type="http://schemas.openxmlformats.org/officeDocument/2006/relationships/image" Target="../media/image24.sv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8.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9.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41.png"/><Relationship Id="rId18" Type="http://schemas.openxmlformats.org/officeDocument/2006/relationships/image" Target="../media/image46.sv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17" Type="http://schemas.openxmlformats.org/officeDocument/2006/relationships/image" Target="../media/image45.png"/><Relationship Id="rId2" Type="http://schemas.openxmlformats.org/officeDocument/2006/relationships/notesSlide" Target="../notesSlides/notesSlide9.xml"/><Relationship Id="rId16" Type="http://schemas.openxmlformats.org/officeDocument/2006/relationships/image" Target="../media/image44.svg"/><Relationship Id="rId20" Type="http://schemas.openxmlformats.org/officeDocument/2006/relationships/image" Target="../media/image48.svg"/><Relationship Id="rId1" Type="http://schemas.openxmlformats.org/officeDocument/2006/relationships/slideLayout" Target="../slideLayouts/slideLayout1.xml"/><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5" Type="http://schemas.openxmlformats.org/officeDocument/2006/relationships/image" Target="../media/image43.png"/><Relationship Id="rId10" Type="http://schemas.openxmlformats.org/officeDocument/2006/relationships/image" Target="../media/image38.svg"/><Relationship Id="rId19" Type="http://schemas.openxmlformats.org/officeDocument/2006/relationships/image" Target="../media/image47.png"/><Relationship Id="rId4" Type="http://schemas.openxmlformats.org/officeDocument/2006/relationships/image" Target="../media/image32.svg"/><Relationship Id="rId9" Type="http://schemas.openxmlformats.org/officeDocument/2006/relationships/image" Target="../media/image37.png"/><Relationship Id="rId14" Type="http://schemas.openxmlformats.org/officeDocument/2006/relationships/image" Target="../media/image4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Stressors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Strain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EABE121-4DF5-42EF-BC15-5307F84BD0E1}"/>
              </a:ext>
            </a:extLst>
          </p:cNvPr>
          <p:cNvSpPr txBox="1"/>
          <p:nvPr/>
        </p:nvSpPr>
        <p:spPr>
          <a:xfrm>
            <a:off x="1524001" y="1603819"/>
            <a:ext cx="3471742" cy="707886"/>
          </a:xfrm>
          <a:prstGeom prst="rect">
            <a:avLst/>
          </a:prstGeom>
          <a:solidFill>
            <a:srgbClr val="FFC000"/>
          </a:solidFill>
        </p:spPr>
        <p:txBody>
          <a:bodyPr wrap="square" rtlCol="0">
            <a:spAutoFit/>
          </a:bodyPr>
          <a:lstStyle/>
          <a:p>
            <a:pPr algn="ctr"/>
            <a:r>
              <a:rPr lang="en-US" sz="4000" dirty="0">
                <a:solidFill>
                  <a:srgbClr val="FF0066"/>
                </a:solidFill>
              </a:rPr>
              <a:t>Hypertension</a:t>
            </a:r>
          </a:p>
        </p:txBody>
      </p:sp>
      <p:pic>
        <p:nvPicPr>
          <p:cNvPr id="5" name="Graphic 4" descr="Heart">
            <a:extLst>
              <a:ext uri="{FF2B5EF4-FFF2-40B4-BE49-F238E27FC236}">
                <a16:creationId xmlns:a16="http://schemas.microsoft.com/office/drawing/2014/main" id="{AD04FC2E-C13F-4369-8FB1-03717111C5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81225" y="2708072"/>
            <a:ext cx="2046955" cy="2046955"/>
          </a:xfrm>
          <a:prstGeom prst="rect">
            <a:avLst/>
          </a:prstGeom>
        </p:spPr>
      </p:pic>
      <p:pic>
        <p:nvPicPr>
          <p:cNvPr id="6" name="Graphic 5" descr="Plate">
            <a:extLst>
              <a:ext uri="{FF2B5EF4-FFF2-40B4-BE49-F238E27FC236}">
                <a16:creationId xmlns:a16="http://schemas.microsoft.com/office/drawing/2014/main" id="{908B51C0-BBBE-4DA3-ACDE-6B9BE081C1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04681" y="2201136"/>
            <a:ext cx="1521746" cy="1521746"/>
          </a:xfrm>
          <a:prstGeom prst="rect">
            <a:avLst/>
          </a:prstGeom>
        </p:spPr>
      </p:pic>
      <p:pic>
        <p:nvPicPr>
          <p:cNvPr id="7" name="Graphic 6" descr="Spoon">
            <a:extLst>
              <a:ext uri="{FF2B5EF4-FFF2-40B4-BE49-F238E27FC236}">
                <a16:creationId xmlns:a16="http://schemas.microsoft.com/office/drawing/2014/main" id="{62209ED7-E292-45B1-8519-5C71715F1E7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8943717">
            <a:off x="7443718" y="2225384"/>
            <a:ext cx="1249196" cy="1249196"/>
          </a:xfrm>
          <a:prstGeom prst="rect">
            <a:avLst/>
          </a:prstGeom>
        </p:spPr>
      </p:pic>
      <p:pic>
        <p:nvPicPr>
          <p:cNvPr id="8" name="Graphic 7" descr="Knife">
            <a:extLst>
              <a:ext uri="{FF2B5EF4-FFF2-40B4-BE49-F238E27FC236}">
                <a16:creationId xmlns:a16="http://schemas.microsoft.com/office/drawing/2014/main" id="{9603AA17-3764-4C55-8E08-29DB100C9C9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8960417">
            <a:off x="7777864" y="1924414"/>
            <a:ext cx="1567316" cy="1567316"/>
          </a:xfrm>
          <a:prstGeom prst="rect">
            <a:avLst/>
          </a:prstGeom>
        </p:spPr>
      </p:pic>
      <p:pic>
        <p:nvPicPr>
          <p:cNvPr id="9" name="Graphic 8" descr="Fork">
            <a:extLst>
              <a:ext uri="{FF2B5EF4-FFF2-40B4-BE49-F238E27FC236}">
                <a16:creationId xmlns:a16="http://schemas.microsoft.com/office/drawing/2014/main" id="{F4E090EC-16A4-40BC-AE4B-B8030209541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8818599">
            <a:off x="5345094" y="2153286"/>
            <a:ext cx="1377797" cy="1377797"/>
          </a:xfrm>
          <a:prstGeom prst="rect">
            <a:avLst/>
          </a:prstGeom>
        </p:spPr>
      </p:pic>
      <p:pic>
        <p:nvPicPr>
          <p:cNvPr id="10" name="Graphic 9" descr="Crying face with solid fill">
            <a:extLst>
              <a:ext uri="{FF2B5EF4-FFF2-40B4-BE49-F238E27FC236}">
                <a16:creationId xmlns:a16="http://schemas.microsoft.com/office/drawing/2014/main" id="{50E19A49-0FE2-4848-845C-76CE5C00443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128663" y="1599983"/>
            <a:ext cx="2240434" cy="2240434"/>
          </a:xfrm>
          <a:prstGeom prst="rect">
            <a:avLst/>
          </a:prstGeom>
        </p:spPr>
      </p:pic>
      <p:sp>
        <p:nvSpPr>
          <p:cNvPr id="11" name="TextBox 10">
            <a:extLst>
              <a:ext uri="{FF2B5EF4-FFF2-40B4-BE49-F238E27FC236}">
                <a16:creationId xmlns:a16="http://schemas.microsoft.com/office/drawing/2014/main" id="{3490EA37-4EA2-464F-8962-2CACB16C29D6}"/>
              </a:ext>
            </a:extLst>
          </p:cNvPr>
          <p:cNvSpPr txBox="1"/>
          <p:nvPr/>
        </p:nvSpPr>
        <p:spPr>
          <a:xfrm>
            <a:off x="8068316" y="4444935"/>
            <a:ext cx="2375075" cy="400110"/>
          </a:xfrm>
          <a:prstGeom prst="rect">
            <a:avLst/>
          </a:prstGeom>
          <a:noFill/>
        </p:spPr>
        <p:txBody>
          <a:bodyPr wrap="square" rtlCol="0">
            <a:spAutoFit/>
          </a:bodyPr>
          <a:lstStyle/>
          <a:p>
            <a:pPr algn="ctr"/>
            <a:r>
              <a:rPr lang="en-US" sz="2000" dirty="0"/>
              <a:t>Job Burnout</a:t>
            </a:r>
          </a:p>
        </p:txBody>
      </p:sp>
      <p:pic>
        <p:nvPicPr>
          <p:cNvPr id="13" name="Graphic 12" descr="Crying face with solid fill">
            <a:extLst>
              <a:ext uri="{FF2B5EF4-FFF2-40B4-BE49-F238E27FC236}">
                <a16:creationId xmlns:a16="http://schemas.microsoft.com/office/drawing/2014/main" id="{B420934E-CB40-4671-9516-E9077A1A733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665206" y="5085713"/>
            <a:ext cx="896316" cy="896316"/>
          </a:xfrm>
          <a:prstGeom prst="rect">
            <a:avLst/>
          </a:prstGeom>
        </p:spPr>
      </p:pic>
      <p:pic>
        <p:nvPicPr>
          <p:cNvPr id="14" name="Graphic 13" descr="Group">
            <a:extLst>
              <a:ext uri="{FF2B5EF4-FFF2-40B4-BE49-F238E27FC236}">
                <a16:creationId xmlns:a16="http://schemas.microsoft.com/office/drawing/2014/main" id="{46F2EB54-BE58-4C47-A6B0-CC9614B157C4}"/>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680505" y="4874883"/>
            <a:ext cx="896316" cy="896316"/>
          </a:xfrm>
          <a:prstGeom prst="rect">
            <a:avLst/>
          </a:prstGeom>
        </p:spPr>
      </p:pic>
      <p:pic>
        <p:nvPicPr>
          <p:cNvPr id="15" name="Graphic 14" descr="Woman">
            <a:extLst>
              <a:ext uri="{FF2B5EF4-FFF2-40B4-BE49-F238E27FC236}">
                <a16:creationId xmlns:a16="http://schemas.microsoft.com/office/drawing/2014/main" id="{B5F7B9A0-BA94-4785-BB9D-BE83CD30475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807348" y="5876925"/>
            <a:ext cx="642630" cy="642630"/>
          </a:xfrm>
          <a:prstGeom prst="rect">
            <a:avLst/>
          </a:prstGeom>
        </p:spPr>
      </p:pic>
      <p:cxnSp>
        <p:nvCxnSpPr>
          <p:cNvPr id="16" name="Straight Arrow Connector 15">
            <a:extLst>
              <a:ext uri="{FF2B5EF4-FFF2-40B4-BE49-F238E27FC236}">
                <a16:creationId xmlns:a16="http://schemas.microsoft.com/office/drawing/2014/main" id="{E4E08F5C-1EEC-4E25-9D68-202B9AD80813}"/>
              </a:ext>
            </a:extLst>
          </p:cNvPr>
          <p:cNvCxnSpPr>
            <a:cxnSpLocks/>
          </p:cNvCxnSpPr>
          <p:nvPr/>
        </p:nvCxnSpPr>
        <p:spPr>
          <a:xfrm>
            <a:off x="9128663" y="5448219"/>
            <a:ext cx="0" cy="428706"/>
          </a:xfrm>
          <a:prstGeom prst="straightConnector1">
            <a:avLst/>
          </a:prstGeom>
          <a:ln w="53975" cap="rnd">
            <a:solidFill>
              <a:srgbClr val="FF9999"/>
            </a:solidFill>
            <a:tailEnd type="stealth"/>
          </a:ln>
        </p:spPr>
        <p:style>
          <a:lnRef idx="1">
            <a:schemeClr val="accent1"/>
          </a:lnRef>
          <a:fillRef idx="0">
            <a:schemeClr val="accent1"/>
          </a:fillRef>
          <a:effectRef idx="0">
            <a:schemeClr val="accent1"/>
          </a:effectRef>
          <a:fontRef idx="minor">
            <a:schemeClr val="tx1"/>
          </a:fontRef>
        </p:style>
      </p:cxnSp>
      <p:pic>
        <p:nvPicPr>
          <p:cNvPr id="17" name="Graphic 16" descr="Thumbs up sign">
            <a:extLst>
              <a:ext uri="{FF2B5EF4-FFF2-40B4-BE49-F238E27FC236}">
                <a16:creationId xmlns:a16="http://schemas.microsoft.com/office/drawing/2014/main" id="{99CA26E9-F0C2-4986-AA5B-1DF7943544D1}"/>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flipV="1">
            <a:off x="9669611" y="5085712"/>
            <a:ext cx="896317" cy="896317"/>
          </a:xfrm>
          <a:prstGeom prst="rect">
            <a:avLst/>
          </a:prstGeom>
        </p:spPr>
      </p:pic>
    </p:spTree>
    <p:extLst>
      <p:ext uri="{BB962C8B-B14F-4D97-AF65-F5344CB8AC3E}">
        <p14:creationId xmlns:p14="http://schemas.microsoft.com/office/powerpoint/2010/main" val="869069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Burnout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Crying face with solid fill">
            <a:extLst>
              <a:ext uri="{FF2B5EF4-FFF2-40B4-BE49-F238E27FC236}">
                <a16:creationId xmlns:a16="http://schemas.microsoft.com/office/drawing/2014/main" id="{A07F7DF8-81D6-4812-8655-FF87D0790F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64530" y="2215009"/>
            <a:ext cx="2374145" cy="2374145"/>
          </a:xfrm>
          <a:prstGeom prst="rect">
            <a:avLst/>
          </a:prstGeom>
        </p:spPr>
      </p:pic>
      <p:pic>
        <p:nvPicPr>
          <p:cNvPr id="5" name="Graphic 4" descr="Group">
            <a:extLst>
              <a:ext uri="{FF2B5EF4-FFF2-40B4-BE49-F238E27FC236}">
                <a16:creationId xmlns:a16="http://schemas.microsoft.com/office/drawing/2014/main" id="{049E8627-88DC-4D6C-8187-6ECF9F24F34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75473" y="1702235"/>
            <a:ext cx="1841053" cy="1841053"/>
          </a:xfrm>
          <a:prstGeom prst="rect">
            <a:avLst/>
          </a:prstGeom>
        </p:spPr>
      </p:pic>
      <p:pic>
        <p:nvPicPr>
          <p:cNvPr id="6" name="Graphic 5" descr="Woman">
            <a:extLst>
              <a:ext uri="{FF2B5EF4-FFF2-40B4-BE49-F238E27FC236}">
                <a16:creationId xmlns:a16="http://schemas.microsoft.com/office/drawing/2014/main" id="{391F380F-C1F2-44B1-9656-F0F397C4D43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25697" y="4151531"/>
            <a:ext cx="1340603" cy="1340603"/>
          </a:xfrm>
          <a:prstGeom prst="rect">
            <a:avLst/>
          </a:prstGeom>
        </p:spPr>
      </p:pic>
      <p:cxnSp>
        <p:nvCxnSpPr>
          <p:cNvPr id="7" name="Straight Arrow Connector 6">
            <a:extLst>
              <a:ext uri="{FF2B5EF4-FFF2-40B4-BE49-F238E27FC236}">
                <a16:creationId xmlns:a16="http://schemas.microsoft.com/office/drawing/2014/main" id="{F083D6FE-05EB-455C-B182-5ABBD64EC559}"/>
              </a:ext>
            </a:extLst>
          </p:cNvPr>
          <p:cNvCxnSpPr>
            <a:cxnSpLocks/>
          </p:cNvCxnSpPr>
          <p:nvPr/>
        </p:nvCxnSpPr>
        <p:spPr>
          <a:xfrm>
            <a:off x="6095999" y="2876469"/>
            <a:ext cx="0" cy="1162131"/>
          </a:xfrm>
          <a:prstGeom prst="straightConnector1">
            <a:avLst/>
          </a:prstGeom>
          <a:ln w="95250" cap="rnd">
            <a:solidFill>
              <a:srgbClr val="FF9999"/>
            </a:solidFill>
            <a:tailEnd type="stealth"/>
          </a:ln>
        </p:spPr>
        <p:style>
          <a:lnRef idx="1">
            <a:schemeClr val="accent1"/>
          </a:lnRef>
          <a:fillRef idx="0">
            <a:schemeClr val="accent1"/>
          </a:fillRef>
          <a:effectRef idx="0">
            <a:schemeClr val="accent1"/>
          </a:effectRef>
          <a:fontRef idx="minor">
            <a:schemeClr val="tx1"/>
          </a:fontRef>
        </p:style>
      </p:cxnSp>
      <p:pic>
        <p:nvPicPr>
          <p:cNvPr id="8" name="Graphic 7" descr="Thumbs up sign">
            <a:extLst>
              <a:ext uri="{FF2B5EF4-FFF2-40B4-BE49-F238E27FC236}">
                <a16:creationId xmlns:a16="http://schemas.microsoft.com/office/drawing/2014/main" id="{00DC4419-DAA0-4973-978B-FE07FC3EF70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V="1">
            <a:off x="8473850" y="2495373"/>
            <a:ext cx="2095829" cy="2095829"/>
          </a:xfrm>
          <a:prstGeom prst="rect">
            <a:avLst/>
          </a:prstGeom>
        </p:spPr>
      </p:pic>
    </p:spTree>
    <p:extLst>
      <p:ext uri="{BB962C8B-B14F-4D97-AF65-F5344CB8AC3E}">
        <p14:creationId xmlns:p14="http://schemas.microsoft.com/office/powerpoint/2010/main" val="387830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Stressors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F20CE7C-C030-4022-83AD-3E849875D508}"/>
              </a:ext>
            </a:extLst>
          </p:cNvPr>
          <p:cNvSpPr txBox="1"/>
          <p:nvPr/>
        </p:nvSpPr>
        <p:spPr>
          <a:xfrm>
            <a:off x="4448175" y="1609726"/>
            <a:ext cx="3295649" cy="707886"/>
          </a:xfrm>
          <a:prstGeom prst="rect">
            <a:avLst/>
          </a:prstGeom>
          <a:noFill/>
        </p:spPr>
        <p:txBody>
          <a:bodyPr wrap="square" rtlCol="0">
            <a:spAutoFit/>
          </a:bodyPr>
          <a:lstStyle/>
          <a:p>
            <a:pPr algn="ctr"/>
            <a:r>
              <a:rPr lang="en-US" sz="4000" dirty="0">
                <a:solidFill>
                  <a:srgbClr val="FF0066"/>
                </a:solidFill>
              </a:rPr>
              <a:t>Relationships</a:t>
            </a:r>
          </a:p>
        </p:txBody>
      </p:sp>
      <p:sp>
        <p:nvSpPr>
          <p:cNvPr id="5" name="TextBox 4">
            <a:extLst>
              <a:ext uri="{FF2B5EF4-FFF2-40B4-BE49-F238E27FC236}">
                <a16:creationId xmlns:a16="http://schemas.microsoft.com/office/drawing/2014/main" id="{8DD328B0-6318-4F9C-816D-EDDDCB05FAF2}"/>
              </a:ext>
            </a:extLst>
          </p:cNvPr>
          <p:cNvSpPr txBox="1"/>
          <p:nvPr/>
        </p:nvSpPr>
        <p:spPr>
          <a:xfrm>
            <a:off x="4448174" y="2435486"/>
            <a:ext cx="3295649" cy="707886"/>
          </a:xfrm>
          <a:prstGeom prst="rect">
            <a:avLst/>
          </a:prstGeom>
          <a:noFill/>
        </p:spPr>
        <p:txBody>
          <a:bodyPr wrap="square" rtlCol="0">
            <a:spAutoFit/>
          </a:bodyPr>
          <a:lstStyle/>
          <a:p>
            <a:pPr algn="ctr"/>
            <a:r>
              <a:rPr lang="en-US" sz="4000" dirty="0">
                <a:solidFill>
                  <a:srgbClr val="00B0F0"/>
                </a:solidFill>
              </a:rPr>
              <a:t>Conflict</a:t>
            </a:r>
          </a:p>
        </p:txBody>
      </p:sp>
      <p:sp>
        <p:nvSpPr>
          <p:cNvPr id="6" name="TextBox 5">
            <a:extLst>
              <a:ext uri="{FF2B5EF4-FFF2-40B4-BE49-F238E27FC236}">
                <a16:creationId xmlns:a16="http://schemas.microsoft.com/office/drawing/2014/main" id="{789145F4-9627-4782-BF9E-24154089AE3D}"/>
              </a:ext>
            </a:extLst>
          </p:cNvPr>
          <p:cNvSpPr txBox="1"/>
          <p:nvPr/>
        </p:nvSpPr>
        <p:spPr>
          <a:xfrm>
            <a:off x="4310060" y="3255417"/>
            <a:ext cx="3571876" cy="707886"/>
          </a:xfrm>
          <a:prstGeom prst="rect">
            <a:avLst/>
          </a:prstGeom>
          <a:noFill/>
        </p:spPr>
        <p:txBody>
          <a:bodyPr wrap="square" rtlCol="0">
            <a:spAutoFit/>
          </a:bodyPr>
          <a:lstStyle/>
          <a:p>
            <a:pPr algn="ctr"/>
            <a:r>
              <a:rPr lang="en-US" sz="4000" dirty="0">
                <a:solidFill>
                  <a:schemeClr val="accent6">
                    <a:lumMod val="75000"/>
                  </a:schemeClr>
                </a:solidFill>
              </a:rPr>
              <a:t>Lack of support</a:t>
            </a:r>
          </a:p>
        </p:txBody>
      </p:sp>
      <p:sp>
        <p:nvSpPr>
          <p:cNvPr id="7" name="TextBox 6">
            <a:extLst>
              <a:ext uri="{FF2B5EF4-FFF2-40B4-BE49-F238E27FC236}">
                <a16:creationId xmlns:a16="http://schemas.microsoft.com/office/drawing/2014/main" id="{DE0ECD00-67CB-4813-931B-386AD2C41F29}"/>
              </a:ext>
            </a:extLst>
          </p:cNvPr>
          <p:cNvSpPr txBox="1"/>
          <p:nvPr/>
        </p:nvSpPr>
        <p:spPr>
          <a:xfrm>
            <a:off x="4310060" y="4081177"/>
            <a:ext cx="3571876" cy="707886"/>
          </a:xfrm>
          <a:prstGeom prst="rect">
            <a:avLst/>
          </a:prstGeom>
          <a:noFill/>
        </p:spPr>
        <p:txBody>
          <a:bodyPr wrap="square" rtlCol="0">
            <a:spAutoFit/>
          </a:bodyPr>
          <a:lstStyle/>
          <a:p>
            <a:pPr algn="ctr"/>
            <a:r>
              <a:rPr lang="en-US" sz="4000" dirty="0">
                <a:solidFill>
                  <a:srgbClr val="FFC000"/>
                </a:solidFill>
              </a:rPr>
              <a:t>Lack of intimacy</a:t>
            </a:r>
          </a:p>
        </p:txBody>
      </p:sp>
      <p:sp>
        <p:nvSpPr>
          <p:cNvPr id="8" name="TextBox 7">
            <a:extLst>
              <a:ext uri="{FF2B5EF4-FFF2-40B4-BE49-F238E27FC236}">
                <a16:creationId xmlns:a16="http://schemas.microsoft.com/office/drawing/2014/main" id="{800CEB9B-3C1A-443A-83CE-0F3FE493235C}"/>
              </a:ext>
            </a:extLst>
          </p:cNvPr>
          <p:cNvSpPr txBox="1"/>
          <p:nvPr/>
        </p:nvSpPr>
        <p:spPr>
          <a:xfrm>
            <a:off x="4012403" y="4906937"/>
            <a:ext cx="4167190" cy="707886"/>
          </a:xfrm>
          <a:prstGeom prst="rect">
            <a:avLst/>
          </a:prstGeom>
          <a:noFill/>
        </p:spPr>
        <p:txBody>
          <a:bodyPr wrap="square" rtlCol="0">
            <a:spAutoFit/>
          </a:bodyPr>
          <a:lstStyle/>
          <a:p>
            <a:pPr algn="ctr"/>
            <a:r>
              <a:rPr lang="en-US" sz="4000" dirty="0">
                <a:solidFill>
                  <a:srgbClr val="990000"/>
                </a:solidFill>
              </a:rPr>
              <a:t>Lack of reciprocity</a:t>
            </a:r>
          </a:p>
        </p:txBody>
      </p:sp>
      <p:pic>
        <p:nvPicPr>
          <p:cNvPr id="4" name="Graphic 3" descr="Sad face with no fill">
            <a:extLst>
              <a:ext uri="{FF2B5EF4-FFF2-40B4-BE49-F238E27FC236}">
                <a16:creationId xmlns:a16="http://schemas.microsoft.com/office/drawing/2014/main" id="{D86E9D14-F934-4912-9C20-1C3012023E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00287" y="1999247"/>
            <a:ext cx="1899169" cy="1899169"/>
          </a:xfrm>
          <a:prstGeom prst="rect">
            <a:avLst/>
          </a:prstGeom>
        </p:spPr>
      </p:pic>
    </p:spTree>
    <p:extLst>
      <p:ext uri="{BB962C8B-B14F-4D97-AF65-F5344CB8AC3E}">
        <p14:creationId xmlns:p14="http://schemas.microsoft.com/office/powerpoint/2010/main" val="1395006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Stressors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9FFD24B-F5C4-457E-AD98-C16CC606DA68}"/>
              </a:ext>
            </a:extLst>
          </p:cNvPr>
          <p:cNvSpPr txBox="1"/>
          <p:nvPr/>
        </p:nvSpPr>
        <p:spPr>
          <a:xfrm>
            <a:off x="2743442" y="1750836"/>
            <a:ext cx="2009533" cy="707886"/>
          </a:xfrm>
          <a:prstGeom prst="rect">
            <a:avLst/>
          </a:prstGeom>
          <a:solidFill>
            <a:srgbClr val="FFC000"/>
          </a:solidFill>
        </p:spPr>
        <p:txBody>
          <a:bodyPr wrap="square" rtlCol="0">
            <a:spAutoFit/>
          </a:bodyPr>
          <a:lstStyle/>
          <a:p>
            <a:pPr algn="ctr"/>
            <a:r>
              <a:rPr lang="en-US" sz="4000" dirty="0">
                <a:solidFill>
                  <a:srgbClr val="FF0066"/>
                </a:solidFill>
              </a:rPr>
              <a:t>Chronic</a:t>
            </a:r>
          </a:p>
        </p:txBody>
      </p:sp>
      <p:sp>
        <p:nvSpPr>
          <p:cNvPr id="5" name="TextBox 4">
            <a:extLst>
              <a:ext uri="{FF2B5EF4-FFF2-40B4-BE49-F238E27FC236}">
                <a16:creationId xmlns:a16="http://schemas.microsoft.com/office/drawing/2014/main" id="{2BF95845-AD31-487F-8796-188B521C1CAF}"/>
              </a:ext>
            </a:extLst>
          </p:cNvPr>
          <p:cNvSpPr txBox="1"/>
          <p:nvPr/>
        </p:nvSpPr>
        <p:spPr>
          <a:xfrm>
            <a:off x="7439027" y="1750836"/>
            <a:ext cx="2009533" cy="707886"/>
          </a:xfrm>
          <a:prstGeom prst="rect">
            <a:avLst/>
          </a:prstGeom>
          <a:solidFill>
            <a:srgbClr val="FFC000"/>
          </a:solidFill>
        </p:spPr>
        <p:txBody>
          <a:bodyPr wrap="square" rtlCol="0">
            <a:spAutoFit/>
          </a:bodyPr>
          <a:lstStyle/>
          <a:p>
            <a:pPr algn="ctr"/>
            <a:r>
              <a:rPr lang="en-US" sz="4000" dirty="0">
                <a:solidFill>
                  <a:srgbClr val="FF0066"/>
                </a:solidFill>
              </a:rPr>
              <a:t>Acute</a:t>
            </a:r>
          </a:p>
        </p:txBody>
      </p:sp>
      <p:pic>
        <p:nvPicPr>
          <p:cNvPr id="3" name="Graphic 2" descr="Clock">
            <a:extLst>
              <a:ext uri="{FF2B5EF4-FFF2-40B4-BE49-F238E27FC236}">
                <a16:creationId xmlns:a16="http://schemas.microsoft.com/office/drawing/2014/main" id="{3CFC37F5-68F2-4BFE-B78C-1154981AD0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3442" y="2791067"/>
            <a:ext cx="2009533" cy="2009533"/>
          </a:xfrm>
          <a:prstGeom prst="rect">
            <a:avLst/>
          </a:prstGeom>
        </p:spPr>
      </p:pic>
      <p:pic>
        <p:nvPicPr>
          <p:cNvPr id="8" name="Graphic 7" descr="Clock">
            <a:extLst>
              <a:ext uri="{FF2B5EF4-FFF2-40B4-BE49-F238E27FC236}">
                <a16:creationId xmlns:a16="http://schemas.microsoft.com/office/drawing/2014/main" id="{6D647271-1D7A-4A4C-B469-094D1DAC20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39027" y="2791067"/>
            <a:ext cx="2009533" cy="2009533"/>
          </a:xfrm>
          <a:prstGeom prst="rect">
            <a:avLst/>
          </a:prstGeom>
        </p:spPr>
      </p:pic>
      <p:sp>
        <p:nvSpPr>
          <p:cNvPr id="6" name="Arrow: Up 5">
            <a:extLst>
              <a:ext uri="{FF2B5EF4-FFF2-40B4-BE49-F238E27FC236}">
                <a16:creationId xmlns:a16="http://schemas.microsoft.com/office/drawing/2014/main" id="{44E198D4-FA8C-47F3-BACF-DC9138F99054}"/>
              </a:ext>
            </a:extLst>
          </p:cNvPr>
          <p:cNvSpPr/>
          <p:nvPr/>
        </p:nvSpPr>
        <p:spPr>
          <a:xfrm>
            <a:off x="1881188" y="3162428"/>
            <a:ext cx="742949" cy="126680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Up 9">
            <a:extLst>
              <a:ext uri="{FF2B5EF4-FFF2-40B4-BE49-F238E27FC236}">
                <a16:creationId xmlns:a16="http://schemas.microsoft.com/office/drawing/2014/main" id="{851EF997-5B7D-4DD2-8307-88FBC5E634BE}"/>
              </a:ext>
            </a:extLst>
          </p:cNvPr>
          <p:cNvSpPr/>
          <p:nvPr/>
        </p:nvSpPr>
        <p:spPr>
          <a:xfrm rot="10800000">
            <a:off x="6615113" y="3162428"/>
            <a:ext cx="742949" cy="1266809"/>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Stressors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F44E5CB0-30A4-450D-9534-8BEC3CA961D4}"/>
              </a:ext>
            </a:extLst>
          </p:cNvPr>
          <p:cNvSpPr txBox="1"/>
          <p:nvPr/>
        </p:nvSpPr>
        <p:spPr>
          <a:xfrm>
            <a:off x="1028700" y="1790700"/>
            <a:ext cx="2286000" cy="369332"/>
          </a:xfrm>
          <a:prstGeom prst="rect">
            <a:avLst/>
          </a:prstGeom>
          <a:noFill/>
        </p:spPr>
        <p:txBody>
          <a:bodyPr wrap="square" rtlCol="0">
            <a:spAutoFit/>
          </a:bodyPr>
          <a:lstStyle/>
          <a:p>
            <a:pPr algn="ctr"/>
            <a:r>
              <a:rPr lang="en-US" dirty="0"/>
              <a:t>Traumatic Events</a:t>
            </a:r>
          </a:p>
        </p:txBody>
      </p:sp>
      <p:sp>
        <p:nvSpPr>
          <p:cNvPr id="6" name="TextBox 5">
            <a:extLst>
              <a:ext uri="{FF2B5EF4-FFF2-40B4-BE49-F238E27FC236}">
                <a16:creationId xmlns:a16="http://schemas.microsoft.com/office/drawing/2014/main" id="{FED658F3-4BFA-4797-B819-6FF26FEBC0B6}"/>
              </a:ext>
            </a:extLst>
          </p:cNvPr>
          <p:cNvSpPr txBox="1"/>
          <p:nvPr/>
        </p:nvSpPr>
        <p:spPr>
          <a:xfrm>
            <a:off x="4953000" y="1842016"/>
            <a:ext cx="2286000" cy="369332"/>
          </a:xfrm>
          <a:prstGeom prst="rect">
            <a:avLst/>
          </a:prstGeom>
          <a:noFill/>
        </p:spPr>
        <p:txBody>
          <a:bodyPr wrap="square" rtlCol="0">
            <a:spAutoFit/>
          </a:bodyPr>
          <a:lstStyle/>
          <a:p>
            <a:pPr algn="ctr"/>
            <a:r>
              <a:rPr lang="en-US" dirty="0"/>
              <a:t>Life Changes</a:t>
            </a:r>
          </a:p>
        </p:txBody>
      </p:sp>
      <p:sp>
        <p:nvSpPr>
          <p:cNvPr id="7" name="TextBox 6">
            <a:extLst>
              <a:ext uri="{FF2B5EF4-FFF2-40B4-BE49-F238E27FC236}">
                <a16:creationId xmlns:a16="http://schemas.microsoft.com/office/drawing/2014/main" id="{566A5D6B-C948-444A-A868-F87D030C2829}"/>
              </a:ext>
            </a:extLst>
          </p:cNvPr>
          <p:cNvSpPr txBox="1"/>
          <p:nvPr/>
        </p:nvSpPr>
        <p:spPr>
          <a:xfrm>
            <a:off x="8877300" y="1842016"/>
            <a:ext cx="2286000" cy="369332"/>
          </a:xfrm>
          <a:prstGeom prst="rect">
            <a:avLst/>
          </a:prstGeom>
          <a:noFill/>
        </p:spPr>
        <p:txBody>
          <a:bodyPr wrap="square" rtlCol="0">
            <a:spAutoFit/>
          </a:bodyPr>
          <a:lstStyle/>
          <a:p>
            <a:pPr algn="ctr"/>
            <a:r>
              <a:rPr lang="en-US" dirty="0"/>
              <a:t>Daily Hassles</a:t>
            </a:r>
          </a:p>
        </p:txBody>
      </p:sp>
      <p:pic>
        <p:nvPicPr>
          <p:cNvPr id="5" name="Graphic 4" descr="Car">
            <a:extLst>
              <a:ext uri="{FF2B5EF4-FFF2-40B4-BE49-F238E27FC236}">
                <a16:creationId xmlns:a16="http://schemas.microsoft.com/office/drawing/2014/main" id="{C65A0309-6F97-4C33-A5D6-D025F50887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4500" y="2514600"/>
            <a:ext cx="914400" cy="914400"/>
          </a:xfrm>
          <a:prstGeom prst="rect">
            <a:avLst/>
          </a:prstGeom>
        </p:spPr>
      </p:pic>
      <p:pic>
        <p:nvPicPr>
          <p:cNvPr id="9" name="Graphic 8" descr="Warning">
            <a:extLst>
              <a:ext uri="{FF2B5EF4-FFF2-40B4-BE49-F238E27FC236}">
                <a16:creationId xmlns:a16="http://schemas.microsoft.com/office/drawing/2014/main" id="{D721C3DA-49DD-47A5-96FF-BCC31145C98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2501" y="2600325"/>
            <a:ext cx="571500" cy="571500"/>
          </a:xfrm>
          <a:prstGeom prst="rect">
            <a:avLst/>
          </a:prstGeom>
        </p:spPr>
      </p:pic>
      <p:pic>
        <p:nvPicPr>
          <p:cNvPr id="11" name="Graphic 10" descr="Angry face with no fill">
            <a:extLst>
              <a:ext uri="{FF2B5EF4-FFF2-40B4-BE49-F238E27FC236}">
                <a16:creationId xmlns:a16="http://schemas.microsoft.com/office/drawing/2014/main" id="{D8EB8BDC-FB5F-4FE1-9EE8-83EDB5AA03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19399" y="2619375"/>
            <a:ext cx="552450" cy="552450"/>
          </a:xfrm>
          <a:prstGeom prst="rect">
            <a:avLst/>
          </a:prstGeom>
        </p:spPr>
      </p:pic>
      <p:pic>
        <p:nvPicPr>
          <p:cNvPr id="13" name="Graphic 12" descr="Fire">
            <a:extLst>
              <a:ext uri="{FF2B5EF4-FFF2-40B4-BE49-F238E27FC236}">
                <a16:creationId xmlns:a16="http://schemas.microsoft.com/office/drawing/2014/main" id="{7BAADD09-B6AA-446A-8F49-A44843D13D1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14500" y="2853066"/>
            <a:ext cx="357187" cy="357187"/>
          </a:xfrm>
          <a:prstGeom prst="rect">
            <a:avLst/>
          </a:prstGeom>
        </p:spPr>
      </p:pic>
      <p:pic>
        <p:nvPicPr>
          <p:cNvPr id="16" name="Graphic 15" descr="Fire">
            <a:extLst>
              <a:ext uri="{FF2B5EF4-FFF2-40B4-BE49-F238E27FC236}">
                <a16:creationId xmlns:a16="http://schemas.microsoft.com/office/drawing/2014/main" id="{43F9A090-3072-4225-9454-6348AD97D1D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085974" y="2848303"/>
            <a:ext cx="357187" cy="357187"/>
          </a:xfrm>
          <a:prstGeom prst="rect">
            <a:avLst/>
          </a:prstGeom>
        </p:spPr>
      </p:pic>
      <p:pic>
        <p:nvPicPr>
          <p:cNvPr id="17" name="Graphic 16" descr="Fire">
            <a:extLst>
              <a:ext uri="{FF2B5EF4-FFF2-40B4-BE49-F238E27FC236}">
                <a16:creationId xmlns:a16="http://schemas.microsoft.com/office/drawing/2014/main" id="{7BCA8235-634F-47BF-A692-C1CEFF0CC1E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371726" y="2834015"/>
            <a:ext cx="357187" cy="357187"/>
          </a:xfrm>
          <a:prstGeom prst="rect">
            <a:avLst/>
          </a:prstGeom>
        </p:spPr>
      </p:pic>
      <p:sp>
        <p:nvSpPr>
          <p:cNvPr id="18" name="TextBox 17">
            <a:extLst>
              <a:ext uri="{FF2B5EF4-FFF2-40B4-BE49-F238E27FC236}">
                <a16:creationId xmlns:a16="http://schemas.microsoft.com/office/drawing/2014/main" id="{A6C7D54F-5687-45E1-B04E-EF3F9056BE41}"/>
              </a:ext>
            </a:extLst>
          </p:cNvPr>
          <p:cNvSpPr txBox="1"/>
          <p:nvPr/>
        </p:nvSpPr>
        <p:spPr>
          <a:xfrm>
            <a:off x="852488" y="3548719"/>
            <a:ext cx="2638424" cy="338554"/>
          </a:xfrm>
          <a:prstGeom prst="rect">
            <a:avLst/>
          </a:prstGeom>
          <a:solidFill>
            <a:srgbClr val="FF9999"/>
          </a:solidFill>
        </p:spPr>
        <p:txBody>
          <a:bodyPr wrap="square" rtlCol="0">
            <a:spAutoFit/>
          </a:bodyPr>
          <a:lstStyle/>
          <a:p>
            <a:pPr algn="ctr"/>
            <a:r>
              <a:rPr lang="en-US" sz="1600" dirty="0"/>
              <a:t>Posttraumatic Stress Disorder</a:t>
            </a:r>
          </a:p>
        </p:txBody>
      </p:sp>
      <p:pic>
        <p:nvPicPr>
          <p:cNvPr id="15" name="Graphic 14" descr="Skeleton">
            <a:extLst>
              <a:ext uri="{FF2B5EF4-FFF2-40B4-BE49-F238E27FC236}">
                <a16:creationId xmlns:a16="http://schemas.microsoft.com/office/drawing/2014/main" id="{926B5CD6-8EF6-4073-AC4D-EE1516D36703}"/>
              </a:ext>
            </a:extLst>
          </p:cNvPr>
          <p:cNvPicPr>
            <a:picLocks noChangeAspect="1"/>
          </p:cNvPicPr>
          <p:nvPr/>
        </p:nvPicPr>
        <p:blipFill rotWithShape="1">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l="40878" r="39527" b="79538"/>
          <a:stretch/>
        </p:blipFill>
        <p:spPr>
          <a:xfrm>
            <a:off x="4898476" y="2209806"/>
            <a:ext cx="611468" cy="638497"/>
          </a:xfrm>
          <a:prstGeom prst="rect">
            <a:avLst/>
          </a:prstGeom>
        </p:spPr>
      </p:pic>
      <p:pic>
        <p:nvPicPr>
          <p:cNvPr id="20" name="Graphic 19" descr="Sad face with no fill">
            <a:extLst>
              <a:ext uri="{FF2B5EF4-FFF2-40B4-BE49-F238E27FC236}">
                <a16:creationId xmlns:a16="http://schemas.microsoft.com/office/drawing/2014/main" id="{373291C6-F319-4F16-B410-0A058C4C8A6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519081" y="2309155"/>
            <a:ext cx="576919" cy="576919"/>
          </a:xfrm>
          <a:prstGeom prst="rect">
            <a:avLst/>
          </a:prstGeom>
        </p:spPr>
      </p:pic>
      <p:pic>
        <p:nvPicPr>
          <p:cNvPr id="23" name="Graphic 22" descr="Sad face with no fill">
            <a:extLst>
              <a:ext uri="{FF2B5EF4-FFF2-40B4-BE49-F238E27FC236}">
                <a16:creationId xmlns:a16="http://schemas.microsoft.com/office/drawing/2014/main" id="{07C98DBC-C129-4617-8E08-B5C9007F93C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096000" y="2309156"/>
            <a:ext cx="576919" cy="576919"/>
          </a:xfrm>
          <a:prstGeom prst="rect">
            <a:avLst/>
          </a:prstGeom>
        </p:spPr>
      </p:pic>
      <p:sp>
        <p:nvSpPr>
          <p:cNvPr id="21" name="Multiplication Sign 20">
            <a:extLst>
              <a:ext uri="{FF2B5EF4-FFF2-40B4-BE49-F238E27FC236}">
                <a16:creationId xmlns:a16="http://schemas.microsoft.com/office/drawing/2014/main" id="{E22AC2C4-354D-4415-92ED-250BBE906785}"/>
              </a:ext>
            </a:extLst>
          </p:cNvPr>
          <p:cNvSpPr/>
          <p:nvPr/>
        </p:nvSpPr>
        <p:spPr>
          <a:xfrm>
            <a:off x="5729675" y="2216456"/>
            <a:ext cx="714375" cy="711129"/>
          </a:xfrm>
          <a:prstGeom prst="mathMultiply">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descr="House">
            <a:extLst>
              <a:ext uri="{FF2B5EF4-FFF2-40B4-BE49-F238E27FC236}">
                <a16:creationId xmlns:a16="http://schemas.microsoft.com/office/drawing/2014/main" id="{1A45329E-CB1E-4782-A387-00BBA9AFDB26}"/>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22075" y="2072626"/>
            <a:ext cx="914400" cy="914400"/>
          </a:xfrm>
          <a:prstGeom prst="rect">
            <a:avLst/>
          </a:prstGeom>
        </p:spPr>
      </p:pic>
      <p:sp>
        <p:nvSpPr>
          <p:cNvPr id="28" name="TextBox 27">
            <a:extLst>
              <a:ext uri="{FF2B5EF4-FFF2-40B4-BE49-F238E27FC236}">
                <a16:creationId xmlns:a16="http://schemas.microsoft.com/office/drawing/2014/main" id="{D4580276-DB81-4217-8994-5E144F626D92}"/>
              </a:ext>
            </a:extLst>
          </p:cNvPr>
          <p:cNvSpPr txBox="1"/>
          <p:nvPr/>
        </p:nvSpPr>
        <p:spPr>
          <a:xfrm>
            <a:off x="4297559" y="3026896"/>
            <a:ext cx="1509981" cy="461665"/>
          </a:xfrm>
          <a:prstGeom prst="rect">
            <a:avLst/>
          </a:prstGeom>
          <a:noFill/>
        </p:spPr>
        <p:txBody>
          <a:bodyPr wrap="square" rtlCol="0">
            <a:spAutoFit/>
          </a:bodyPr>
          <a:lstStyle/>
          <a:p>
            <a:pPr algn="ctr"/>
            <a:r>
              <a:rPr lang="en-US" sz="1200" dirty="0"/>
              <a:t>Social Readjustment Rating Scale (SRRS)</a:t>
            </a:r>
          </a:p>
        </p:txBody>
      </p:sp>
      <p:sp>
        <p:nvSpPr>
          <p:cNvPr id="29" name="TextBox 28">
            <a:extLst>
              <a:ext uri="{FF2B5EF4-FFF2-40B4-BE49-F238E27FC236}">
                <a16:creationId xmlns:a16="http://schemas.microsoft.com/office/drawing/2014/main" id="{A085E49E-20B8-436E-9BB6-9E21B5DFBFC0}"/>
              </a:ext>
            </a:extLst>
          </p:cNvPr>
          <p:cNvSpPr txBox="1"/>
          <p:nvPr/>
        </p:nvSpPr>
        <p:spPr>
          <a:xfrm>
            <a:off x="3668253" y="3525570"/>
            <a:ext cx="1841691" cy="253916"/>
          </a:xfrm>
          <a:prstGeom prst="rect">
            <a:avLst/>
          </a:prstGeom>
          <a:noFill/>
        </p:spPr>
        <p:txBody>
          <a:bodyPr wrap="square" rtlCol="0">
            <a:spAutoFit/>
          </a:bodyPr>
          <a:lstStyle/>
          <a:p>
            <a:pPr algn="ctr"/>
            <a:r>
              <a:rPr lang="en-US" sz="1050" dirty="0"/>
              <a:t>Death of a family member</a:t>
            </a:r>
          </a:p>
        </p:txBody>
      </p:sp>
      <p:sp>
        <p:nvSpPr>
          <p:cNvPr id="30" name="TextBox 29">
            <a:extLst>
              <a:ext uri="{FF2B5EF4-FFF2-40B4-BE49-F238E27FC236}">
                <a16:creationId xmlns:a16="http://schemas.microsoft.com/office/drawing/2014/main" id="{EE48D39E-7318-40AF-B8F3-B7C81F120AD0}"/>
              </a:ext>
            </a:extLst>
          </p:cNvPr>
          <p:cNvSpPr txBox="1"/>
          <p:nvPr/>
        </p:nvSpPr>
        <p:spPr>
          <a:xfrm>
            <a:off x="3677390" y="3920200"/>
            <a:ext cx="1841691" cy="253916"/>
          </a:xfrm>
          <a:prstGeom prst="rect">
            <a:avLst/>
          </a:prstGeom>
          <a:noFill/>
        </p:spPr>
        <p:txBody>
          <a:bodyPr wrap="square" rtlCol="0">
            <a:spAutoFit/>
          </a:bodyPr>
          <a:lstStyle/>
          <a:p>
            <a:pPr algn="ctr"/>
            <a:r>
              <a:rPr lang="en-US" sz="1050" dirty="0"/>
              <a:t>Personal injury</a:t>
            </a:r>
          </a:p>
        </p:txBody>
      </p:sp>
      <p:sp>
        <p:nvSpPr>
          <p:cNvPr id="31" name="TextBox 30">
            <a:extLst>
              <a:ext uri="{FF2B5EF4-FFF2-40B4-BE49-F238E27FC236}">
                <a16:creationId xmlns:a16="http://schemas.microsoft.com/office/drawing/2014/main" id="{E75B8178-D4E3-4282-9B66-B450987195FA}"/>
              </a:ext>
            </a:extLst>
          </p:cNvPr>
          <p:cNvSpPr txBox="1"/>
          <p:nvPr/>
        </p:nvSpPr>
        <p:spPr>
          <a:xfrm>
            <a:off x="3677390" y="4314830"/>
            <a:ext cx="1841691" cy="253916"/>
          </a:xfrm>
          <a:prstGeom prst="rect">
            <a:avLst/>
          </a:prstGeom>
          <a:noFill/>
        </p:spPr>
        <p:txBody>
          <a:bodyPr wrap="square" rtlCol="0">
            <a:spAutoFit/>
          </a:bodyPr>
          <a:lstStyle/>
          <a:p>
            <a:pPr algn="ctr"/>
            <a:r>
              <a:rPr lang="en-US" sz="1050" dirty="0"/>
              <a:t>Changing in residence</a:t>
            </a:r>
          </a:p>
        </p:txBody>
      </p:sp>
      <p:sp>
        <p:nvSpPr>
          <p:cNvPr id="32" name="TextBox 31">
            <a:extLst>
              <a:ext uri="{FF2B5EF4-FFF2-40B4-BE49-F238E27FC236}">
                <a16:creationId xmlns:a16="http://schemas.microsoft.com/office/drawing/2014/main" id="{C12A69F3-3327-43F3-A26E-5062760F9EA2}"/>
              </a:ext>
            </a:extLst>
          </p:cNvPr>
          <p:cNvSpPr txBox="1"/>
          <p:nvPr/>
        </p:nvSpPr>
        <p:spPr>
          <a:xfrm>
            <a:off x="5704475" y="3525570"/>
            <a:ext cx="434506" cy="253916"/>
          </a:xfrm>
          <a:prstGeom prst="rect">
            <a:avLst/>
          </a:prstGeom>
          <a:noFill/>
        </p:spPr>
        <p:txBody>
          <a:bodyPr wrap="square" rtlCol="0">
            <a:spAutoFit/>
          </a:bodyPr>
          <a:lstStyle/>
          <a:p>
            <a:pPr algn="ctr"/>
            <a:r>
              <a:rPr lang="en-US" sz="1050" dirty="0"/>
              <a:t>63</a:t>
            </a:r>
          </a:p>
        </p:txBody>
      </p:sp>
      <p:sp>
        <p:nvSpPr>
          <p:cNvPr id="33" name="TextBox 32">
            <a:extLst>
              <a:ext uri="{FF2B5EF4-FFF2-40B4-BE49-F238E27FC236}">
                <a16:creationId xmlns:a16="http://schemas.microsoft.com/office/drawing/2014/main" id="{C21B5D66-2337-41EE-8A6E-9F65AA23B94F}"/>
              </a:ext>
            </a:extLst>
          </p:cNvPr>
          <p:cNvSpPr txBox="1"/>
          <p:nvPr/>
        </p:nvSpPr>
        <p:spPr>
          <a:xfrm>
            <a:off x="5704475" y="3920200"/>
            <a:ext cx="434506" cy="253916"/>
          </a:xfrm>
          <a:prstGeom prst="rect">
            <a:avLst/>
          </a:prstGeom>
          <a:noFill/>
        </p:spPr>
        <p:txBody>
          <a:bodyPr wrap="square" rtlCol="0">
            <a:spAutoFit/>
          </a:bodyPr>
          <a:lstStyle/>
          <a:p>
            <a:pPr algn="ctr"/>
            <a:r>
              <a:rPr lang="en-US" sz="1050" dirty="0"/>
              <a:t>53</a:t>
            </a:r>
          </a:p>
        </p:txBody>
      </p:sp>
      <p:sp>
        <p:nvSpPr>
          <p:cNvPr id="34" name="TextBox 33">
            <a:extLst>
              <a:ext uri="{FF2B5EF4-FFF2-40B4-BE49-F238E27FC236}">
                <a16:creationId xmlns:a16="http://schemas.microsoft.com/office/drawing/2014/main" id="{ABED6A22-E637-455C-AB7E-6BBB90433D4B}"/>
              </a:ext>
            </a:extLst>
          </p:cNvPr>
          <p:cNvSpPr txBox="1"/>
          <p:nvPr/>
        </p:nvSpPr>
        <p:spPr>
          <a:xfrm>
            <a:off x="5704475" y="4301896"/>
            <a:ext cx="434506" cy="253916"/>
          </a:xfrm>
          <a:prstGeom prst="rect">
            <a:avLst/>
          </a:prstGeom>
          <a:noFill/>
        </p:spPr>
        <p:txBody>
          <a:bodyPr wrap="square" rtlCol="0">
            <a:spAutoFit/>
          </a:bodyPr>
          <a:lstStyle/>
          <a:p>
            <a:pPr algn="ctr"/>
            <a:r>
              <a:rPr lang="en-US" sz="1050" dirty="0"/>
              <a:t>20</a:t>
            </a:r>
          </a:p>
        </p:txBody>
      </p:sp>
      <p:pic>
        <p:nvPicPr>
          <p:cNvPr id="35" name="Graphic 34" descr="Checkmark">
            <a:extLst>
              <a:ext uri="{FF2B5EF4-FFF2-40B4-BE49-F238E27FC236}">
                <a16:creationId xmlns:a16="http://schemas.microsoft.com/office/drawing/2014/main" id="{4D0CADC4-992D-4453-8548-8AA2AB7F1C82}"/>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086862" y="3538504"/>
            <a:ext cx="253916" cy="253916"/>
          </a:xfrm>
          <a:prstGeom prst="rect">
            <a:avLst/>
          </a:prstGeom>
        </p:spPr>
      </p:pic>
      <p:pic>
        <p:nvPicPr>
          <p:cNvPr id="36" name="Graphic 35" descr="Checkmark">
            <a:extLst>
              <a:ext uri="{FF2B5EF4-FFF2-40B4-BE49-F238E27FC236}">
                <a16:creationId xmlns:a16="http://schemas.microsoft.com/office/drawing/2014/main" id="{702917C9-EEE4-4E08-BFBE-FC0FE07D0D16}"/>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096000" y="3907266"/>
            <a:ext cx="253916" cy="253916"/>
          </a:xfrm>
          <a:prstGeom prst="rect">
            <a:avLst/>
          </a:prstGeom>
        </p:spPr>
      </p:pic>
      <p:pic>
        <p:nvPicPr>
          <p:cNvPr id="37" name="Graphic 36" descr="Checkmark">
            <a:extLst>
              <a:ext uri="{FF2B5EF4-FFF2-40B4-BE49-F238E27FC236}">
                <a16:creationId xmlns:a16="http://schemas.microsoft.com/office/drawing/2014/main" id="{D83C9D53-3501-4BC9-9D14-95E694BA40AB}"/>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086862" y="4276381"/>
            <a:ext cx="253916" cy="253916"/>
          </a:xfrm>
          <a:prstGeom prst="rect">
            <a:avLst/>
          </a:prstGeom>
        </p:spPr>
      </p:pic>
      <p:pic>
        <p:nvPicPr>
          <p:cNvPr id="39" name="Graphic 38" descr="Key">
            <a:extLst>
              <a:ext uri="{FF2B5EF4-FFF2-40B4-BE49-F238E27FC236}">
                <a16:creationId xmlns:a16="http://schemas.microsoft.com/office/drawing/2014/main" id="{C6EE224D-DE42-437B-B16E-36D24F310C74}"/>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rot="6942105">
            <a:off x="9026308" y="2251321"/>
            <a:ext cx="692584" cy="692584"/>
          </a:xfrm>
          <a:prstGeom prst="rect">
            <a:avLst/>
          </a:prstGeom>
        </p:spPr>
      </p:pic>
      <p:pic>
        <p:nvPicPr>
          <p:cNvPr id="40" name="Graphic 39" descr="Key">
            <a:extLst>
              <a:ext uri="{FF2B5EF4-FFF2-40B4-BE49-F238E27FC236}">
                <a16:creationId xmlns:a16="http://schemas.microsoft.com/office/drawing/2014/main" id="{8BCB9739-9B0E-453D-B99E-03E09036F853}"/>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rot="5400000">
            <a:off x="9310896" y="2476320"/>
            <a:ext cx="459397" cy="459397"/>
          </a:xfrm>
          <a:prstGeom prst="rect">
            <a:avLst/>
          </a:prstGeom>
        </p:spPr>
      </p:pic>
      <p:pic>
        <p:nvPicPr>
          <p:cNvPr id="41" name="Graphic 40" descr="Key">
            <a:extLst>
              <a:ext uri="{FF2B5EF4-FFF2-40B4-BE49-F238E27FC236}">
                <a16:creationId xmlns:a16="http://schemas.microsoft.com/office/drawing/2014/main" id="{50191F7F-AA71-4093-BDB7-0D9BF50A2D3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rot="7922593">
            <a:off x="8938863" y="2256561"/>
            <a:ext cx="539255" cy="539255"/>
          </a:xfrm>
          <a:prstGeom prst="rect">
            <a:avLst/>
          </a:prstGeom>
        </p:spPr>
      </p:pic>
      <p:pic>
        <p:nvPicPr>
          <p:cNvPr id="43" name="Graphic 42" descr="Coffee">
            <a:extLst>
              <a:ext uri="{FF2B5EF4-FFF2-40B4-BE49-F238E27FC236}">
                <a16:creationId xmlns:a16="http://schemas.microsoft.com/office/drawing/2014/main" id="{8568B68C-5073-4A52-BC8C-C094ACEDCC07}"/>
              </a:ext>
            </a:extLst>
          </p:cNvPr>
          <p:cNvPicPr>
            <a:picLocks noChangeAspect="1"/>
          </p:cNvPicPr>
          <p:nvPr/>
        </p:nvPicPr>
        <p:blipFill rotWithShape="1">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rcRect t="40466"/>
          <a:stretch/>
        </p:blipFill>
        <p:spPr>
          <a:xfrm>
            <a:off x="9704875" y="2476320"/>
            <a:ext cx="794182" cy="472809"/>
          </a:xfrm>
          <a:prstGeom prst="rect">
            <a:avLst/>
          </a:prstGeom>
        </p:spPr>
      </p:pic>
      <p:pic>
        <p:nvPicPr>
          <p:cNvPr id="45" name="Graphic 44" descr="Bar graph with upward trend">
            <a:extLst>
              <a:ext uri="{FF2B5EF4-FFF2-40B4-BE49-F238E27FC236}">
                <a16:creationId xmlns:a16="http://schemas.microsoft.com/office/drawing/2014/main" id="{2202D749-01C2-47E2-B7DC-D5E7970DCC59}"/>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10445559" y="2319344"/>
            <a:ext cx="717741" cy="717741"/>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Traumatic Events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Car">
            <a:extLst>
              <a:ext uri="{FF2B5EF4-FFF2-40B4-BE49-F238E27FC236}">
                <a16:creationId xmlns:a16="http://schemas.microsoft.com/office/drawing/2014/main" id="{D79777EB-6822-46F8-A3CB-622D7D2FA2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19623" y="1804985"/>
            <a:ext cx="2952753" cy="2952753"/>
          </a:xfrm>
          <a:prstGeom prst="rect">
            <a:avLst/>
          </a:prstGeom>
        </p:spPr>
      </p:pic>
      <p:pic>
        <p:nvPicPr>
          <p:cNvPr id="6" name="Graphic 5" descr="Warning">
            <a:extLst>
              <a:ext uri="{FF2B5EF4-FFF2-40B4-BE49-F238E27FC236}">
                <a16:creationId xmlns:a16="http://schemas.microsoft.com/office/drawing/2014/main" id="{A5AD7021-A9D1-42FC-B1B5-B0E036E6F2F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44924" y="2252662"/>
            <a:ext cx="1927624" cy="1927624"/>
          </a:xfrm>
          <a:prstGeom prst="rect">
            <a:avLst/>
          </a:prstGeom>
        </p:spPr>
      </p:pic>
      <p:pic>
        <p:nvPicPr>
          <p:cNvPr id="7" name="Graphic 6" descr="Angry face with no fill">
            <a:extLst>
              <a:ext uri="{FF2B5EF4-FFF2-40B4-BE49-F238E27FC236}">
                <a16:creationId xmlns:a16="http://schemas.microsoft.com/office/drawing/2014/main" id="{EF1AF84F-681F-4E72-A3F6-58B32D6EA46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24748" y="2262187"/>
            <a:ext cx="2038351" cy="2038351"/>
          </a:xfrm>
          <a:prstGeom prst="rect">
            <a:avLst/>
          </a:prstGeom>
        </p:spPr>
      </p:pic>
      <p:pic>
        <p:nvPicPr>
          <p:cNvPr id="9" name="Graphic 8" descr="Fire">
            <a:extLst>
              <a:ext uri="{FF2B5EF4-FFF2-40B4-BE49-F238E27FC236}">
                <a16:creationId xmlns:a16="http://schemas.microsoft.com/office/drawing/2014/main" id="{ED805F03-835A-4C28-AAAF-FC2FC2A8ABF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557710" y="3276729"/>
            <a:ext cx="731043" cy="731043"/>
          </a:xfrm>
          <a:prstGeom prst="rect">
            <a:avLst/>
          </a:prstGeom>
        </p:spPr>
      </p:pic>
      <p:sp>
        <p:nvSpPr>
          <p:cNvPr id="11" name="TextBox 10">
            <a:extLst>
              <a:ext uri="{FF2B5EF4-FFF2-40B4-BE49-F238E27FC236}">
                <a16:creationId xmlns:a16="http://schemas.microsoft.com/office/drawing/2014/main" id="{87861064-CDBB-4A80-9537-37FD60CC4967}"/>
              </a:ext>
            </a:extLst>
          </p:cNvPr>
          <p:cNvSpPr txBox="1"/>
          <p:nvPr/>
        </p:nvSpPr>
        <p:spPr>
          <a:xfrm>
            <a:off x="2797969" y="4989051"/>
            <a:ext cx="6596062" cy="707886"/>
          </a:xfrm>
          <a:prstGeom prst="rect">
            <a:avLst/>
          </a:prstGeom>
          <a:solidFill>
            <a:srgbClr val="FF9999"/>
          </a:solidFill>
        </p:spPr>
        <p:txBody>
          <a:bodyPr wrap="square" rtlCol="0">
            <a:spAutoFit/>
          </a:bodyPr>
          <a:lstStyle/>
          <a:p>
            <a:pPr algn="ctr"/>
            <a:r>
              <a:rPr lang="en-US" sz="4000" dirty="0"/>
              <a:t>Posttraumatic Stress Disorder</a:t>
            </a:r>
          </a:p>
        </p:txBody>
      </p:sp>
      <p:pic>
        <p:nvPicPr>
          <p:cNvPr id="12" name="Graphic 11" descr="Fire">
            <a:extLst>
              <a:ext uri="{FF2B5EF4-FFF2-40B4-BE49-F238E27FC236}">
                <a16:creationId xmlns:a16="http://schemas.microsoft.com/office/drawing/2014/main" id="{6EDD3D03-3BC8-4D8D-B56D-0606880983A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15031" y="3171825"/>
            <a:ext cx="731043" cy="731043"/>
          </a:xfrm>
          <a:prstGeom prst="rect">
            <a:avLst/>
          </a:prstGeom>
        </p:spPr>
      </p:pic>
      <p:pic>
        <p:nvPicPr>
          <p:cNvPr id="13" name="Graphic 12" descr="Fire">
            <a:extLst>
              <a:ext uri="{FF2B5EF4-FFF2-40B4-BE49-F238E27FC236}">
                <a16:creationId xmlns:a16="http://schemas.microsoft.com/office/drawing/2014/main" id="{F9903AB9-C7C4-40EE-9108-24D8B02A82E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37727" y="3287481"/>
            <a:ext cx="731043" cy="731043"/>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Life Changes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keleton">
            <a:extLst>
              <a:ext uri="{FF2B5EF4-FFF2-40B4-BE49-F238E27FC236}">
                <a16:creationId xmlns:a16="http://schemas.microsoft.com/office/drawing/2014/main" id="{B8BB3016-5F9C-4531-9894-60B85CD707CB}"/>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40878" r="39527" b="79538"/>
          <a:stretch/>
        </p:blipFill>
        <p:spPr>
          <a:xfrm>
            <a:off x="2324691" y="1569548"/>
            <a:ext cx="1841691" cy="1923100"/>
          </a:xfrm>
          <a:prstGeom prst="rect">
            <a:avLst/>
          </a:prstGeom>
        </p:spPr>
      </p:pic>
      <p:pic>
        <p:nvPicPr>
          <p:cNvPr id="5" name="Graphic 4" descr="Sad face with no fill">
            <a:extLst>
              <a:ext uri="{FF2B5EF4-FFF2-40B4-BE49-F238E27FC236}">
                <a16:creationId xmlns:a16="http://schemas.microsoft.com/office/drawing/2014/main" id="{47DA4B6D-1AB2-427F-ABF4-2839EF981A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73908" y="1905914"/>
            <a:ext cx="1759548" cy="1759548"/>
          </a:xfrm>
          <a:prstGeom prst="rect">
            <a:avLst/>
          </a:prstGeom>
        </p:spPr>
      </p:pic>
      <p:pic>
        <p:nvPicPr>
          <p:cNvPr id="6" name="Graphic 5" descr="Sad face with no fill">
            <a:extLst>
              <a:ext uri="{FF2B5EF4-FFF2-40B4-BE49-F238E27FC236}">
                <a16:creationId xmlns:a16="http://schemas.microsoft.com/office/drawing/2014/main" id="{E0892B31-3CC6-49C4-A0A4-1322E70BE1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10275" y="1905914"/>
            <a:ext cx="1759549" cy="1759549"/>
          </a:xfrm>
          <a:prstGeom prst="rect">
            <a:avLst/>
          </a:prstGeom>
        </p:spPr>
      </p:pic>
      <p:sp>
        <p:nvSpPr>
          <p:cNvPr id="7" name="Multiplication Sign 6">
            <a:extLst>
              <a:ext uri="{FF2B5EF4-FFF2-40B4-BE49-F238E27FC236}">
                <a16:creationId xmlns:a16="http://schemas.microsoft.com/office/drawing/2014/main" id="{55674D8A-FD77-4ACE-A473-702A140AF178}"/>
              </a:ext>
            </a:extLst>
          </p:cNvPr>
          <p:cNvSpPr/>
          <p:nvPr/>
        </p:nvSpPr>
        <p:spPr>
          <a:xfrm>
            <a:off x="5380068" y="1905914"/>
            <a:ext cx="1509981" cy="1759548"/>
          </a:xfrm>
          <a:prstGeom prst="mathMultiply">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House">
            <a:extLst>
              <a:ext uri="{FF2B5EF4-FFF2-40B4-BE49-F238E27FC236}">
                <a16:creationId xmlns:a16="http://schemas.microsoft.com/office/drawing/2014/main" id="{45A7512C-C302-4A6F-B6FF-1D46A0E5049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55549" y="1300687"/>
            <a:ext cx="2364775" cy="2364775"/>
          </a:xfrm>
          <a:prstGeom prst="rect">
            <a:avLst/>
          </a:prstGeom>
        </p:spPr>
      </p:pic>
      <p:sp>
        <p:nvSpPr>
          <p:cNvPr id="9" name="TextBox 8">
            <a:extLst>
              <a:ext uri="{FF2B5EF4-FFF2-40B4-BE49-F238E27FC236}">
                <a16:creationId xmlns:a16="http://schemas.microsoft.com/office/drawing/2014/main" id="{754005F6-0CC5-4554-852C-07F1273700C7}"/>
              </a:ext>
            </a:extLst>
          </p:cNvPr>
          <p:cNvSpPr txBox="1"/>
          <p:nvPr/>
        </p:nvSpPr>
        <p:spPr>
          <a:xfrm>
            <a:off x="1081445" y="3914007"/>
            <a:ext cx="2375075" cy="707886"/>
          </a:xfrm>
          <a:prstGeom prst="rect">
            <a:avLst/>
          </a:prstGeom>
          <a:noFill/>
        </p:spPr>
        <p:txBody>
          <a:bodyPr wrap="square" rtlCol="0">
            <a:spAutoFit/>
          </a:bodyPr>
          <a:lstStyle/>
          <a:p>
            <a:pPr algn="ctr"/>
            <a:r>
              <a:rPr lang="en-US" sz="2000" dirty="0"/>
              <a:t>Social Readjustment Rating Scale (SRRS)</a:t>
            </a:r>
          </a:p>
        </p:txBody>
      </p:sp>
      <p:sp>
        <p:nvSpPr>
          <p:cNvPr id="10" name="TextBox 9">
            <a:extLst>
              <a:ext uri="{FF2B5EF4-FFF2-40B4-BE49-F238E27FC236}">
                <a16:creationId xmlns:a16="http://schemas.microsoft.com/office/drawing/2014/main" id="{8D5197F0-63A0-4142-9829-C8A6082B2EA5}"/>
              </a:ext>
            </a:extLst>
          </p:cNvPr>
          <p:cNvSpPr txBox="1"/>
          <p:nvPr/>
        </p:nvSpPr>
        <p:spPr>
          <a:xfrm>
            <a:off x="277353" y="4702489"/>
            <a:ext cx="2141572" cy="307777"/>
          </a:xfrm>
          <a:prstGeom prst="rect">
            <a:avLst/>
          </a:prstGeom>
          <a:noFill/>
        </p:spPr>
        <p:txBody>
          <a:bodyPr wrap="square" rtlCol="0">
            <a:spAutoFit/>
          </a:bodyPr>
          <a:lstStyle/>
          <a:p>
            <a:pPr algn="ctr"/>
            <a:r>
              <a:rPr lang="en-US" sz="1400" dirty="0"/>
              <a:t>Death of a family member</a:t>
            </a:r>
          </a:p>
        </p:txBody>
      </p:sp>
      <p:sp>
        <p:nvSpPr>
          <p:cNvPr id="11" name="TextBox 10">
            <a:extLst>
              <a:ext uri="{FF2B5EF4-FFF2-40B4-BE49-F238E27FC236}">
                <a16:creationId xmlns:a16="http://schemas.microsoft.com/office/drawing/2014/main" id="{67932AAF-0206-49B4-9EF1-34B769A02857}"/>
              </a:ext>
            </a:extLst>
          </p:cNvPr>
          <p:cNvSpPr txBox="1"/>
          <p:nvPr/>
        </p:nvSpPr>
        <p:spPr>
          <a:xfrm>
            <a:off x="427293" y="5130594"/>
            <a:ext cx="1841691" cy="307777"/>
          </a:xfrm>
          <a:prstGeom prst="rect">
            <a:avLst/>
          </a:prstGeom>
          <a:noFill/>
        </p:spPr>
        <p:txBody>
          <a:bodyPr wrap="square" rtlCol="0">
            <a:spAutoFit/>
          </a:bodyPr>
          <a:lstStyle/>
          <a:p>
            <a:pPr algn="ctr"/>
            <a:r>
              <a:rPr lang="en-US" sz="1400" dirty="0"/>
              <a:t>Personal injury</a:t>
            </a:r>
          </a:p>
        </p:txBody>
      </p:sp>
      <p:sp>
        <p:nvSpPr>
          <p:cNvPr id="12" name="TextBox 11">
            <a:extLst>
              <a:ext uri="{FF2B5EF4-FFF2-40B4-BE49-F238E27FC236}">
                <a16:creationId xmlns:a16="http://schemas.microsoft.com/office/drawing/2014/main" id="{BDC38515-C61B-42F0-A75B-21AB3EBDE0EF}"/>
              </a:ext>
            </a:extLst>
          </p:cNvPr>
          <p:cNvSpPr txBox="1"/>
          <p:nvPr/>
        </p:nvSpPr>
        <p:spPr>
          <a:xfrm>
            <a:off x="427292" y="5558699"/>
            <a:ext cx="1841691" cy="307777"/>
          </a:xfrm>
          <a:prstGeom prst="rect">
            <a:avLst/>
          </a:prstGeom>
          <a:noFill/>
        </p:spPr>
        <p:txBody>
          <a:bodyPr wrap="square" rtlCol="0">
            <a:spAutoFit/>
          </a:bodyPr>
          <a:lstStyle/>
          <a:p>
            <a:pPr algn="ctr"/>
            <a:r>
              <a:rPr lang="en-US" sz="1400" dirty="0"/>
              <a:t>Changing in residence</a:t>
            </a:r>
          </a:p>
        </p:txBody>
      </p:sp>
      <p:sp>
        <p:nvSpPr>
          <p:cNvPr id="13" name="TextBox 12">
            <a:extLst>
              <a:ext uri="{FF2B5EF4-FFF2-40B4-BE49-F238E27FC236}">
                <a16:creationId xmlns:a16="http://schemas.microsoft.com/office/drawing/2014/main" id="{CA4B5EF3-CA04-4519-9795-E7A2FF0D5D2C}"/>
              </a:ext>
            </a:extLst>
          </p:cNvPr>
          <p:cNvSpPr txBox="1"/>
          <p:nvPr/>
        </p:nvSpPr>
        <p:spPr>
          <a:xfrm>
            <a:off x="2811030" y="4703175"/>
            <a:ext cx="434506" cy="307777"/>
          </a:xfrm>
          <a:prstGeom prst="rect">
            <a:avLst/>
          </a:prstGeom>
          <a:noFill/>
        </p:spPr>
        <p:txBody>
          <a:bodyPr wrap="square" rtlCol="0">
            <a:spAutoFit/>
          </a:bodyPr>
          <a:lstStyle/>
          <a:p>
            <a:pPr algn="ctr"/>
            <a:r>
              <a:rPr lang="en-US" sz="1400" dirty="0"/>
              <a:t>63</a:t>
            </a:r>
          </a:p>
        </p:txBody>
      </p:sp>
      <p:sp>
        <p:nvSpPr>
          <p:cNvPr id="14" name="TextBox 13">
            <a:extLst>
              <a:ext uri="{FF2B5EF4-FFF2-40B4-BE49-F238E27FC236}">
                <a16:creationId xmlns:a16="http://schemas.microsoft.com/office/drawing/2014/main" id="{C527FD0C-FA16-4690-926B-CF218C74B0E3}"/>
              </a:ext>
            </a:extLst>
          </p:cNvPr>
          <p:cNvSpPr txBox="1"/>
          <p:nvPr/>
        </p:nvSpPr>
        <p:spPr>
          <a:xfrm>
            <a:off x="2811030" y="5130593"/>
            <a:ext cx="434506" cy="307777"/>
          </a:xfrm>
          <a:prstGeom prst="rect">
            <a:avLst/>
          </a:prstGeom>
          <a:noFill/>
        </p:spPr>
        <p:txBody>
          <a:bodyPr wrap="square" rtlCol="0">
            <a:spAutoFit/>
          </a:bodyPr>
          <a:lstStyle/>
          <a:p>
            <a:pPr algn="ctr"/>
            <a:r>
              <a:rPr lang="en-US" sz="1400" dirty="0"/>
              <a:t>53</a:t>
            </a:r>
          </a:p>
        </p:txBody>
      </p:sp>
      <p:sp>
        <p:nvSpPr>
          <p:cNvPr id="15" name="TextBox 14">
            <a:extLst>
              <a:ext uri="{FF2B5EF4-FFF2-40B4-BE49-F238E27FC236}">
                <a16:creationId xmlns:a16="http://schemas.microsoft.com/office/drawing/2014/main" id="{A944A9E2-5EDE-4D6E-A3D1-8DE8926C2F52}"/>
              </a:ext>
            </a:extLst>
          </p:cNvPr>
          <p:cNvSpPr txBox="1"/>
          <p:nvPr/>
        </p:nvSpPr>
        <p:spPr>
          <a:xfrm>
            <a:off x="2811030" y="5553422"/>
            <a:ext cx="434506" cy="307777"/>
          </a:xfrm>
          <a:prstGeom prst="rect">
            <a:avLst/>
          </a:prstGeom>
          <a:noFill/>
        </p:spPr>
        <p:txBody>
          <a:bodyPr wrap="square" rtlCol="0">
            <a:spAutoFit/>
          </a:bodyPr>
          <a:lstStyle/>
          <a:p>
            <a:pPr algn="ctr"/>
            <a:r>
              <a:rPr lang="en-US" sz="1400" dirty="0"/>
              <a:t>20</a:t>
            </a:r>
          </a:p>
        </p:txBody>
      </p:sp>
      <p:pic>
        <p:nvPicPr>
          <p:cNvPr id="16" name="Graphic 15" descr="Checkmark">
            <a:extLst>
              <a:ext uri="{FF2B5EF4-FFF2-40B4-BE49-F238E27FC236}">
                <a16:creationId xmlns:a16="http://schemas.microsoft.com/office/drawing/2014/main" id="{098FE13F-F0EE-4256-A018-A3E446B0940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45536" y="4729419"/>
            <a:ext cx="253916" cy="253916"/>
          </a:xfrm>
          <a:prstGeom prst="rect">
            <a:avLst/>
          </a:prstGeom>
        </p:spPr>
      </p:pic>
      <p:pic>
        <p:nvPicPr>
          <p:cNvPr id="19" name="Graphic 18" descr="Checkmark">
            <a:extLst>
              <a:ext uri="{FF2B5EF4-FFF2-40B4-BE49-F238E27FC236}">
                <a16:creationId xmlns:a16="http://schemas.microsoft.com/office/drawing/2014/main" id="{251B6547-0206-4D8A-9995-54FBF7D8E66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49313" y="5157523"/>
            <a:ext cx="253916" cy="253916"/>
          </a:xfrm>
          <a:prstGeom prst="rect">
            <a:avLst/>
          </a:prstGeom>
        </p:spPr>
      </p:pic>
      <p:pic>
        <p:nvPicPr>
          <p:cNvPr id="20" name="Graphic 19" descr="Checkmark">
            <a:extLst>
              <a:ext uri="{FF2B5EF4-FFF2-40B4-BE49-F238E27FC236}">
                <a16:creationId xmlns:a16="http://schemas.microsoft.com/office/drawing/2014/main" id="{534864B0-09AE-49FE-BF8B-ECFEC505BB5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45536" y="5553769"/>
            <a:ext cx="253916" cy="253916"/>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Readjustment Rating Scale (SRRS)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377E316-07F8-4147-9018-0EB5E53349F9}"/>
              </a:ext>
            </a:extLst>
          </p:cNvPr>
          <p:cNvSpPr txBox="1"/>
          <p:nvPr/>
        </p:nvSpPr>
        <p:spPr>
          <a:xfrm>
            <a:off x="1644540" y="1927180"/>
            <a:ext cx="4104147" cy="523220"/>
          </a:xfrm>
          <a:prstGeom prst="rect">
            <a:avLst/>
          </a:prstGeom>
          <a:noFill/>
        </p:spPr>
        <p:txBody>
          <a:bodyPr wrap="square" rtlCol="0">
            <a:spAutoFit/>
          </a:bodyPr>
          <a:lstStyle/>
          <a:p>
            <a:pPr algn="ctr"/>
            <a:r>
              <a:rPr lang="en-US" sz="2800" dirty="0"/>
              <a:t>Death of a family member</a:t>
            </a:r>
          </a:p>
        </p:txBody>
      </p:sp>
      <p:sp>
        <p:nvSpPr>
          <p:cNvPr id="5" name="TextBox 4">
            <a:extLst>
              <a:ext uri="{FF2B5EF4-FFF2-40B4-BE49-F238E27FC236}">
                <a16:creationId xmlns:a16="http://schemas.microsoft.com/office/drawing/2014/main" id="{62EB6E36-4446-4A23-9B9A-65F5CED4BDC9}"/>
              </a:ext>
            </a:extLst>
          </p:cNvPr>
          <p:cNvSpPr txBox="1"/>
          <p:nvPr/>
        </p:nvSpPr>
        <p:spPr>
          <a:xfrm>
            <a:off x="2071583" y="3167390"/>
            <a:ext cx="3250059" cy="523220"/>
          </a:xfrm>
          <a:prstGeom prst="rect">
            <a:avLst/>
          </a:prstGeom>
          <a:noFill/>
        </p:spPr>
        <p:txBody>
          <a:bodyPr wrap="square" rtlCol="0">
            <a:spAutoFit/>
          </a:bodyPr>
          <a:lstStyle/>
          <a:p>
            <a:pPr algn="ctr"/>
            <a:r>
              <a:rPr lang="en-US" sz="2800" dirty="0"/>
              <a:t>Personal injury</a:t>
            </a:r>
          </a:p>
        </p:txBody>
      </p:sp>
      <p:sp>
        <p:nvSpPr>
          <p:cNvPr id="6" name="TextBox 5">
            <a:extLst>
              <a:ext uri="{FF2B5EF4-FFF2-40B4-BE49-F238E27FC236}">
                <a16:creationId xmlns:a16="http://schemas.microsoft.com/office/drawing/2014/main" id="{BF7092C6-59ED-479A-9416-92423E2A8BDE}"/>
              </a:ext>
            </a:extLst>
          </p:cNvPr>
          <p:cNvSpPr txBox="1"/>
          <p:nvPr/>
        </p:nvSpPr>
        <p:spPr>
          <a:xfrm>
            <a:off x="1644541" y="4407600"/>
            <a:ext cx="4104146" cy="523220"/>
          </a:xfrm>
          <a:prstGeom prst="rect">
            <a:avLst/>
          </a:prstGeom>
          <a:noFill/>
        </p:spPr>
        <p:txBody>
          <a:bodyPr wrap="square" rtlCol="0">
            <a:spAutoFit/>
          </a:bodyPr>
          <a:lstStyle/>
          <a:p>
            <a:pPr algn="ctr"/>
            <a:r>
              <a:rPr lang="en-US" sz="2800" dirty="0"/>
              <a:t>Changing in residence</a:t>
            </a:r>
          </a:p>
        </p:txBody>
      </p:sp>
      <p:sp>
        <p:nvSpPr>
          <p:cNvPr id="7" name="TextBox 6">
            <a:extLst>
              <a:ext uri="{FF2B5EF4-FFF2-40B4-BE49-F238E27FC236}">
                <a16:creationId xmlns:a16="http://schemas.microsoft.com/office/drawing/2014/main" id="{FB6727DE-365B-4165-856A-16B772BD9FA2}"/>
              </a:ext>
            </a:extLst>
          </p:cNvPr>
          <p:cNvSpPr txBox="1"/>
          <p:nvPr/>
        </p:nvSpPr>
        <p:spPr>
          <a:xfrm>
            <a:off x="8087879" y="1927180"/>
            <a:ext cx="837045" cy="523220"/>
          </a:xfrm>
          <a:prstGeom prst="rect">
            <a:avLst/>
          </a:prstGeom>
          <a:noFill/>
        </p:spPr>
        <p:txBody>
          <a:bodyPr wrap="square" rtlCol="0">
            <a:spAutoFit/>
          </a:bodyPr>
          <a:lstStyle/>
          <a:p>
            <a:pPr algn="ctr"/>
            <a:r>
              <a:rPr lang="en-US" sz="2800" dirty="0"/>
              <a:t>63</a:t>
            </a:r>
          </a:p>
        </p:txBody>
      </p:sp>
      <p:sp>
        <p:nvSpPr>
          <p:cNvPr id="8" name="TextBox 7">
            <a:extLst>
              <a:ext uri="{FF2B5EF4-FFF2-40B4-BE49-F238E27FC236}">
                <a16:creationId xmlns:a16="http://schemas.microsoft.com/office/drawing/2014/main" id="{349419F5-9D0E-4BAB-A6DA-76AAD3BA65F5}"/>
              </a:ext>
            </a:extLst>
          </p:cNvPr>
          <p:cNvSpPr txBox="1"/>
          <p:nvPr/>
        </p:nvSpPr>
        <p:spPr>
          <a:xfrm>
            <a:off x="8016441" y="3167390"/>
            <a:ext cx="979920" cy="523220"/>
          </a:xfrm>
          <a:prstGeom prst="rect">
            <a:avLst/>
          </a:prstGeom>
          <a:noFill/>
        </p:spPr>
        <p:txBody>
          <a:bodyPr wrap="square" rtlCol="0">
            <a:spAutoFit/>
          </a:bodyPr>
          <a:lstStyle/>
          <a:p>
            <a:pPr algn="ctr"/>
            <a:r>
              <a:rPr lang="en-US" sz="2800" dirty="0"/>
              <a:t>53</a:t>
            </a:r>
          </a:p>
        </p:txBody>
      </p:sp>
      <p:sp>
        <p:nvSpPr>
          <p:cNvPr id="9" name="TextBox 8">
            <a:extLst>
              <a:ext uri="{FF2B5EF4-FFF2-40B4-BE49-F238E27FC236}">
                <a16:creationId xmlns:a16="http://schemas.microsoft.com/office/drawing/2014/main" id="{40704902-09ED-4704-817A-E8506CEC7D64}"/>
              </a:ext>
            </a:extLst>
          </p:cNvPr>
          <p:cNvSpPr txBox="1"/>
          <p:nvPr/>
        </p:nvSpPr>
        <p:spPr>
          <a:xfrm>
            <a:off x="8016441" y="4407600"/>
            <a:ext cx="979919" cy="523220"/>
          </a:xfrm>
          <a:prstGeom prst="rect">
            <a:avLst/>
          </a:prstGeom>
          <a:noFill/>
        </p:spPr>
        <p:txBody>
          <a:bodyPr wrap="square" rtlCol="0">
            <a:spAutoFit/>
          </a:bodyPr>
          <a:lstStyle/>
          <a:p>
            <a:pPr algn="ctr"/>
            <a:r>
              <a:rPr lang="en-US" sz="2800" dirty="0"/>
              <a:t>20</a:t>
            </a:r>
          </a:p>
        </p:txBody>
      </p:sp>
      <p:pic>
        <p:nvPicPr>
          <p:cNvPr id="10" name="Graphic 9" descr="Checkmark">
            <a:extLst>
              <a:ext uri="{FF2B5EF4-FFF2-40B4-BE49-F238E27FC236}">
                <a16:creationId xmlns:a16="http://schemas.microsoft.com/office/drawing/2014/main" id="{69992D0A-2BA5-498A-AA1E-B2B5B1C842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49890" y="1752586"/>
            <a:ext cx="697814" cy="697814"/>
          </a:xfrm>
          <a:prstGeom prst="rect">
            <a:avLst/>
          </a:prstGeom>
        </p:spPr>
      </p:pic>
      <p:pic>
        <p:nvPicPr>
          <p:cNvPr id="11" name="Graphic 10" descr="Checkmark">
            <a:extLst>
              <a:ext uri="{FF2B5EF4-FFF2-40B4-BE49-F238E27FC236}">
                <a16:creationId xmlns:a16="http://schemas.microsoft.com/office/drawing/2014/main" id="{44681175-8CAC-4C50-9358-9024E2873F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49890" y="2992796"/>
            <a:ext cx="697814" cy="697814"/>
          </a:xfrm>
          <a:prstGeom prst="rect">
            <a:avLst/>
          </a:prstGeom>
        </p:spPr>
      </p:pic>
      <p:pic>
        <p:nvPicPr>
          <p:cNvPr id="12" name="Graphic 11" descr="Checkmark">
            <a:extLst>
              <a:ext uri="{FF2B5EF4-FFF2-40B4-BE49-F238E27FC236}">
                <a16:creationId xmlns:a16="http://schemas.microsoft.com/office/drawing/2014/main" id="{950F56E4-C017-4865-A333-B450B904DC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96360" y="4227978"/>
            <a:ext cx="697814" cy="697814"/>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Daily Hassles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Key">
            <a:extLst>
              <a:ext uri="{FF2B5EF4-FFF2-40B4-BE49-F238E27FC236}">
                <a16:creationId xmlns:a16="http://schemas.microsoft.com/office/drawing/2014/main" id="{1FD2E89B-93C6-45A9-AA88-2529BEBE7A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496457">
            <a:off x="1990994" y="1929390"/>
            <a:ext cx="1310383" cy="1310383"/>
          </a:xfrm>
          <a:prstGeom prst="rect">
            <a:avLst/>
          </a:prstGeom>
        </p:spPr>
      </p:pic>
      <p:pic>
        <p:nvPicPr>
          <p:cNvPr id="5" name="Graphic 4" descr="Key">
            <a:extLst>
              <a:ext uri="{FF2B5EF4-FFF2-40B4-BE49-F238E27FC236}">
                <a16:creationId xmlns:a16="http://schemas.microsoft.com/office/drawing/2014/main" id="{BA471575-F4C4-4500-818E-A81AA1A983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2671970" y="2306145"/>
            <a:ext cx="1461879" cy="1461879"/>
          </a:xfrm>
          <a:prstGeom prst="rect">
            <a:avLst/>
          </a:prstGeom>
        </p:spPr>
      </p:pic>
      <p:pic>
        <p:nvPicPr>
          <p:cNvPr id="6" name="Graphic 5" descr="Key">
            <a:extLst>
              <a:ext uri="{FF2B5EF4-FFF2-40B4-BE49-F238E27FC236}">
                <a16:creationId xmlns:a16="http://schemas.microsoft.com/office/drawing/2014/main" id="{FF8316C0-74FA-478F-B01C-839CC000E8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922593">
            <a:off x="1891813" y="1536062"/>
            <a:ext cx="2284306" cy="2284306"/>
          </a:xfrm>
          <a:prstGeom prst="rect">
            <a:avLst/>
          </a:prstGeom>
        </p:spPr>
      </p:pic>
      <p:pic>
        <p:nvPicPr>
          <p:cNvPr id="7" name="Graphic 6" descr="Coffee">
            <a:extLst>
              <a:ext uri="{FF2B5EF4-FFF2-40B4-BE49-F238E27FC236}">
                <a16:creationId xmlns:a16="http://schemas.microsoft.com/office/drawing/2014/main" id="{5E1B991D-AA7A-4D7F-8145-4A320309AE22}"/>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t="40466"/>
          <a:stretch/>
        </p:blipFill>
        <p:spPr>
          <a:xfrm>
            <a:off x="4618940" y="2306145"/>
            <a:ext cx="2954119" cy="1758708"/>
          </a:xfrm>
          <a:prstGeom prst="rect">
            <a:avLst/>
          </a:prstGeom>
        </p:spPr>
      </p:pic>
      <p:pic>
        <p:nvPicPr>
          <p:cNvPr id="8" name="Graphic 7" descr="Bar graph with upward trend">
            <a:extLst>
              <a:ext uri="{FF2B5EF4-FFF2-40B4-BE49-F238E27FC236}">
                <a16:creationId xmlns:a16="http://schemas.microsoft.com/office/drawing/2014/main" id="{96607B7A-D432-4469-980A-E88BF2977BA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70716" y="1889321"/>
            <a:ext cx="2295525" cy="2295525"/>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Other Stressors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actory">
            <a:extLst>
              <a:ext uri="{FF2B5EF4-FFF2-40B4-BE49-F238E27FC236}">
                <a16:creationId xmlns:a16="http://schemas.microsoft.com/office/drawing/2014/main" id="{4DD84A03-E80F-49A0-B9B8-C7F94BB1FB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019298"/>
            <a:ext cx="3181351" cy="3181351"/>
          </a:xfrm>
          <a:prstGeom prst="rect">
            <a:avLst/>
          </a:prstGeom>
        </p:spPr>
      </p:pic>
      <p:pic>
        <p:nvPicPr>
          <p:cNvPr id="5" name="Graphic 4" descr="Fire">
            <a:extLst>
              <a:ext uri="{FF2B5EF4-FFF2-40B4-BE49-F238E27FC236}">
                <a16:creationId xmlns:a16="http://schemas.microsoft.com/office/drawing/2014/main" id="{CE388A41-1F68-4A46-AD94-D6BC6DE0168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77113" y="1887840"/>
            <a:ext cx="1323975" cy="1323975"/>
          </a:xfrm>
          <a:prstGeom prst="rect">
            <a:avLst/>
          </a:prstGeom>
        </p:spPr>
      </p:pic>
      <p:pic>
        <p:nvPicPr>
          <p:cNvPr id="9" name="Graphic 8" descr="Fire">
            <a:extLst>
              <a:ext uri="{FF2B5EF4-FFF2-40B4-BE49-F238E27FC236}">
                <a16:creationId xmlns:a16="http://schemas.microsoft.com/office/drawing/2014/main" id="{C8D2A2AC-A0E4-4415-8AAD-DF034660D4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62900" y="2373941"/>
            <a:ext cx="1323975" cy="1323975"/>
          </a:xfrm>
          <a:prstGeom prst="rect">
            <a:avLst/>
          </a:prstGeom>
        </p:spPr>
      </p:pic>
      <p:pic>
        <p:nvPicPr>
          <p:cNvPr id="10" name="Graphic 9" descr="Fire">
            <a:extLst>
              <a:ext uri="{FF2B5EF4-FFF2-40B4-BE49-F238E27FC236}">
                <a16:creationId xmlns:a16="http://schemas.microsoft.com/office/drawing/2014/main" id="{E0B75FD6-14F4-40CC-A5FA-70474CE97C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01075" y="1799897"/>
            <a:ext cx="1323975" cy="1323975"/>
          </a:xfrm>
          <a:prstGeom prst="rect">
            <a:avLst/>
          </a:prstGeom>
        </p:spPr>
      </p:pic>
      <p:pic>
        <p:nvPicPr>
          <p:cNvPr id="11" name="Graphic 10" descr="Fire">
            <a:extLst>
              <a:ext uri="{FF2B5EF4-FFF2-40B4-BE49-F238E27FC236}">
                <a16:creationId xmlns:a16="http://schemas.microsoft.com/office/drawing/2014/main" id="{98B7EA56-6930-4B16-9532-12D30CDE414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15288" y="1624010"/>
            <a:ext cx="1323975" cy="1323975"/>
          </a:xfrm>
          <a:prstGeom prst="rect">
            <a:avLst/>
          </a:prstGeom>
        </p:spPr>
      </p:pic>
      <p:pic>
        <p:nvPicPr>
          <p:cNvPr id="7" name="Graphic 6" descr="Flowers in pot">
            <a:extLst>
              <a:ext uri="{FF2B5EF4-FFF2-40B4-BE49-F238E27FC236}">
                <a16:creationId xmlns:a16="http://schemas.microsoft.com/office/drawing/2014/main" id="{3BCB76FB-5583-43EF-BFF0-D484B24C5BF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15237" y="4138611"/>
            <a:ext cx="2124075" cy="2124075"/>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 Stressors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46FE7CB-E182-4534-B430-CCF8453240F3}"/>
              </a:ext>
            </a:extLst>
          </p:cNvPr>
          <p:cNvSpPr txBox="1"/>
          <p:nvPr/>
        </p:nvSpPr>
        <p:spPr>
          <a:xfrm>
            <a:off x="2533892" y="1598436"/>
            <a:ext cx="2523883" cy="1323439"/>
          </a:xfrm>
          <a:prstGeom prst="rect">
            <a:avLst/>
          </a:prstGeom>
          <a:solidFill>
            <a:srgbClr val="009999"/>
          </a:solidFill>
        </p:spPr>
        <p:txBody>
          <a:bodyPr wrap="square" rtlCol="0">
            <a:spAutoFit/>
          </a:bodyPr>
          <a:lstStyle/>
          <a:p>
            <a:pPr algn="ctr"/>
            <a:r>
              <a:rPr lang="en-US" sz="4000" dirty="0"/>
              <a:t>Heavy Workload</a:t>
            </a:r>
          </a:p>
        </p:txBody>
      </p:sp>
      <p:sp>
        <p:nvSpPr>
          <p:cNvPr id="5" name="TextBox 4">
            <a:extLst>
              <a:ext uri="{FF2B5EF4-FFF2-40B4-BE49-F238E27FC236}">
                <a16:creationId xmlns:a16="http://schemas.microsoft.com/office/drawing/2014/main" id="{D9DCEF4A-F0B9-4095-9BB3-1C2627CAE69D}"/>
              </a:ext>
            </a:extLst>
          </p:cNvPr>
          <p:cNvSpPr txBox="1"/>
          <p:nvPr/>
        </p:nvSpPr>
        <p:spPr>
          <a:xfrm>
            <a:off x="7134225" y="1598435"/>
            <a:ext cx="2724150" cy="1323439"/>
          </a:xfrm>
          <a:prstGeom prst="rect">
            <a:avLst/>
          </a:prstGeom>
          <a:solidFill>
            <a:srgbClr val="009999"/>
          </a:solidFill>
        </p:spPr>
        <p:txBody>
          <a:bodyPr wrap="square" rtlCol="0">
            <a:spAutoFit/>
          </a:bodyPr>
          <a:lstStyle/>
          <a:p>
            <a:pPr algn="ctr"/>
            <a:r>
              <a:rPr lang="en-US" sz="4000" dirty="0"/>
              <a:t>Job Uncertainty</a:t>
            </a:r>
          </a:p>
        </p:txBody>
      </p:sp>
      <p:sp>
        <p:nvSpPr>
          <p:cNvPr id="6" name="TextBox 5">
            <a:extLst>
              <a:ext uri="{FF2B5EF4-FFF2-40B4-BE49-F238E27FC236}">
                <a16:creationId xmlns:a16="http://schemas.microsoft.com/office/drawing/2014/main" id="{F442929E-9068-4868-A334-6BEF15A95080}"/>
              </a:ext>
            </a:extLst>
          </p:cNvPr>
          <p:cNvSpPr txBox="1"/>
          <p:nvPr/>
        </p:nvSpPr>
        <p:spPr>
          <a:xfrm>
            <a:off x="4908462" y="3536016"/>
            <a:ext cx="2375075" cy="400110"/>
          </a:xfrm>
          <a:prstGeom prst="rect">
            <a:avLst/>
          </a:prstGeom>
          <a:noFill/>
        </p:spPr>
        <p:txBody>
          <a:bodyPr wrap="square" rtlCol="0">
            <a:spAutoFit/>
          </a:bodyPr>
          <a:lstStyle/>
          <a:p>
            <a:pPr algn="ctr"/>
            <a:r>
              <a:rPr lang="en-US" sz="2000" dirty="0"/>
              <a:t>Job Strain</a:t>
            </a:r>
          </a:p>
        </p:txBody>
      </p:sp>
      <p:sp>
        <p:nvSpPr>
          <p:cNvPr id="7" name="TextBox 6">
            <a:extLst>
              <a:ext uri="{FF2B5EF4-FFF2-40B4-BE49-F238E27FC236}">
                <a16:creationId xmlns:a16="http://schemas.microsoft.com/office/drawing/2014/main" id="{6705A3C3-5418-420B-BC8A-DB7B864D8ECF}"/>
              </a:ext>
            </a:extLst>
          </p:cNvPr>
          <p:cNvSpPr txBox="1"/>
          <p:nvPr/>
        </p:nvSpPr>
        <p:spPr>
          <a:xfrm>
            <a:off x="3795833" y="3999932"/>
            <a:ext cx="1500187" cy="338554"/>
          </a:xfrm>
          <a:prstGeom prst="rect">
            <a:avLst/>
          </a:prstGeom>
          <a:solidFill>
            <a:srgbClr val="FFC000"/>
          </a:solidFill>
        </p:spPr>
        <p:txBody>
          <a:bodyPr wrap="square" rtlCol="0">
            <a:spAutoFit/>
          </a:bodyPr>
          <a:lstStyle/>
          <a:p>
            <a:pPr algn="ctr"/>
            <a:r>
              <a:rPr lang="en-US" sz="1600" dirty="0">
                <a:solidFill>
                  <a:srgbClr val="FF0066"/>
                </a:solidFill>
              </a:rPr>
              <a:t>Hypertension</a:t>
            </a:r>
          </a:p>
        </p:txBody>
      </p:sp>
      <p:pic>
        <p:nvPicPr>
          <p:cNvPr id="3" name="Graphic 2" descr="Heart">
            <a:extLst>
              <a:ext uri="{FF2B5EF4-FFF2-40B4-BE49-F238E27FC236}">
                <a16:creationId xmlns:a16="http://schemas.microsoft.com/office/drawing/2014/main" id="{8980ED3C-E69F-401D-8DD3-35DE51F662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4547" y="4427996"/>
            <a:ext cx="602758" cy="602758"/>
          </a:xfrm>
          <a:prstGeom prst="rect">
            <a:avLst/>
          </a:prstGeom>
        </p:spPr>
      </p:pic>
      <p:pic>
        <p:nvPicPr>
          <p:cNvPr id="9" name="Graphic 8" descr="Plate">
            <a:extLst>
              <a:ext uri="{FF2B5EF4-FFF2-40B4-BE49-F238E27FC236}">
                <a16:creationId xmlns:a16="http://schemas.microsoft.com/office/drawing/2014/main" id="{D24D0081-6301-41A8-97E6-192CCAD0D6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46343" y="4229795"/>
            <a:ext cx="747751" cy="747751"/>
          </a:xfrm>
          <a:prstGeom prst="rect">
            <a:avLst/>
          </a:prstGeom>
        </p:spPr>
      </p:pic>
      <p:pic>
        <p:nvPicPr>
          <p:cNvPr id="11" name="Graphic 10" descr="Spoon">
            <a:extLst>
              <a:ext uri="{FF2B5EF4-FFF2-40B4-BE49-F238E27FC236}">
                <a16:creationId xmlns:a16="http://schemas.microsoft.com/office/drawing/2014/main" id="{FFB92035-9F4C-4DF6-B633-01A5273978C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067879">
            <a:off x="6166387" y="4313211"/>
            <a:ext cx="580917" cy="580917"/>
          </a:xfrm>
          <a:prstGeom prst="rect">
            <a:avLst/>
          </a:prstGeom>
        </p:spPr>
      </p:pic>
      <p:pic>
        <p:nvPicPr>
          <p:cNvPr id="13" name="Graphic 12" descr="Knife">
            <a:extLst>
              <a:ext uri="{FF2B5EF4-FFF2-40B4-BE49-F238E27FC236}">
                <a16:creationId xmlns:a16="http://schemas.microsoft.com/office/drawing/2014/main" id="{166F5BA4-093F-4A62-A24A-2FF65FB6EC4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8960417">
            <a:off x="6265854" y="4091188"/>
            <a:ext cx="820563" cy="820563"/>
          </a:xfrm>
          <a:prstGeom prst="rect">
            <a:avLst/>
          </a:prstGeom>
        </p:spPr>
      </p:pic>
      <p:pic>
        <p:nvPicPr>
          <p:cNvPr id="15" name="Graphic 14" descr="Fork">
            <a:extLst>
              <a:ext uri="{FF2B5EF4-FFF2-40B4-BE49-F238E27FC236}">
                <a16:creationId xmlns:a16="http://schemas.microsoft.com/office/drawing/2014/main" id="{3A6B7C94-8CC1-431D-965D-D936A875886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8818599">
            <a:off x="5314383" y="4224850"/>
            <a:ext cx="606941" cy="606941"/>
          </a:xfrm>
          <a:prstGeom prst="rect">
            <a:avLst/>
          </a:prstGeom>
        </p:spPr>
      </p:pic>
      <p:pic>
        <p:nvPicPr>
          <p:cNvPr id="17" name="Graphic 16" descr="Crying face with solid fill">
            <a:extLst>
              <a:ext uri="{FF2B5EF4-FFF2-40B4-BE49-F238E27FC236}">
                <a16:creationId xmlns:a16="http://schemas.microsoft.com/office/drawing/2014/main" id="{EC0AD171-1119-4829-A953-E4A3E637000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883657" y="4088955"/>
            <a:ext cx="767382" cy="767382"/>
          </a:xfrm>
          <a:prstGeom prst="rect">
            <a:avLst/>
          </a:prstGeom>
        </p:spPr>
      </p:pic>
      <p:sp>
        <p:nvSpPr>
          <p:cNvPr id="20" name="TextBox 19">
            <a:extLst>
              <a:ext uri="{FF2B5EF4-FFF2-40B4-BE49-F238E27FC236}">
                <a16:creationId xmlns:a16="http://schemas.microsoft.com/office/drawing/2014/main" id="{394102B4-0F19-494C-AE3B-02FA8CC302C4}"/>
              </a:ext>
            </a:extLst>
          </p:cNvPr>
          <p:cNvSpPr txBox="1"/>
          <p:nvPr/>
        </p:nvSpPr>
        <p:spPr>
          <a:xfrm>
            <a:off x="7151683" y="5189924"/>
            <a:ext cx="998712" cy="276999"/>
          </a:xfrm>
          <a:prstGeom prst="rect">
            <a:avLst/>
          </a:prstGeom>
          <a:noFill/>
        </p:spPr>
        <p:txBody>
          <a:bodyPr wrap="square" rtlCol="0">
            <a:spAutoFit/>
          </a:bodyPr>
          <a:lstStyle/>
          <a:p>
            <a:pPr algn="ctr"/>
            <a:r>
              <a:rPr lang="en-US" sz="1200" dirty="0"/>
              <a:t>Job Burnout</a:t>
            </a:r>
          </a:p>
        </p:txBody>
      </p:sp>
      <p:pic>
        <p:nvPicPr>
          <p:cNvPr id="21" name="Graphic 20" descr="Crying face with solid fill">
            <a:extLst>
              <a:ext uri="{FF2B5EF4-FFF2-40B4-BE49-F238E27FC236}">
                <a16:creationId xmlns:a16="http://schemas.microsoft.com/office/drawing/2014/main" id="{2223AE48-B935-4BFF-96E7-1611EB1D3B8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761899" y="5553323"/>
            <a:ext cx="494373" cy="494373"/>
          </a:xfrm>
          <a:prstGeom prst="rect">
            <a:avLst/>
          </a:prstGeom>
        </p:spPr>
      </p:pic>
      <p:pic>
        <p:nvPicPr>
          <p:cNvPr id="19" name="Graphic 18" descr="Group">
            <a:extLst>
              <a:ext uri="{FF2B5EF4-FFF2-40B4-BE49-F238E27FC236}">
                <a16:creationId xmlns:a16="http://schemas.microsoft.com/office/drawing/2014/main" id="{D0513802-E2A2-434D-AA56-075992D5E93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389101" y="5458154"/>
            <a:ext cx="523875" cy="523875"/>
          </a:xfrm>
          <a:prstGeom prst="rect">
            <a:avLst/>
          </a:prstGeom>
        </p:spPr>
      </p:pic>
      <p:pic>
        <p:nvPicPr>
          <p:cNvPr id="23" name="Graphic 22" descr="Woman">
            <a:extLst>
              <a:ext uri="{FF2B5EF4-FFF2-40B4-BE49-F238E27FC236}">
                <a16:creationId xmlns:a16="http://schemas.microsoft.com/office/drawing/2014/main" id="{B0F1ADBF-7DBA-443A-AEAD-B79F7157F51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7448678" y="6114833"/>
            <a:ext cx="404722" cy="404722"/>
          </a:xfrm>
          <a:prstGeom prst="rect">
            <a:avLst/>
          </a:prstGeom>
        </p:spPr>
      </p:pic>
      <p:cxnSp>
        <p:nvCxnSpPr>
          <p:cNvPr id="25" name="Straight Arrow Connector 24">
            <a:extLst>
              <a:ext uri="{FF2B5EF4-FFF2-40B4-BE49-F238E27FC236}">
                <a16:creationId xmlns:a16="http://schemas.microsoft.com/office/drawing/2014/main" id="{D1C97F9E-72AE-4051-ADED-35730D27297B}"/>
              </a:ext>
            </a:extLst>
          </p:cNvPr>
          <p:cNvCxnSpPr>
            <a:cxnSpLocks/>
          </p:cNvCxnSpPr>
          <p:nvPr/>
        </p:nvCxnSpPr>
        <p:spPr>
          <a:xfrm>
            <a:off x="7651038" y="5800509"/>
            <a:ext cx="1" cy="313278"/>
          </a:xfrm>
          <a:prstGeom prst="straightConnector1">
            <a:avLst/>
          </a:prstGeom>
          <a:ln w="44450" cap="rnd">
            <a:solidFill>
              <a:srgbClr val="FF9999"/>
            </a:solidFill>
            <a:tailEnd type="stealth"/>
          </a:ln>
        </p:spPr>
        <p:style>
          <a:lnRef idx="1">
            <a:schemeClr val="accent1"/>
          </a:lnRef>
          <a:fillRef idx="0">
            <a:schemeClr val="accent1"/>
          </a:fillRef>
          <a:effectRef idx="0">
            <a:schemeClr val="accent1"/>
          </a:effectRef>
          <a:fontRef idx="minor">
            <a:schemeClr val="tx1"/>
          </a:fontRef>
        </p:style>
      </p:cxnSp>
      <p:pic>
        <p:nvPicPr>
          <p:cNvPr id="30" name="Graphic 29" descr="Thumbs up sign">
            <a:extLst>
              <a:ext uri="{FF2B5EF4-FFF2-40B4-BE49-F238E27FC236}">
                <a16:creationId xmlns:a16="http://schemas.microsoft.com/office/drawing/2014/main" id="{4C2CC130-100E-4B97-8A08-305362DBD451}"/>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flipV="1">
            <a:off x="8045805" y="5493589"/>
            <a:ext cx="613839" cy="613839"/>
          </a:xfrm>
          <a:prstGeom prst="rect">
            <a:avLst/>
          </a:prstGeom>
        </p:spPr>
      </p:pic>
    </p:spTree>
    <p:extLst>
      <p:ext uri="{BB962C8B-B14F-4D97-AF65-F5344CB8AC3E}">
        <p14:creationId xmlns:p14="http://schemas.microsoft.com/office/powerpoint/2010/main" val="262304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TotalTime>
  <Words>597</Words>
  <Application>Microsoft Office PowerPoint</Application>
  <PresentationFormat>Widescreen</PresentationFormat>
  <Paragraphs>78</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30</cp:revision>
  <dcterms:created xsi:type="dcterms:W3CDTF">2017-06-16T13:06:21Z</dcterms:created>
  <dcterms:modified xsi:type="dcterms:W3CDTF">2019-07-02T11:49:33Z</dcterms:modified>
</cp:coreProperties>
</file>