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79" r:id="rId3"/>
    <p:sldId id="257" r:id="rId4"/>
    <p:sldId id="280" r:id="rId5"/>
    <p:sldId id="258" r:id="rId6"/>
    <p:sldId id="259" r:id="rId7"/>
    <p:sldId id="260" r:id="rId8"/>
    <p:sldId id="261" r:id="rId9"/>
    <p:sldId id="262" r:id="rId10"/>
    <p:sldId id="263" r:id="rId11"/>
    <p:sldId id="281" r:id="rId12"/>
    <p:sldId id="282" r:id="rId13"/>
    <p:sldId id="283" r:id="rId14"/>
    <p:sldId id="284" r:id="rId15"/>
    <p:sldId id="285" r:id="rId16"/>
    <p:sldId id="286" r:id="rId17"/>
    <p:sldId id="287" r:id="rId18"/>
    <p:sldId id="288"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0066"/>
    <a:srgbClr val="FF9900"/>
    <a:srgbClr val="009999"/>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7698" autoAdjust="0"/>
  </p:normalViewPr>
  <p:slideViewPr>
    <p:cSldViewPr snapToGrid="0">
      <p:cViewPr varScale="1">
        <p:scale>
          <a:sx n="100" d="100"/>
          <a:sy n="100" d="100"/>
        </p:scale>
        <p:origin x="26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6/20/2019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section, we will consider the relationship between stress and illness. Given that our stress responses are supposed to be for acute situations, our tendency to experience more prolonged stress ultimately impacts our health.</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Stress can impact the development of cardiovascular disorders, such as heart disease, which includes symptoms of chest pain. A major risk for heart disease is hypertension or high blood pressure. Hypertension can ultimately lead to heart attack, stroke, kidney failure, and more. Exposure to job strain, natural disasters, marital conflict, and more can all contribute.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17341071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Interestingly, personality may have a mediating influence in stress and heart disease relationship. Researchers have identified two types of personalities—Type A and Type B.</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20479966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Type A personalities are intense, driven, and rushed. They are deadline oriented and often get frustrated and angry. These individuals are more likely to suffer from heart attacks.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a:p>
        </p:txBody>
      </p:sp>
    </p:spTree>
    <p:extLst>
      <p:ext uri="{BB962C8B-B14F-4D97-AF65-F5344CB8AC3E}">
        <p14:creationId xmlns:p14="http://schemas.microsoft.com/office/powerpoint/2010/main" val="3083480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laid back and relaxed types were Type B personalities. It turns out that Type A personalities are 7 times more likely to experience heart disease than Type Bs! For Type A personalities, their anger appears to be the biggest risk factor.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13</a:t>
            </a:fld>
            <a:endParaRPr lang="en-US"/>
          </a:p>
        </p:txBody>
      </p:sp>
    </p:spTree>
    <p:extLst>
      <p:ext uri="{BB962C8B-B14F-4D97-AF65-F5344CB8AC3E}">
        <p14:creationId xmlns:p14="http://schemas.microsoft.com/office/powerpoint/2010/main" val="6944704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Other emotional states have been linked to heart disease, such as negative affectivity or the tendency to experience distressed emotional states comprised of anger, contempt, disgust, guilt, fear, and nervousness.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14</a:t>
            </a:fld>
            <a:endParaRPr lang="en-US"/>
          </a:p>
        </p:txBody>
      </p:sp>
    </p:spTree>
    <p:extLst>
      <p:ext uri="{BB962C8B-B14F-4D97-AF65-F5344CB8AC3E}">
        <p14:creationId xmlns:p14="http://schemas.microsoft.com/office/powerpoint/2010/main" val="7910400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also appears to be a relationship between depression and heart disease. In fact, the more severe the depression, the greater the risk of heart disease. One issue may be that depression often leads to unhealthy coping mechanisms, such as unhealthy eating habits, smoking, drinking, or a sedentary lifestyle. All of these factors may complicate the issue, leading more directly to heart disease.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15</a:t>
            </a:fld>
            <a:endParaRPr lang="en-US"/>
          </a:p>
        </p:txBody>
      </p:sp>
    </p:spTree>
    <p:extLst>
      <p:ext uri="{BB962C8B-B14F-4D97-AF65-F5344CB8AC3E}">
        <p14:creationId xmlns:p14="http://schemas.microsoft.com/office/powerpoint/2010/main" val="3656109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Asthma is a chronic disease in which the airways of the respiratory system become obstructed, leading to difficulty breathing. For some people with asthma, psychological factors may serve as triggers for an asthma attack. In fact, negative emotions and asthma attacks have been linked in several studies.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16</a:t>
            </a:fld>
            <a:endParaRPr lang="en-US"/>
          </a:p>
        </p:txBody>
      </p:sp>
    </p:spTree>
    <p:extLst>
      <p:ext uri="{BB962C8B-B14F-4D97-AF65-F5344CB8AC3E}">
        <p14:creationId xmlns:p14="http://schemas.microsoft.com/office/powerpoint/2010/main" val="10658514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Our final topic is tension headaches, which are triggered by tightening of facial and neck muscles. A number of factors contribute to these sorts of headaches including sleep deprivation, skipping meals, eye strain, overexertion, and—you guessed it—stress.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17</a:t>
            </a:fld>
            <a:endParaRPr lang="en-US"/>
          </a:p>
        </p:txBody>
      </p:sp>
    </p:spTree>
    <p:extLst>
      <p:ext uri="{BB962C8B-B14F-4D97-AF65-F5344CB8AC3E}">
        <p14:creationId xmlns:p14="http://schemas.microsoft.com/office/powerpoint/2010/main" val="12876993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Taken together, it becomes clear that stress can negatively impact our health.</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18</a:t>
            </a:fld>
            <a:endParaRPr lang="en-US"/>
          </a:p>
        </p:txBody>
      </p:sp>
    </p:spTree>
    <p:extLst>
      <p:ext uri="{BB962C8B-B14F-4D97-AF65-F5344CB8AC3E}">
        <p14:creationId xmlns:p14="http://schemas.microsoft.com/office/powerpoint/2010/main" val="2867546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Physical disorders or diseases whose symptoms are brought about or worsened by stress are called psychophysiological disorders. These disorders can include cardiovascular, gastrointestinal, respiratory, musculoskeletal, and skin disorders.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Studies have shown that there are disease-prone personality characteristics. In fact, depression is a risk factor for all major disease-related causes of death. Neuroticism—or how anxious and moody a person is—has been linked with chronic health problems and mortality.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3</a:t>
            </a:fld>
            <a:endParaRPr lang="en-US"/>
          </a:p>
        </p:txBody>
      </p:sp>
    </p:spTree>
    <p:extLst>
      <p:ext uri="{BB962C8B-B14F-4D97-AF65-F5344CB8AC3E}">
        <p14:creationId xmlns:p14="http://schemas.microsoft.com/office/powerpoint/2010/main" val="3402585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better understand the relationship between stress and illness, we must better understand the immune system. The immune system exists to help protect the body from toxins and microorganisms that can harm or damage the body. When working as it should, the immune system keeps us healthy.</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our immune system does not function properly, and instead of attaching foreign invaders, it attacks ourselves. In this case, the person has an autoimmune disease. Rheumatoid arthritis is one example—here, the immune system attacks the joints. In Grave’s disease, the thyroid is affected.</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other cases, the immune system may break down and be unable to protect us. In immunosuppression, the decreased effectiveness of the immune system can make us susceptible to a host of illnesses.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Psychoneuroimmunology is the field that studies how psychological factors can influence the immune system. One of the first studies that demonstrated a relationship between stress and the immune system was a demonstration that the immune system could be classically conditioned. Specifically, pairing flavored water with an immunosuppressive drug resulted in later immunosuppression to the flavored water alone!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experience a stressful event, the HPA axis produces stress hormones, which can negatively impact the immune system by inhibiting the production of lymphocytes, which are the white blood cells that are important to the immune response.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one telling study, a host of healthy volunteers were given drops containing the cold virus. Individuals who had reported higher stress levels for more than one month were considerably more likely to catch the cold. Other studies have demonstrated that stress slows down healing.</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4250743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4.svg"/></Relationships>
</file>

<file path=ppt/slides/_rels/slide11.xml.rels><?xml version="1.0" encoding="UTF-8" standalone="yes"?>
<Relationships xmlns="http://schemas.openxmlformats.org/package/2006/relationships"><Relationship Id="rId8" Type="http://schemas.openxmlformats.org/officeDocument/2006/relationships/image" Target="../media/image26.svg"/><Relationship Id="rId13" Type="http://schemas.openxmlformats.org/officeDocument/2006/relationships/image" Target="../media/image31.png"/><Relationship Id="rId3" Type="http://schemas.openxmlformats.org/officeDocument/2006/relationships/image" Target="../media/image23.png"/><Relationship Id="rId7" Type="http://schemas.openxmlformats.org/officeDocument/2006/relationships/image" Target="../media/image25.png"/><Relationship Id="rId12" Type="http://schemas.openxmlformats.org/officeDocument/2006/relationships/image" Target="../media/image30.sv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svg"/><Relationship Id="rId11" Type="http://schemas.openxmlformats.org/officeDocument/2006/relationships/image" Target="../media/image29.png"/><Relationship Id="rId5" Type="http://schemas.openxmlformats.org/officeDocument/2006/relationships/image" Target="../media/image1.png"/><Relationship Id="rId10" Type="http://schemas.openxmlformats.org/officeDocument/2006/relationships/image" Target="../media/image28.svg"/><Relationship Id="rId4" Type="http://schemas.openxmlformats.org/officeDocument/2006/relationships/image" Target="../media/image24.svg"/><Relationship Id="rId9" Type="http://schemas.openxmlformats.org/officeDocument/2006/relationships/image" Target="../media/image27.png"/><Relationship Id="rId14" Type="http://schemas.openxmlformats.org/officeDocument/2006/relationships/image" Target="../media/image32.svg"/></Relationships>
</file>

<file path=ppt/slides/_rels/slide12.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3.png"/><Relationship Id="rId7" Type="http://schemas.openxmlformats.org/officeDocument/2006/relationships/image" Target="../media/image25.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1.png"/><Relationship Id="rId10" Type="http://schemas.openxmlformats.org/officeDocument/2006/relationships/image" Target="../media/image28.svg"/><Relationship Id="rId4" Type="http://schemas.openxmlformats.org/officeDocument/2006/relationships/image" Target="../media/image24.svg"/><Relationship Id="rId9" Type="http://schemas.openxmlformats.org/officeDocument/2006/relationships/image" Target="../media/image27.png"/></Relationships>
</file>

<file path=ppt/slides/_rels/slide13.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3.png"/><Relationship Id="rId7" Type="http://schemas.openxmlformats.org/officeDocument/2006/relationships/image" Target="../media/image29.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1.png"/><Relationship Id="rId10" Type="http://schemas.openxmlformats.org/officeDocument/2006/relationships/image" Target="../media/image32.svg"/><Relationship Id="rId4" Type="http://schemas.openxmlformats.org/officeDocument/2006/relationships/image" Target="../media/image24.svg"/><Relationship Id="rId9" Type="http://schemas.openxmlformats.org/officeDocument/2006/relationships/image" Target="../media/image31.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image" Target="../media/image34.svg"/><Relationship Id="rId13" Type="http://schemas.openxmlformats.org/officeDocument/2006/relationships/image" Target="../media/image39.png"/><Relationship Id="rId3" Type="http://schemas.openxmlformats.org/officeDocument/2006/relationships/image" Target="../media/image3.png"/><Relationship Id="rId7" Type="http://schemas.openxmlformats.org/officeDocument/2006/relationships/image" Target="../media/image33.png"/><Relationship Id="rId12" Type="http://schemas.openxmlformats.org/officeDocument/2006/relationships/image" Target="../media/image38.svg"/><Relationship Id="rId2" Type="http://schemas.openxmlformats.org/officeDocument/2006/relationships/notesSlide" Target="../notesSlides/notesSlide15.xml"/><Relationship Id="rId16" Type="http://schemas.openxmlformats.org/officeDocument/2006/relationships/image" Target="../media/image42.svg"/><Relationship Id="rId1" Type="http://schemas.openxmlformats.org/officeDocument/2006/relationships/slideLayout" Target="../slideLayouts/slideLayout1.xml"/><Relationship Id="rId6" Type="http://schemas.openxmlformats.org/officeDocument/2006/relationships/image" Target="../media/image22.svg"/><Relationship Id="rId11" Type="http://schemas.openxmlformats.org/officeDocument/2006/relationships/image" Target="../media/image37.png"/><Relationship Id="rId5" Type="http://schemas.openxmlformats.org/officeDocument/2006/relationships/image" Target="../media/image21.png"/><Relationship Id="rId15" Type="http://schemas.openxmlformats.org/officeDocument/2006/relationships/image" Target="../media/image41.png"/><Relationship Id="rId10" Type="http://schemas.openxmlformats.org/officeDocument/2006/relationships/image" Target="../media/image36.svg"/><Relationship Id="rId4" Type="http://schemas.openxmlformats.org/officeDocument/2006/relationships/image" Target="../media/image4.svg"/><Relationship Id="rId9" Type="http://schemas.openxmlformats.org/officeDocument/2006/relationships/image" Target="../media/image35.png"/><Relationship Id="rId14" Type="http://schemas.openxmlformats.org/officeDocument/2006/relationships/image" Target="../media/image40.svg"/></Relationships>
</file>

<file path=ppt/slides/_rels/slide16.xml.rels><?xml version="1.0" encoding="UTF-8" standalone="yes"?>
<Relationships xmlns="http://schemas.openxmlformats.org/package/2006/relationships"><Relationship Id="rId3" Type="http://schemas.openxmlformats.org/officeDocument/2006/relationships/image" Target="../media/image43.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8" Type="http://schemas.openxmlformats.org/officeDocument/2006/relationships/image" Target="../media/image45.svg"/><Relationship Id="rId3" Type="http://schemas.openxmlformats.org/officeDocument/2006/relationships/image" Target="../media/image17.png"/><Relationship Id="rId7" Type="http://schemas.openxmlformats.org/officeDocument/2006/relationships/image" Target="../media/image44.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18.svg"/></Relationships>
</file>

<file path=ppt/slides/_rels/slide18.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18.xml"/><Relationship Id="rId1" Type="http://schemas.openxmlformats.org/officeDocument/2006/relationships/slideLayout" Target="../slideLayouts/slideLayout12.xml"/><Relationship Id="rId6" Type="http://schemas.openxmlformats.org/officeDocument/2006/relationships/image" Target="../media/image49.png"/><Relationship Id="rId5" Type="http://schemas.openxmlformats.org/officeDocument/2006/relationships/image" Target="../media/image48.png"/><Relationship Id="rId4" Type="http://schemas.openxmlformats.org/officeDocument/2006/relationships/image" Target="../media/image47.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1.png"/><Relationship Id="rId7"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7.xml.rels><?xml version="1.0" encoding="UTF-8" standalone="yes"?>
<Relationships xmlns="http://schemas.openxmlformats.org/package/2006/relationships"><Relationship Id="rId8" Type="http://schemas.openxmlformats.org/officeDocument/2006/relationships/image" Target="../media/image18.svg"/><Relationship Id="rId13" Type="http://schemas.openxmlformats.org/officeDocument/2006/relationships/image" Target="../media/image21.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4.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6.svg"/><Relationship Id="rId11" Type="http://schemas.openxmlformats.org/officeDocument/2006/relationships/image" Target="../media/image3.pn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 Id="rId14" Type="http://schemas.openxmlformats.org/officeDocument/2006/relationships/image" Target="../media/image22.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Stress and Illness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Cardiovascular Problems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FE30C99-1362-43FE-9691-5CCF98DFB145}"/>
              </a:ext>
            </a:extLst>
          </p:cNvPr>
          <p:cNvSpPr txBox="1"/>
          <p:nvPr/>
        </p:nvSpPr>
        <p:spPr>
          <a:xfrm>
            <a:off x="6648450" y="1499995"/>
            <a:ext cx="3744720" cy="707886"/>
          </a:xfrm>
          <a:prstGeom prst="rect">
            <a:avLst/>
          </a:prstGeom>
          <a:noFill/>
        </p:spPr>
        <p:txBody>
          <a:bodyPr wrap="square" rtlCol="0">
            <a:spAutoFit/>
          </a:bodyPr>
          <a:lstStyle/>
          <a:p>
            <a:pPr algn="ctr"/>
            <a:r>
              <a:rPr lang="en-US" sz="4000" b="1" dirty="0">
                <a:solidFill>
                  <a:srgbClr val="FFC000"/>
                </a:solidFill>
              </a:rPr>
              <a:t>Hypertension</a:t>
            </a:r>
          </a:p>
        </p:txBody>
      </p:sp>
      <p:sp>
        <p:nvSpPr>
          <p:cNvPr id="5" name="TextBox 4">
            <a:extLst>
              <a:ext uri="{FF2B5EF4-FFF2-40B4-BE49-F238E27FC236}">
                <a16:creationId xmlns:a16="http://schemas.microsoft.com/office/drawing/2014/main" id="{F9383CC2-57DB-4F90-8525-40856FE9FC01}"/>
              </a:ext>
            </a:extLst>
          </p:cNvPr>
          <p:cNvSpPr txBox="1"/>
          <p:nvPr/>
        </p:nvSpPr>
        <p:spPr>
          <a:xfrm>
            <a:off x="6648450" y="2815433"/>
            <a:ext cx="3744720" cy="707886"/>
          </a:xfrm>
          <a:prstGeom prst="rect">
            <a:avLst/>
          </a:prstGeom>
          <a:noFill/>
        </p:spPr>
        <p:txBody>
          <a:bodyPr wrap="square" rtlCol="0">
            <a:spAutoFit/>
          </a:bodyPr>
          <a:lstStyle/>
          <a:p>
            <a:pPr algn="ctr"/>
            <a:r>
              <a:rPr lang="en-US" sz="4000" b="1" dirty="0">
                <a:solidFill>
                  <a:srgbClr val="FF9999"/>
                </a:solidFill>
              </a:rPr>
              <a:t>Heart attack</a:t>
            </a:r>
          </a:p>
        </p:txBody>
      </p:sp>
      <p:sp>
        <p:nvSpPr>
          <p:cNvPr id="6" name="TextBox 5">
            <a:extLst>
              <a:ext uri="{FF2B5EF4-FFF2-40B4-BE49-F238E27FC236}">
                <a16:creationId xmlns:a16="http://schemas.microsoft.com/office/drawing/2014/main" id="{83F5659C-3D3E-4A78-ADCB-15561C3CFAD3}"/>
              </a:ext>
            </a:extLst>
          </p:cNvPr>
          <p:cNvSpPr txBox="1"/>
          <p:nvPr/>
        </p:nvSpPr>
        <p:spPr>
          <a:xfrm>
            <a:off x="7471666" y="3523319"/>
            <a:ext cx="2098288" cy="707886"/>
          </a:xfrm>
          <a:prstGeom prst="rect">
            <a:avLst/>
          </a:prstGeom>
          <a:noFill/>
        </p:spPr>
        <p:txBody>
          <a:bodyPr wrap="square" rtlCol="0">
            <a:spAutoFit/>
          </a:bodyPr>
          <a:lstStyle/>
          <a:p>
            <a:pPr algn="ctr"/>
            <a:r>
              <a:rPr lang="en-US" sz="4000" b="1" dirty="0">
                <a:solidFill>
                  <a:srgbClr val="7030A0"/>
                </a:solidFill>
              </a:rPr>
              <a:t>Stroke</a:t>
            </a:r>
          </a:p>
        </p:txBody>
      </p:sp>
      <p:sp>
        <p:nvSpPr>
          <p:cNvPr id="7" name="TextBox 6">
            <a:extLst>
              <a:ext uri="{FF2B5EF4-FFF2-40B4-BE49-F238E27FC236}">
                <a16:creationId xmlns:a16="http://schemas.microsoft.com/office/drawing/2014/main" id="{E4D2DE95-5836-4A5B-AC5F-44EFD8C64DDD}"/>
              </a:ext>
            </a:extLst>
          </p:cNvPr>
          <p:cNvSpPr txBox="1"/>
          <p:nvPr/>
        </p:nvSpPr>
        <p:spPr>
          <a:xfrm>
            <a:off x="6805612" y="4147839"/>
            <a:ext cx="3430395" cy="707886"/>
          </a:xfrm>
          <a:prstGeom prst="rect">
            <a:avLst/>
          </a:prstGeom>
          <a:noFill/>
        </p:spPr>
        <p:txBody>
          <a:bodyPr wrap="square" rtlCol="0">
            <a:spAutoFit/>
          </a:bodyPr>
          <a:lstStyle/>
          <a:p>
            <a:pPr algn="ctr"/>
            <a:r>
              <a:rPr lang="en-US" sz="4000" b="1" dirty="0">
                <a:solidFill>
                  <a:srgbClr val="FF9900"/>
                </a:solidFill>
              </a:rPr>
              <a:t>Kidney failure</a:t>
            </a:r>
          </a:p>
        </p:txBody>
      </p:sp>
      <p:cxnSp>
        <p:nvCxnSpPr>
          <p:cNvPr id="8" name="Straight Arrow Connector 7">
            <a:extLst>
              <a:ext uri="{FF2B5EF4-FFF2-40B4-BE49-F238E27FC236}">
                <a16:creationId xmlns:a16="http://schemas.microsoft.com/office/drawing/2014/main" id="{2D18F5B7-B89B-4420-BE1E-D0C2519EC973}"/>
              </a:ext>
            </a:extLst>
          </p:cNvPr>
          <p:cNvCxnSpPr>
            <a:cxnSpLocks/>
            <a:stCxn id="4" idx="2"/>
          </p:cNvCxnSpPr>
          <p:nvPr/>
        </p:nvCxnSpPr>
        <p:spPr>
          <a:xfrm>
            <a:off x="8520810" y="2207881"/>
            <a:ext cx="0" cy="707886"/>
          </a:xfrm>
          <a:prstGeom prst="straightConnector1">
            <a:avLst/>
          </a:prstGeom>
          <a:ln w="95250" cap="rnd">
            <a:solidFill>
              <a:srgbClr val="009999"/>
            </a:solidFill>
            <a:tailEnd type="stealth"/>
          </a:ln>
        </p:spPr>
        <p:style>
          <a:lnRef idx="1">
            <a:schemeClr val="accent1"/>
          </a:lnRef>
          <a:fillRef idx="0">
            <a:schemeClr val="accent1"/>
          </a:fillRef>
          <a:effectRef idx="0">
            <a:schemeClr val="accent1"/>
          </a:effectRef>
          <a:fontRef idx="minor">
            <a:schemeClr val="tx1"/>
          </a:fontRef>
        </p:style>
      </p:cxnSp>
      <p:pic>
        <p:nvPicPr>
          <p:cNvPr id="9" name="Graphic 8" descr="Heart">
            <a:extLst>
              <a:ext uri="{FF2B5EF4-FFF2-40B4-BE49-F238E27FC236}">
                <a16:creationId xmlns:a16="http://schemas.microsoft.com/office/drawing/2014/main" id="{40ACC69C-91C6-4C68-B7A6-E8D14A3120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62180" y="1853938"/>
            <a:ext cx="2564358" cy="2564358"/>
          </a:xfrm>
          <a:prstGeom prst="rect">
            <a:avLst/>
          </a:prstGeom>
        </p:spPr>
      </p:pic>
      <p:pic>
        <p:nvPicPr>
          <p:cNvPr id="10" name="Graphic 9" descr="Lightning bolt">
            <a:extLst>
              <a:ext uri="{FF2B5EF4-FFF2-40B4-BE49-F238E27FC236}">
                <a16:creationId xmlns:a16="http://schemas.microsoft.com/office/drawing/2014/main" id="{51CF7421-B676-41B3-91EE-1653CA90DB0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8910186">
            <a:off x="2302672" y="1732498"/>
            <a:ext cx="1685753" cy="1685753"/>
          </a:xfrm>
          <a:prstGeom prst="rect">
            <a:avLst/>
          </a:prstGeom>
        </p:spPr>
      </p:pic>
    </p:spTree>
    <p:extLst>
      <p:ext uri="{BB962C8B-B14F-4D97-AF65-F5344CB8AC3E}">
        <p14:creationId xmlns:p14="http://schemas.microsoft.com/office/powerpoint/2010/main" val="720893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Personality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5DE45F35-7DEB-4435-A6F9-A28668093A90}"/>
              </a:ext>
            </a:extLst>
          </p:cNvPr>
          <p:cNvSpPr txBox="1"/>
          <p:nvPr/>
        </p:nvSpPr>
        <p:spPr>
          <a:xfrm>
            <a:off x="2838450" y="1850034"/>
            <a:ext cx="1343025" cy="369332"/>
          </a:xfrm>
          <a:prstGeom prst="rect">
            <a:avLst/>
          </a:prstGeom>
          <a:noFill/>
        </p:spPr>
        <p:txBody>
          <a:bodyPr wrap="square" rtlCol="0">
            <a:spAutoFit/>
          </a:bodyPr>
          <a:lstStyle/>
          <a:p>
            <a:pPr algn="ctr"/>
            <a:r>
              <a:rPr lang="en-US" dirty="0"/>
              <a:t>Type A</a:t>
            </a:r>
          </a:p>
        </p:txBody>
      </p:sp>
      <p:sp>
        <p:nvSpPr>
          <p:cNvPr id="5" name="TextBox 4">
            <a:extLst>
              <a:ext uri="{FF2B5EF4-FFF2-40B4-BE49-F238E27FC236}">
                <a16:creationId xmlns:a16="http://schemas.microsoft.com/office/drawing/2014/main" id="{909D9327-1B07-4E02-A537-69F5F76B9920}"/>
              </a:ext>
            </a:extLst>
          </p:cNvPr>
          <p:cNvSpPr txBox="1"/>
          <p:nvPr/>
        </p:nvSpPr>
        <p:spPr>
          <a:xfrm>
            <a:off x="8010527" y="1850034"/>
            <a:ext cx="1343025" cy="369332"/>
          </a:xfrm>
          <a:prstGeom prst="rect">
            <a:avLst/>
          </a:prstGeom>
          <a:noFill/>
        </p:spPr>
        <p:txBody>
          <a:bodyPr wrap="square" rtlCol="0">
            <a:spAutoFit/>
          </a:bodyPr>
          <a:lstStyle/>
          <a:p>
            <a:pPr algn="ctr"/>
            <a:r>
              <a:rPr lang="en-US" dirty="0"/>
              <a:t>Type B</a:t>
            </a:r>
          </a:p>
        </p:txBody>
      </p:sp>
      <p:pic>
        <p:nvPicPr>
          <p:cNvPr id="4" name="Graphic 3" descr="Woman">
            <a:extLst>
              <a:ext uri="{FF2B5EF4-FFF2-40B4-BE49-F238E27FC236}">
                <a16:creationId xmlns:a16="http://schemas.microsoft.com/office/drawing/2014/main" id="{159B5C9F-7CA5-4E97-9C3E-A8C078A628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81250" y="2514600"/>
            <a:ext cx="914400" cy="914400"/>
          </a:xfrm>
          <a:prstGeom prst="rect">
            <a:avLst/>
          </a:prstGeom>
        </p:spPr>
      </p:pic>
      <p:pic>
        <p:nvPicPr>
          <p:cNvPr id="7" name="Graphic 6" descr="Man">
            <a:extLst>
              <a:ext uri="{FF2B5EF4-FFF2-40B4-BE49-F238E27FC236}">
                <a16:creationId xmlns:a16="http://schemas.microsoft.com/office/drawing/2014/main" id="{FEE85A50-7014-43E4-8E23-94D36D3509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1188" y="2514600"/>
            <a:ext cx="914400" cy="914400"/>
          </a:xfrm>
          <a:prstGeom prst="rect">
            <a:avLst/>
          </a:prstGeom>
        </p:spPr>
      </p:pic>
      <p:pic>
        <p:nvPicPr>
          <p:cNvPr id="11" name="Graphic 10" descr="Woman">
            <a:extLst>
              <a:ext uri="{FF2B5EF4-FFF2-40B4-BE49-F238E27FC236}">
                <a16:creationId xmlns:a16="http://schemas.microsoft.com/office/drawing/2014/main" id="{0EBFF258-E0FA-494D-BA1C-9E3DFBB2D7B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67639" y="2514600"/>
            <a:ext cx="914400" cy="914400"/>
          </a:xfrm>
          <a:prstGeom prst="rect">
            <a:avLst/>
          </a:prstGeom>
        </p:spPr>
      </p:pic>
      <p:pic>
        <p:nvPicPr>
          <p:cNvPr id="12" name="Graphic 11" descr="Man">
            <a:extLst>
              <a:ext uri="{FF2B5EF4-FFF2-40B4-BE49-F238E27FC236}">
                <a16:creationId xmlns:a16="http://schemas.microsoft.com/office/drawing/2014/main" id="{FC074283-2358-4EF5-BBED-9E9AA1AB783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67577" y="2514600"/>
            <a:ext cx="914400" cy="914400"/>
          </a:xfrm>
          <a:prstGeom prst="rect">
            <a:avLst/>
          </a:prstGeom>
        </p:spPr>
      </p:pic>
      <p:pic>
        <p:nvPicPr>
          <p:cNvPr id="9" name="Graphic 8" descr="Clock">
            <a:extLst>
              <a:ext uri="{FF2B5EF4-FFF2-40B4-BE49-F238E27FC236}">
                <a16:creationId xmlns:a16="http://schemas.microsoft.com/office/drawing/2014/main" id="{AC8FED96-44D6-469B-9110-7EA3CE1E94D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795712" y="2419351"/>
            <a:ext cx="552449" cy="552449"/>
          </a:xfrm>
          <a:prstGeom prst="rect">
            <a:avLst/>
          </a:prstGeom>
        </p:spPr>
      </p:pic>
      <p:pic>
        <p:nvPicPr>
          <p:cNvPr id="14" name="Graphic 13" descr="Angry face with no fill">
            <a:extLst>
              <a:ext uri="{FF2B5EF4-FFF2-40B4-BE49-F238E27FC236}">
                <a16:creationId xmlns:a16="http://schemas.microsoft.com/office/drawing/2014/main" id="{5EEE7A74-8622-4085-8E82-7F8A4A96F85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795711" y="2990850"/>
            <a:ext cx="552449" cy="552449"/>
          </a:xfrm>
          <a:prstGeom prst="rect">
            <a:avLst/>
          </a:prstGeom>
        </p:spPr>
      </p:pic>
      <p:cxnSp>
        <p:nvCxnSpPr>
          <p:cNvPr id="17" name="Straight Arrow Connector 16">
            <a:extLst>
              <a:ext uri="{FF2B5EF4-FFF2-40B4-BE49-F238E27FC236}">
                <a16:creationId xmlns:a16="http://schemas.microsoft.com/office/drawing/2014/main" id="{8F5BA4EE-2107-4468-8D08-DE865E010A5B}"/>
              </a:ext>
            </a:extLst>
          </p:cNvPr>
          <p:cNvCxnSpPr>
            <a:cxnSpLocks/>
          </p:cNvCxnSpPr>
          <p:nvPr/>
        </p:nvCxnSpPr>
        <p:spPr>
          <a:xfrm flipV="1">
            <a:off x="3292914" y="2695575"/>
            <a:ext cx="434096" cy="140550"/>
          </a:xfrm>
          <a:prstGeom prst="straightConnector1">
            <a:avLst/>
          </a:prstGeom>
          <a:ln w="41275" cap="rnd">
            <a:solidFill>
              <a:srgbClr val="009999"/>
            </a:solidFill>
            <a:tailEnd type="stealth"/>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C61747A-465A-41C6-9BC4-E8E411D4185F}"/>
              </a:ext>
            </a:extLst>
          </p:cNvPr>
          <p:cNvCxnSpPr>
            <a:cxnSpLocks/>
          </p:cNvCxnSpPr>
          <p:nvPr/>
        </p:nvCxnSpPr>
        <p:spPr>
          <a:xfrm>
            <a:off x="3292914" y="3114675"/>
            <a:ext cx="434096" cy="83287"/>
          </a:xfrm>
          <a:prstGeom prst="straightConnector1">
            <a:avLst/>
          </a:prstGeom>
          <a:ln w="41275" cap="rnd">
            <a:solidFill>
              <a:srgbClr val="009999"/>
            </a:solidFill>
            <a:tailEnd type="stealth"/>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0BA0D3EA-D469-43C1-BE47-BD57E6B563BE}"/>
              </a:ext>
            </a:extLst>
          </p:cNvPr>
          <p:cNvCxnSpPr>
            <a:cxnSpLocks/>
          </p:cNvCxnSpPr>
          <p:nvPr/>
        </p:nvCxnSpPr>
        <p:spPr>
          <a:xfrm flipV="1">
            <a:off x="8560239" y="2695575"/>
            <a:ext cx="434096" cy="140550"/>
          </a:xfrm>
          <a:prstGeom prst="straightConnector1">
            <a:avLst/>
          </a:prstGeom>
          <a:ln w="41275" cap="rnd">
            <a:solidFill>
              <a:srgbClr val="009999"/>
            </a:solidFill>
            <a:tailEnd type="stealth"/>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8AA066E6-F1D8-4335-B2BB-772FA3E26F39}"/>
              </a:ext>
            </a:extLst>
          </p:cNvPr>
          <p:cNvCxnSpPr>
            <a:cxnSpLocks/>
          </p:cNvCxnSpPr>
          <p:nvPr/>
        </p:nvCxnSpPr>
        <p:spPr>
          <a:xfrm>
            <a:off x="8565002" y="3131359"/>
            <a:ext cx="434096" cy="83287"/>
          </a:xfrm>
          <a:prstGeom prst="straightConnector1">
            <a:avLst/>
          </a:prstGeom>
          <a:ln w="41275" cap="rnd">
            <a:solidFill>
              <a:srgbClr val="009999"/>
            </a:solidFill>
            <a:tailEnd type="stealth"/>
          </a:ln>
        </p:spPr>
        <p:style>
          <a:lnRef idx="1">
            <a:schemeClr val="accent1"/>
          </a:lnRef>
          <a:fillRef idx="0">
            <a:schemeClr val="accent1"/>
          </a:fillRef>
          <a:effectRef idx="0">
            <a:schemeClr val="accent1"/>
          </a:effectRef>
          <a:fontRef idx="minor">
            <a:schemeClr val="tx1"/>
          </a:fontRef>
        </p:style>
      </p:cxnSp>
      <p:pic>
        <p:nvPicPr>
          <p:cNvPr id="21" name="Graphic 20" descr="Smiling face with no fill">
            <a:extLst>
              <a:ext uri="{FF2B5EF4-FFF2-40B4-BE49-F238E27FC236}">
                <a16:creationId xmlns:a16="http://schemas.microsoft.com/office/drawing/2014/main" id="{55059116-10DE-4B3C-9D04-CDDC369F700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077324" y="2419351"/>
            <a:ext cx="552449" cy="552449"/>
          </a:xfrm>
          <a:prstGeom prst="rect">
            <a:avLst/>
          </a:prstGeom>
        </p:spPr>
      </p:pic>
      <p:pic>
        <p:nvPicPr>
          <p:cNvPr id="25" name="Graphic 24" descr="Winking face with no fill">
            <a:extLst>
              <a:ext uri="{FF2B5EF4-FFF2-40B4-BE49-F238E27FC236}">
                <a16:creationId xmlns:a16="http://schemas.microsoft.com/office/drawing/2014/main" id="{C1535896-D8FA-48EA-9E28-BAC04782DDE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077331" y="2997884"/>
            <a:ext cx="552442" cy="552442"/>
          </a:xfrm>
          <a:prstGeom prst="rect">
            <a:avLst/>
          </a:prstGeom>
        </p:spPr>
      </p:pic>
    </p:spTree>
    <p:extLst>
      <p:ext uri="{BB962C8B-B14F-4D97-AF65-F5344CB8AC3E}">
        <p14:creationId xmlns:p14="http://schemas.microsoft.com/office/powerpoint/2010/main" val="3555515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Type 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Woman">
            <a:extLst>
              <a:ext uri="{FF2B5EF4-FFF2-40B4-BE49-F238E27FC236}">
                <a16:creationId xmlns:a16="http://schemas.microsoft.com/office/drawing/2014/main" id="{CF0B04BF-ADB9-425D-B458-71EA6A03C90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88560" y="2264404"/>
            <a:ext cx="2643186" cy="2643186"/>
          </a:xfrm>
          <a:prstGeom prst="rect">
            <a:avLst/>
          </a:prstGeom>
        </p:spPr>
      </p:pic>
      <p:pic>
        <p:nvPicPr>
          <p:cNvPr id="5" name="Graphic 4" descr="Man">
            <a:extLst>
              <a:ext uri="{FF2B5EF4-FFF2-40B4-BE49-F238E27FC236}">
                <a16:creationId xmlns:a16="http://schemas.microsoft.com/office/drawing/2014/main" id="{427F6096-7591-4B96-91B1-DF759309DD7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60582" y="2264403"/>
            <a:ext cx="2643187" cy="2643187"/>
          </a:xfrm>
          <a:prstGeom prst="rect">
            <a:avLst/>
          </a:prstGeom>
        </p:spPr>
      </p:pic>
      <p:pic>
        <p:nvPicPr>
          <p:cNvPr id="6" name="Graphic 5" descr="Clock">
            <a:extLst>
              <a:ext uri="{FF2B5EF4-FFF2-40B4-BE49-F238E27FC236}">
                <a16:creationId xmlns:a16="http://schemas.microsoft.com/office/drawing/2014/main" id="{9AFCD8FB-1070-4DB7-8A4F-13345479BB4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667625" y="1473800"/>
            <a:ext cx="1976436" cy="1976436"/>
          </a:xfrm>
          <a:prstGeom prst="rect">
            <a:avLst/>
          </a:prstGeom>
        </p:spPr>
      </p:pic>
      <p:pic>
        <p:nvPicPr>
          <p:cNvPr id="7" name="Graphic 6" descr="Angry face with no fill">
            <a:extLst>
              <a:ext uri="{FF2B5EF4-FFF2-40B4-BE49-F238E27FC236}">
                <a16:creationId xmlns:a16="http://schemas.microsoft.com/office/drawing/2014/main" id="{AE12419F-55A0-4FD1-922C-AA818D22A7C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667625" y="3559607"/>
            <a:ext cx="1976435" cy="1976435"/>
          </a:xfrm>
          <a:prstGeom prst="rect">
            <a:avLst/>
          </a:prstGeom>
        </p:spPr>
      </p:pic>
      <p:cxnSp>
        <p:nvCxnSpPr>
          <p:cNvPr id="8" name="Straight Arrow Connector 7">
            <a:extLst>
              <a:ext uri="{FF2B5EF4-FFF2-40B4-BE49-F238E27FC236}">
                <a16:creationId xmlns:a16="http://schemas.microsoft.com/office/drawing/2014/main" id="{B1E01819-5787-40C8-A32F-7F056F7562AD}"/>
              </a:ext>
            </a:extLst>
          </p:cNvPr>
          <p:cNvCxnSpPr>
            <a:cxnSpLocks/>
            <a:stCxn id="4" idx="3"/>
          </p:cNvCxnSpPr>
          <p:nvPr/>
        </p:nvCxnSpPr>
        <p:spPr>
          <a:xfrm flipV="1">
            <a:off x="5131746" y="2714625"/>
            <a:ext cx="2326329" cy="871372"/>
          </a:xfrm>
          <a:prstGeom prst="straightConnector1">
            <a:avLst/>
          </a:prstGeom>
          <a:ln w="95250" cap="rnd">
            <a:solidFill>
              <a:srgbClr val="009999"/>
            </a:solidFill>
            <a:tailEnd type="stealth"/>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F4454161-ABEE-4CD4-A1F8-06F835B32482}"/>
              </a:ext>
            </a:extLst>
          </p:cNvPr>
          <p:cNvCxnSpPr>
            <a:cxnSpLocks/>
          </p:cNvCxnSpPr>
          <p:nvPr/>
        </p:nvCxnSpPr>
        <p:spPr>
          <a:xfrm>
            <a:off x="5131746" y="3971926"/>
            <a:ext cx="2326329" cy="514349"/>
          </a:xfrm>
          <a:prstGeom prst="straightConnector1">
            <a:avLst/>
          </a:prstGeom>
          <a:ln w="95250" cap="rnd">
            <a:solidFill>
              <a:srgbClr val="009999"/>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7852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Type B</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Woman">
            <a:extLst>
              <a:ext uri="{FF2B5EF4-FFF2-40B4-BE49-F238E27FC236}">
                <a16:creationId xmlns:a16="http://schemas.microsoft.com/office/drawing/2014/main" id="{AB9768E3-EB47-4125-A514-1F4541492C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95625" y="1951503"/>
            <a:ext cx="3011019" cy="3011019"/>
          </a:xfrm>
          <a:prstGeom prst="rect">
            <a:avLst/>
          </a:prstGeom>
        </p:spPr>
      </p:pic>
      <p:pic>
        <p:nvPicPr>
          <p:cNvPr id="5" name="Graphic 4" descr="Man">
            <a:extLst>
              <a:ext uri="{FF2B5EF4-FFF2-40B4-BE49-F238E27FC236}">
                <a16:creationId xmlns:a16="http://schemas.microsoft.com/office/drawing/2014/main" id="{2AD178A2-4DC6-4A96-917B-E26E1AFE3C3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609157" y="1951489"/>
            <a:ext cx="3011033" cy="3011033"/>
          </a:xfrm>
          <a:prstGeom prst="rect">
            <a:avLst/>
          </a:prstGeom>
        </p:spPr>
      </p:pic>
      <p:cxnSp>
        <p:nvCxnSpPr>
          <p:cNvPr id="6" name="Straight Arrow Connector 5">
            <a:extLst>
              <a:ext uri="{FF2B5EF4-FFF2-40B4-BE49-F238E27FC236}">
                <a16:creationId xmlns:a16="http://schemas.microsoft.com/office/drawing/2014/main" id="{E9A298B5-F683-4DC8-A50D-296BC7F7DAB2}"/>
              </a:ext>
            </a:extLst>
          </p:cNvPr>
          <p:cNvCxnSpPr>
            <a:cxnSpLocks/>
          </p:cNvCxnSpPr>
          <p:nvPr/>
        </p:nvCxnSpPr>
        <p:spPr>
          <a:xfrm flipV="1">
            <a:off x="5574152" y="2660519"/>
            <a:ext cx="1741048" cy="581434"/>
          </a:xfrm>
          <a:prstGeom prst="straightConnector1">
            <a:avLst/>
          </a:prstGeom>
          <a:ln w="95250" cap="rnd">
            <a:solidFill>
              <a:srgbClr val="009999"/>
            </a:solidFill>
            <a:tailEnd type="stealth"/>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6BE4016F-283C-47E7-95C1-7747AD20230F}"/>
              </a:ext>
            </a:extLst>
          </p:cNvPr>
          <p:cNvCxnSpPr>
            <a:cxnSpLocks/>
          </p:cNvCxnSpPr>
          <p:nvPr/>
        </p:nvCxnSpPr>
        <p:spPr>
          <a:xfrm>
            <a:off x="5574152" y="3629025"/>
            <a:ext cx="1741048" cy="585294"/>
          </a:xfrm>
          <a:prstGeom prst="straightConnector1">
            <a:avLst/>
          </a:prstGeom>
          <a:ln w="95250" cap="rnd">
            <a:solidFill>
              <a:srgbClr val="009999"/>
            </a:solidFill>
            <a:tailEnd type="stealth"/>
          </a:ln>
        </p:spPr>
        <p:style>
          <a:lnRef idx="1">
            <a:schemeClr val="accent1"/>
          </a:lnRef>
          <a:fillRef idx="0">
            <a:schemeClr val="accent1"/>
          </a:fillRef>
          <a:effectRef idx="0">
            <a:schemeClr val="accent1"/>
          </a:effectRef>
          <a:fontRef idx="minor">
            <a:schemeClr val="tx1"/>
          </a:fontRef>
        </p:style>
      </p:cxnSp>
      <p:pic>
        <p:nvPicPr>
          <p:cNvPr id="8" name="Graphic 7" descr="Smiling face with no fill">
            <a:extLst>
              <a:ext uri="{FF2B5EF4-FFF2-40B4-BE49-F238E27FC236}">
                <a16:creationId xmlns:a16="http://schemas.microsoft.com/office/drawing/2014/main" id="{F56846DE-CC6E-49C1-9F96-ADE1A4EB49E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253288" y="1790143"/>
            <a:ext cx="1943093" cy="1943093"/>
          </a:xfrm>
          <a:prstGeom prst="rect">
            <a:avLst/>
          </a:prstGeom>
        </p:spPr>
      </p:pic>
      <p:pic>
        <p:nvPicPr>
          <p:cNvPr id="9" name="Graphic 8" descr="Winking face with no fill">
            <a:extLst>
              <a:ext uri="{FF2B5EF4-FFF2-40B4-BE49-F238E27FC236}">
                <a16:creationId xmlns:a16="http://schemas.microsoft.com/office/drawing/2014/main" id="{A3FEE231-487B-4A93-90BB-9F612357151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253287" y="3629844"/>
            <a:ext cx="1943093" cy="1943093"/>
          </a:xfrm>
          <a:prstGeom prst="rect">
            <a:avLst/>
          </a:prstGeom>
        </p:spPr>
      </p:pic>
    </p:spTree>
    <p:extLst>
      <p:ext uri="{BB962C8B-B14F-4D97-AF65-F5344CB8AC3E}">
        <p14:creationId xmlns:p14="http://schemas.microsoft.com/office/powerpoint/2010/main" val="3430155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Emotional States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2D817F9-3EB3-4D08-B808-65F412C4C3BB}"/>
              </a:ext>
            </a:extLst>
          </p:cNvPr>
          <p:cNvSpPr txBox="1"/>
          <p:nvPr/>
        </p:nvSpPr>
        <p:spPr>
          <a:xfrm rot="19895221">
            <a:off x="2352674" y="1741113"/>
            <a:ext cx="2714625" cy="707886"/>
          </a:xfrm>
          <a:prstGeom prst="rect">
            <a:avLst/>
          </a:prstGeom>
          <a:noFill/>
        </p:spPr>
        <p:txBody>
          <a:bodyPr wrap="square" rtlCol="0">
            <a:spAutoFit/>
          </a:bodyPr>
          <a:lstStyle/>
          <a:p>
            <a:pPr algn="ctr"/>
            <a:r>
              <a:rPr lang="en-US" sz="4000" b="1" dirty="0">
                <a:solidFill>
                  <a:srgbClr val="FFC000"/>
                </a:solidFill>
              </a:rPr>
              <a:t>Anger</a:t>
            </a:r>
          </a:p>
        </p:txBody>
      </p:sp>
      <p:sp>
        <p:nvSpPr>
          <p:cNvPr id="5" name="TextBox 4">
            <a:extLst>
              <a:ext uri="{FF2B5EF4-FFF2-40B4-BE49-F238E27FC236}">
                <a16:creationId xmlns:a16="http://schemas.microsoft.com/office/drawing/2014/main" id="{DFAAA5A8-3044-49B8-A1E4-29831D39D58D}"/>
              </a:ext>
            </a:extLst>
          </p:cNvPr>
          <p:cNvSpPr txBox="1"/>
          <p:nvPr/>
        </p:nvSpPr>
        <p:spPr>
          <a:xfrm rot="1226208">
            <a:off x="7091459" y="1741112"/>
            <a:ext cx="2714625" cy="707886"/>
          </a:xfrm>
          <a:prstGeom prst="rect">
            <a:avLst/>
          </a:prstGeom>
          <a:noFill/>
        </p:spPr>
        <p:txBody>
          <a:bodyPr wrap="square" rtlCol="0">
            <a:spAutoFit/>
          </a:bodyPr>
          <a:lstStyle/>
          <a:p>
            <a:pPr algn="ctr"/>
            <a:r>
              <a:rPr lang="en-US" sz="4000" b="1" dirty="0">
                <a:solidFill>
                  <a:srgbClr val="00B050"/>
                </a:solidFill>
              </a:rPr>
              <a:t>Disgust</a:t>
            </a:r>
          </a:p>
        </p:txBody>
      </p:sp>
      <p:sp>
        <p:nvSpPr>
          <p:cNvPr id="6" name="TextBox 5">
            <a:extLst>
              <a:ext uri="{FF2B5EF4-FFF2-40B4-BE49-F238E27FC236}">
                <a16:creationId xmlns:a16="http://schemas.microsoft.com/office/drawing/2014/main" id="{D34C8874-6F2E-4194-9E4D-FABFF3672607}"/>
              </a:ext>
            </a:extLst>
          </p:cNvPr>
          <p:cNvSpPr txBox="1"/>
          <p:nvPr/>
        </p:nvSpPr>
        <p:spPr>
          <a:xfrm>
            <a:off x="4738687" y="2192773"/>
            <a:ext cx="2714625" cy="707886"/>
          </a:xfrm>
          <a:prstGeom prst="rect">
            <a:avLst/>
          </a:prstGeom>
          <a:noFill/>
        </p:spPr>
        <p:txBody>
          <a:bodyPr wrap="square" rtlCol="0">
            <a:spAutoFit/>
          </a:bodyPr>
          <a:lstStyle/>
          <a:p>
            <a:pPr algn="ctr"/>
            <a:r>
              <a:rPr lang="en-US" sz="4000" b="1" dirty="0">
                <a:solidFill>
                  <a:srgbClr val="FF0066"/>
                </a:solidFill>
              </a:rPr>
              <a:t>Contempt</a:t>
            </a:r>
          </a:p>
        </p:txBody>
      </p:sp>
      <p:sp>
        <p:nvSpPr>
          <p:cNvPr id="7" name="TextBox 6">
            <a:extLst>
              <a:ext uri="{FF2B5EF4-FFF2-40B4-BE49-F238E27FC236}">
                <a16:creationId xmlns:a16="http://schemas.microsoft.com/office/drawing/2014/main" id="{85E81788-874D-4EEF-88DD-AA5CC62F0ED7}"/>
              </a:ext>
            </a:extLst>
          </p:cNvPr>
          <p:cNvSpPr txBox="1"/>
          <p:nvPr/>
        </p:nvSpPr>
        <p:spPr>
          <a:xfrm rot="854469">
            <a:off x="3005138" y="3375231"/>
            <a:ext cx="2714625" cy="707886"/>
          </a:xfrm>
          <a:prstGeom prst="rect">
            <a:avLst/>
          </a:prstGeom>
          <a:noFill/>
        </p:spPr>
        <p:txBody>
          <a:bodyPr wrap="square" rtlCol="0">
            <a:spAutoFit/>
          </a:bodyPr>
          <a:lstStyle/>
          <a:p>
            <a:pPr algn="ctr"/>
            <a:r>
              <a:rPr lang="en-US" sz="4000" b="1" dirty="0">
                <a:solidFill>
                  <a:srgbClr val="7030A0"/>
                </a:solidFill>
              </a:rPr>
              <a:t>Fear</a:t>
            </a:r>
          </a:p>
        </p:txBody>
      </p:sp>
      <p:sp>
        <p:nvSpPr>
          <p:cNvPr id="8" name="TextBox 7">
            <a:extLst>
              <a:ext uri="{FF2B5EF4-FFF2-40B4-BE49-F238E27FC236}">
                <a16:creationId xmlns:a16="http://schemas.microsoft.com/office/drawing/2014/main" id="{8E3261E5-570F-43FE-99AC-41222942DC35}"/>
              </a:ext>
            </a:extLst>
          </p:cNvPr>
          <p:cNvSpPr txBox="1"/>
          <p:nvPr/>
        </p:nvSpPr>
        <p:spPr>
          <a:xfrm rot="20341492">
            <a:off x="6413899" y="3297893"/>
            <a:ext cx="2714625" cy="707886"/>
          </a:xfrm>
          <a:prstGeom prst="rect">
            <a:avLst/>
          </a:prstGeom>
          <a:noFill/>
        </p:spPr>
        <p:txBody>
          <a:bodyPr wrap="square" rtlCol="0">
            <a:spAutoFit/>
          </a:bodyPr>
          <a:lstStyle/>
          <a:p>
            <a:pPr algn="ctr"/>
            <a:r>
              <a:rPr lang="en-US" sz="4000" b="1" dirty="0">
                <a:solidFill>
                  <a:srgbClr val="009999"/>
                </a:solidFill>
              </a:rPr>
              <a:t>Guilt</a:t>
            </a:r>
          </a:p>
        </p:txBody>
      </p:sp>
      <p:sp>
        <p:nvSpPr>
          <p:cNvPr id="9" name="TextBox 8">
            <a:extLst>
              <a:ext uri="{FF2B5EF4-FFF2-40B4-BE49-F238E27FC236}">
                <a16:creationId xmlns:a16="http://schemas.microsoft.com/office/drawing/2014/main" id="{287D3E28-0934-4117-A2FE-7B0128537551}"/>
              </a:ext>
            </a:extLst>
          </p:cNvPr>
          <p:cNvSpPr txBox="1"/>
          <p:nvPr/>
        </p:nvSpPr>
        <p:spPr>
          <a:xfrm>
            <a:off x="6005777" y="4215219"/>
            <a:ext cx="3226445" cy="707886"/>
          </a:xfrm>
          <a:prstGeom prst="rect">
            <a:avLst/>
          </a:prstGeom>
          <a:noFill/>
        </p:spPr>
        <p:txBody>
          <a:bodyPr wrap="square" rtlCol="0">
            <a:spAutoFit/>
          </a:bodyPr>
          <a:lstStyle/>
          <a:p>
            <a:pPr algn="ctr"/>
            <a:r>
              <a:rPr lang="en-US" sz="4000" b="1" dirty="0">
                <a:solidFill>
                  <a:srgbClr val="0070C0"/>
                </a:solidFill>
              </a:rPr>
              <a:t>Nervousness</a:t>
            </a:r>
          </a:p>
        </p:txBody>
      </p:sp>
    </p:spTree>
    <p:extLst>
      <p:ext uri="{BB962C8B-B14F-4D97-AF65-F5344CB8AC3E}">
        <p14:creationId xmlns:p14="http://schemas.microsoft.com/office/powerpoint/2010/main" val="614860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Depression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5ECDD42-5A84-48CA-9181-44B04F4BCCE8}"/>
              </a:ext>
            </a:extLst>
          </p:cNvPr>
          <p:cNvSpPr/>
          <p:nvPr/>
        </p:nvSpPr>
        <p:spPr>
          <a:xfrm>
            <a:off x="2152650" y="1955905"/>
            <a:ext cx="904875" cy="153352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Up 4">
            <a:extLst>
              <a:ext uri="{FF2B5EF4-FFF2-40B4-BE49-F238E27FC236}">
                <a16:creationId xmlns:a16="http://schemas.microsoft.com/office/drawing/2014/main" id="{E4730801-DA93-42AE-9FB4-3BB08C1A88C9}"/>
              </a:ext>
            </a:extLst>
          </p:cNvPr>
          <p:cNvSpPr/>
          <p:nvPr/>
        </p:nvSpPr>
        <p:spPr>
          <a:xfrm>
            <a:off x="7819567" y="1955905"/>
            <a:ext cx="904875" cy="1533523"/>
          </a:xfrm>
          <a:prstGeom prst="upArrow">
            <a:avLst/>
          </a:prstGeom>
          <a:solidFill>
            <a:srgbClr val="009999"/>
          </a:solid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Heart">
            <a:extLst>
              <a:ext uri="{FF2B5EF4-FFF2-40B4-BE49-F238E27FC236}">
                <a16:creationId xmlns:a16="http://schemas.microsoft.com/office/drawing/2014/main" id="{898E6AA2-8922-45E0-8FF4-04A7CB1BA52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38285" y="1743075"/>
            <a:ext cx="1959185" cy="1959185"/>
          </a:xfrm>
          <a:prstGeom prst="rect">
            <a:avLst/>
          </a:prstGeom>
        </p:spPr>
      </p:pic>
      <p:pic>
        <p:nvPicPr>
          <p:cNvPr id="7" name="Graphic 6" descr="Lightning bolt">
            <a:extLst>
              <a:ext uri="{FF2B5EF4-FFF2-40B4-BE49-F238E27FC236}">
                <a16:creationId xmlns:a16="http://schemas.microsoft.com/office/drawing/2014/main" id="{438676EE-1756-4466-9B19-BC10183E62E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8910186">
            <a:off x="8877335" y="1650108"/>
            <a:ext cx="1287925" cy="1287925"/>
          </a:xfrm>
          <a:prstGeom prst="rect">
            <a:avLst/>
          </a:prstGeom>
        </p:spPr>
      </p:pic>
      <p:pic>
        <p:nvPicPr>
          <p:cNvPr id="4" name="Graphic 3" descr="Sad face with solid fill">
            <a:extLst>
              <a:ext uri="{FF2B5EF4-FFF2-40B4-BE49-F238E27FC236}">
                <a16:creationId xmlns:a16="http://schemas.microsoft.com/office/drawing/2014/main" id="{2206EE11-F770-4A84-AF6B-04151ADB8FA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459956" y="1955905"/>
            <a:ext cx="1614488" cy="1614488"/>
          </a:xfrm>
          <a:prstGeom prst="rect">
            <a:avLst/>
          </a:prstGeom>
        </p:spPr>
      </p:pic>
      <p:pic>
        <p:nvPicPr>
          <p:cNvPr id="9" name="Graphic 8" descr="Whole pizza">
            <a:extLst>
              <a:ext uri="{FF2B5EF4-FFF2-40B4-BE49-F238E27FC236}">
                <a16:creationId xmlns:a16="http://schemas.microsoft.com/office/drawing/2014/main" id="{BE17C6BF-94EF-4216-A72C-B658C539154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152650" y="4105604"/>
            <a:ext cx="1614488" cy="1614488"/>
          </a:xfrm>
          <a:prstGeom prst="rect">
            <a:avLst/>
          </a:prstGeom>
        </p:spPr>
      </p:pic>
      <p:pic>
        <p:nvPicPr>
          <p:cNvPr id="11" name="Graphic 10" descr="Burger and drink">
            <a:extLst>
              <a:ext uri="{FF2B5EF4-FFF2-40B4-BE49-F238E27FC236}">
                <a16:creationId xmlns:a16="http://schemas.microsoft.com/office/drawing/2014/main" id="{4E58BED8-440E-4928-BB2C-DF56A1D35CF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057525" y="4757840"/>
            <a:ext cx="1519629" cy="1519629"/>
          </a:xfrm>
          <a:prstGeom prst="rect">
            <a:avLst/>
          </a:prstGeom>
        </p:spPr>
      </p:pic>
      <p:pic>
        <p:nvPicPr>
          <p:cNvPr id="13" name="Graphic 12" descr="Beer">
            <a:extLst>
              <a:ext uri="{FF2B5EF4-FFF2-40B4-BE49-F238E27FC236}">
                <a16:creationId xmlns:a16="http://schemas.microsoft.com/office/drawing/2014/main" id="{35702499-5A9A-4184-8D94-0FF191D851A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504078" y="4307424"/>
            <a:ext cx="1534021" cy="1534021"/>
          </a:xfrm>
          <a:prstGeom prst="rect">
            <a:avLst/>
          </a:prstGeom>
        </p:spPr>
      </p:pic>
      <p:pic>
        <p:nvPicPr>
          <p:cNvPr id="15" name="Graphic 14" descr="Smoking">
            <a:extLst>
              <a:ext uri="{FF2B5EF4-FFF2-40B4-BE49-F238E27FC236}">
                <a16:creationId xmlns:a16="http://schemas.microsoft.com/office/drawing/2014/main" id="{58766FE2-2E15-443C-B402-44482541B827}"/>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flipH="1">
            <a:off x="5336183" y="3998024"/>
            <a:ext cx="1519633" cy="1519633"/>
          </a:xfrm>
          <a:prstGeom prst="rect">
            <a:avLst/>
          </a:prstGeom>
        </p:spPr>
      </p:pic>
    </p:spTree>
    <p:extLst>
      <p:ext uri="{BB962C8B-B14F-4D97-AF65-F5344CB8AC3E}">
        <p14:creationId xmlns:p14="http://schemas.microsoft.com/office/powerpoint/2010/main" val="734901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Asthma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close up of a map&#10;&#10;Description automatically generated">
            <a:extLst>
              <a:ext uri="{FF2B5EF4-FFF2-40B4-BE49-F238E27FC236}">
                <a16:creationId xmlns:a16="http://schemas.microsoft.com/office/drawing/2014/main" id="{D223BD2B-938F-47B7-B207-CA9B53FD7B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0" y="1383374"/>
            <a:ext cx="7620000" cy="4767385"/>
          </a:xfrm>
          <a:prstGeom prst="rect">
            <a:avLst/>
          </a:prstGeom>
        </p:spPr>
      </p:pic>
    </p:spTree>
    <p:extLst>
      <p:ext uri="{BB962C8B-B14F-4D97-AF65-F5344CB8AC3E}">
        <p14:creationId xmlns:p14="http://schemas.microsoft.com/office/powerpoint/2010/main" val="9659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Graphic 11" descr="Female Profile">
            <a:extLst>
              <a:ext uri="{FF2B5EF4-FFF2-40B4-BE49-F238E27FC236}">
                <a16:creationId xmlns:a16="http://schemas.microsoft.com/office/drawing/2014/main" id="{BBAA8942-7F3D-41CB-A708-2E3ABA49E2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09366" y="2178078"/>
            <a:ext cx="2643985" cy="2643985"/>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Tension Headaches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8D9979A2-1199-4F7E-9B92-2EB08EEFDF99}"/>
              </a:ext>
            </a:extLst>
          </p:cNvPr>
          <p:cNvSpPr txBox="1"/>
          <p:nvPr/>
        </p:nvSpPr>
        <p:spPr>
          <a:xfrm>
            <a:off x="5834060" y="1383374"/>
            <a:ext cx="4233863" cy="707886"/>
          </a:xfrm>
          <a:prstGeom prst="rect">
            <a:avLst/>
          </a:prstGeom>
          <a:noFill/>
        </p:spPr>
        <p:txBody>
          <a:bodyPr wrap="square" rtlCol="0">
            <a:spAutoFit/>
          </a:bodyPr>
          <a:lstStyle/>
          <a:p>
            <a:pPr algn="ctr"/>
            <a:r>
              <a:rPr lang="en-US" sz="4000" b="1" dirty="0">
                <a:solidFill>
                  <a:srgbClr val="FFC000"/>
                </a:solidFill>
              </a:rPr>
              <a:t>Sleep deprivation</a:t>
            </a:r>
          </a:p>
        </p:txBody>
      </p:sp>
      <p:sp>
        <p:nvSpPr>
          <p:cNvPr id="5" name="TextBox 4">
            <a:extLst>
              <a:ext uri="{FF2B5EF4-FFF2-40B4-BE49-F238E27FC236}">
                <a16:creationId xmlns:a16="http://schemas.microsoft.com/office/drawing/2014/main" id="{75F89376-04FE-4EE3-9C75-62054F22257B}"/>
              </a:ext>
            </a:extLst>
          </p:cNvPr>
          <p:cNvSpPr txBox="1"/>
          <p:nvPr/>
        </p:nvSpPr>
        <p:spPr>
          <a:xfrm>
            <a:off x="5834059" y="2178078"/>
            <a:ext cx="4233863" cy="707886"/>
          </a:xfrm>
          <a:prstGeom prst="rect">
            <a:avLst/>
          </a:prstGeom>
          <a:noFill/>
        </p:spPr>
        <p:txBody>
          <a:bodyPr wrap="square" rtlCol="0">
            <a:spAutoFit/>
          </a:bodyPr>
          <a:lstStyle/>
          <a:p>
            <a:pPr algn="ctr"/>
            <a:r>
              <a:rPr lang="en-US" sz="4000" b="1" dirty="0">
                <a:solidFill>
                  <a:srgbClr val="FF9900"/>
                </a:solidFill>
              </a:rPr>
              <a:t>Skipping meals</a:t>
            </a:r>
          </a:p>
        </p:txBody>
      </p:sp>
      <p:sp>
        <p:nvSpPr>
          <p:cNvPr id="6" name="TextBox 5">
            <a:extLst>
              <a:ext uri="{FF2B5EF4-FFF2-40B4-BE49-F238E27FC236}">
                <a16:creationId xmlns:a16="http://schemas.microsoft.com/office/drawing/2014/main" id="{14C0DFB5-DBF6-45AC-8D8F-D35647C5416C}"/>
              </a:ext>
            </a:extLst>
          </p:cNvPr>
          <p:cNvSpPr txBox="1"/>
          <p:nvPr/>
        </p:nvSpPr>
        <p:spPr>
          <a:xfrm>
            <a:off x="5834058" y="2972782"/>
            <a:ext cx="4233863" cy="707886"/>
          </a:xfrm>
          <a:prstGeom prst="rect">
            <a:avLst/>
          </a:prstGeom>
          <a:noFill/>
        </p:spPr>
        <p:txBody>
          <a:bodyPr wrap="square" rtlCol="0">
            <a:spAutoFit/>
          </a:bodyPr>
          <a:lstStyle/>
          <a:p>
            <a:pPr algn="ctr"/>
            <a:r>
              <a:rPr lang="en-US" sz="4000" b="1" dirty="0">
                <a:solidFill>
                  <a:srgbClr val="0070C0"/>
                </a:solidFill>
              </a:rPr>
              <a:t>Eye strain</a:t>
            </a:r>
          </a:p>
        </p:txBody>
      </p:sp>
      <p:sp>
        <p:nvSpPr>
          <p:cNvPr id="7" name="TextBox 6">
            <a:extLst>
              <a:ext uri="{FF2B5EF4-FFF2-40B4-BE49-F238E27FC236}">
                <a16:creationId xmlns:a16="http://schemas.microsoft.com/office/drawing/2014/main" id="{E21877D3-3048-4CBA-AAD8-90431B4DB773}"/>
              </a:ext>
            </a:extLst>
          </p:cNvPr>
          <p:cNvSpPr txBox="1"/>
          <p:nvPr/>
        </p:nvSpPr>
        <p:spPr>
          <a:xfrm>
            <a:off x="5834058" y="3767486"/>
            <a:ext cx="4233863" cy="707886"/>
          </a:xfrm>
          <a:prstGeom prst="rect">
            <a:avLst/>
          </a:prstGeom>
          <a:noFill/>
        </p:spPr>
        <p:txBody>
          <a:bodyPr wrap="square" rtlCol="0">
            <a:spAutoFit/>
          </a:bodyPr>
          <a:lstStyle/>
          <a:p>
            <a:pPr algn="ctr"/>
            <a:r>
              <a:rPr lang="en-US" sz="4000" b="1" dirty="0">
                <a:solidFill>
                  <a:schemeClr val="accent6">
                    <a:lumMod val="75000"/>
                  </a:schemeClr>
                </a:solidFill>
              </a:rPr>
              <a:t>Overexertion</a:t>
            </a:r>
          </a:p>
        </p:txBody>
      </p:sp>
      <p:sp>
        <p:nvSpPr>
          <p:cNvPr id="8" name="TextBox 7">
            <a:extLst>
              <a:ext uri="{FF2B5EF4-FFF2-40B4-BE49-F238E27FC236}">
                <a16:creationId xmlns:a16="http://schemas.microsoft.com/office/drawing/2014/main" id="{53C03DF8-CE98-4F5F-A60A-1EFCB59D8E75}"/>
              </a:ext>
            </a:extLst>
          </p:cNvPr>
          <p:cNvSpPr txBox="1"/>
          <p:nvPr/>
        </p:nvSpPr>
        <p:spPr>
          <a:xfrm rot="19789335">
            <a:off x="6877052" y="5120682"/>
            <a:ext cx="1990725" cy="707886"/>
          </a:xfrm>
          <a:prstGeom prst="rect">
            <a:avLst/>
          </a:prstGeom>
          <a:noFill/>
        </p:spPr>
        <p:txBody>
          <a:bodyPr wrap="square" rtlCol="0">
            <a:spAutoFit/>
          </a:bodyPr>
          <a:lstStyle/>
          <a:p>
            <a:pPr algn="ctr"/>
            <a:r>
              <a:rPr lang="en-US" sz="4000" b="1" dirty="0">
                <a:solidFill>
                  <a:srgbClr val="FF0066"/>
                </a:solidFill>
              </a:rPr>
              <a:t>STRESS</a:t>
            </a:r>
          </a:p>
        </p:txBody>
      </p:sp>
      <p:cxnSp>
        <p:nvCxnSpPr>
          <p:cNvPr id="3" name="Straight Arrow Connector 2">
            <a:extLst>
              <a:ext uri="{FF2B5EF4-FFF2-40B4-BE49-F238E27FC236}">
                <a16:creationId xmlns:a16="http://schemas.microsoft.com/office/drawing/2014/main" id="{A03F45A0-94C1-47A6-9EBC-AD1788808427}"/>
              </a:ext>
            </a:extLst>
          </p:cNvPr>
          <p:cNvCxnSpPr/>
          <p:nvPr/>
        </p:nvCxnSpPr>
        <p:spPr>
          <a:xfrm flipH="1">
            <a:off x="3238901" y="2532021"/>
            <a:ext cx="1314450" cy="549238"/>
          </a:xfrm>
          <a:prstGeom prst="straightConnector1">
            <a:avLst/>
          </a:prstGeom>
          <a:ln w="95250" cap="rnd">
            <a:solidFill>
              <a:schemeClr val="accent6">
                <a:lumMod val="75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7C0A3530-353B-4F6B-B5DD-531D6ED346D1}"/>
              </a:ext>
            </a:extLst>
          </p:cNvPr>
          <p:cNvCxnSpPr>
            <a:cxnSpLocks/>
          </p:cNvCxnSpPr>
          <p:nvPr/>
        </p:nvCxnSpPr>
        <p:spPr>
          <a:xfrm flipH="1" flipV="1">
            <a:off x="3257550" y="3520461"/>
            <a:ext cx="1381125" cy="256281"/>
          </a:xfrm>
          <a:prstGeom prst="straightConnector1">
            <a:avLst/>
          </a:prstGeom>
          <a:ln w="95250" cap="rnd">
            <a:solidFill>
              <a:schemeClr val="accent6">
                <a:lumMod val="75000"/>
              </a:schemeClr>
            </a:solidFill>
            <a:tailEnd type="stealth"/>
          </a:ln>
        </p:spPr>
        <p:style>
          <a:lnRef idx="1">
            <a:schemeClr val="accent1"/>
          </a:lnRef>
          <a:fillRef idx="0">
            <a:schemeClr val="accent1"/>
          </a:fillRef>
          <a:effectRef idx="0">
            <a:schemeClr val="accent1"/>
          </a:effectRef>
          <a:fontRef idx="minor">
            <a:schemeClr val="tx1"/>
          </a:fontRef>
        </p:style>
      </p:cxnSp>
      <p:pic>
        <p:nvPicPr>
          <p:cNvPr id="14" name="Graphic 13" descr="Sad face with solid fill">
            <a:extLst>
              <a:ext uri="{FF2B5EF4-FFF2-40B4-BE49-F238E27FC236}">
                <a16:creationId xmlns:a16="http://schemas.microsoft.com/office/drawing/2014/main" id="{0F75ABD6-8434-48A3-87D1-6C63E296A4A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19799" y="4399648"/>
            <a:ext cx="1257857" cy="1257857"/>
          </a:xfrm>
          <a:prstGeom prst="rect">
            <a:avLst/>
          </a:prstGeom>
        </p:spPr>
      </p:pic>
      <p:pic>
        <p:nvPicPr>
          <p:cNvPr id="16" name="Graphic 15" descr="Angry face with solid fill">
            <a:extLst>
              <a:ext uri="{FF2B5EF4-FFF2-40B4-BE49-F238E27FC236}">
                <a16:creationId xmlns:a16="http://schemas.microsoft.com/office/drawing/2014/main" id="{AD1C058A-8007-44FE-B0E4-A9B061F365C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62151" y="5261698"/>
            <a:ext cx="1257857" cy="1257857"/>
          </a:xfrm>
          <a:prstGeom prst="rect">
            <a:avLst/>
          </a:prstGeom>
        </p:spPr>
      </p:pic>
    </p:spTree>
    <p:extLst>
      <p:ext uri="{BB962C8B-B14F-4D97-AF65-F5344CB8AC3E}">
        <p14:creationId xmlns:p14="http://schemas.microsoft.com/office/powerpoint/2010/main" val="198783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Psychophysiological Disorders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n">
            <a:extLst>
              <a:ext uri="{FF2B5EF4-FFF2-40B4-BE49-F238E27FC236}">
                <a16:creationId xmlns:a16="http://schemas.microsoft.com/office/drawing/2014/main" id="{047B0A2D-0313-4702-A1AF-71E54AFD873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62038" y="2076450"/>
            <a:ext cx="2266950" cy="2266950"/>
          </a:xfrm>
          <a:prstGeom prst="rect">
            <a:avLst/>
          </a:prstGeom>
        </p:spPr>
      </p:pic>
      <p:pic>
        <p:nvPicPr>
          <p:cNvPr id="6" name="Graphic 5" descr="Man">
            <a:extLst>
              <a:ext uri="{FF2B5EF4-FFF2-40B4-BE49-F238E27FC236}">
                <a16:creationId xmlns:a16="http://schemas.microsoft.com/office/drawing/2014/main" id="{40C7F315-0DEC-43C0-B26D-E220BDED34D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28988" y="2076450"/>
            <a:ext cx="2266950" cy="2266950"/>
          </a:xfrm>
          <a:prstGeom prst="rect">
            <a:avLst/>
          </a:prstGeom>
        </p:spPr>
      </p:pic>
      <p:pic>
        <p:nvPicPr>
          <p:cNvPr id="7" name="Graphic 6" descr="Man">
            <a:extLst>
              <a:ext uri="{FF2B5EF4-FFF2-40B4-BE49-F238E27FC236}">
                <a16:creationId xmlns:a16="http://schemas.microsoft.com/office/drawing/2014/main" id="{331CD1DC-3EDB-4CE2-BDCA-0C12616CED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00700" y="2076450"/>
            <a:ext cx="2266950" cy="2266950"/>
          </a:xfrm>
          <a:prstGeom prst="rect">
            <a:avLst/>
          </a:prstGeom>
        </p:spPr>
      </p:pic>
      <p:pic>
        <p:nvPicPr>
          <p:cNvPr id="5" name="Graphic 4" descr="Heart">
            <a:extLst>
              <a:ext uri="{FF2B5EF4-FFF2-40B4-BE49-F238E27FC236}">
                <a16:creationId xmlns:a16="http://schemas.microsoft.com/office/drawing/2014/main" id="{BF3F03D2-23A0-489C-84DC-B3B60273674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57363" y="2519691"/>
            <a:ext cx="914400" cy="914400"/>
          </a:xfrm>
          <a:prstGeom prst="rect">
            <a:avLst/>
          </a:prstGeom>
        </p:spPr>
      </p:pic>
      <p:pic>
        <p:nvPicPr>
          <p:cNvPr id="9" name="Graphic 8" descr="Raised hand">
            <a:extLst>
              <a:ext uri="{FF2B5EF4-FFF2-40B4-BE49-F238E27FC236}">
                <a16:creationId xmlns:a16="http://schemas.microsoft.com/office/drawing/2014/main" id="{BF2C7824-38E6-4858-B597-09C918F9087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279642" y="3648075"/>
            <a:ext cx="1771650" cy="1771650"/>
          </a:xfrm>
          <a:prstGeom prst="rect">
            <a:avLst/>
          </a:prstGeom>
        </p:spPr>
      </p:pic>
      <p:cxnSp>
        <p:nvCxnSpPr>
          <p:cNvPr id="11" name="Straight Arrow Connector 10">
            <a:extLst>
              <a:ext uri="{FF2B5EF4-FFF2-40B4-BE49-F238E27FC236}">
                <a16:creationId xmlns:a16="http://schemas.microsoft.com/office/drawing/2014/main" id="{499932AC-F0AB-4297-928E-C621873A1981}"/>
              </a:ext>
            </a:extLst>
          </p:cNvPr>
          <p:cNvCxnSpPr>
            <a:cxnSpLocks/>
          </p:cNvCxnSpPr>
          <p:nvPr/>
        </p:nvCxnSpPr>
        <p:spPr>
          <a:xfrm flipH="1">
            <a:off x="4486276" y="2714625"/>
            <a:ext cx="876299" cy="495300"/>
          </a:xfrm>
          <a:prstGeom prst="straightConnector1">
            <a:avLst/>
          </a:prstGeom>
          <a:ln w="95250">
            <a:solidFill>
              <a:srgbClr val="FFC000"/>
            </a:solidFill>
            <a:tailEnd type="stealth"/>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25AB25D8-4321-4A95-830F-6A877AFAC6D0}"/>
              </a:ext>
            </a:extLst>
          </p:cNvPr>
          <p:cNvCxnSpPr>
            <a:cxnSpLocks/>
          </p:cNvCxnSpPr>
          <p:nvPr/>
        </p:nvCxnSpPr>
        <p:spPr>
          <a:xfrm flipH="1">
            <a:off x="6734176" y="2933382"/>
            <a:ext cx="876299" cy="0"/>
          </a:xfrm>
          <a:prstGeom prst="straightConnector1">
            <a:avLst/>
          </a:prstGeom>
          <a:ln w="95250">
            <a:solidFill>
              <a:srgbClr val="FFC000"/>
            </a:solidFill>
            <a:tailEnd type="stealth"/>
          </a:ln>
        </p:spPr>
        <p:style>
          <a:lnRef idx="1">
            <a:schemeClr val="accent1"/>
          </a:lnRef>
          <a:fillRef idx="0">
            <a:schemeClr val="accent1"/>
          </a:fillRef>
          <a:effectRef idx="0">
            <a:schemeClr val="accent1"/>
          </a:effectRef>
          <a:fontRef idx="minor">
            <a:schemeClr val="tx1"/>
          </a:fontRef>
        </p:style>
      </p:cxnSp>
      <p:pic>
        <p:nvPicPr>
          <p:cNvPr id="16" name="Graphic 15" descr="Skeleton">
            <a:extLst>
              <a:ext uri="{FF2B5EF4-FFF2-40B4-BE49-F238E27FC236}">
                <a16:creationId xmlns:a16="http://schemas.microsoft.com/office/drawing/2014/main" id="{523D03BC-D2E3-44C2-89B7-5C3122A818C3}"/>
              </a:ext>
            </a:extLst>
          </p:cNvPr>
          <p:cNvPicPr>
            <a:picLocks noChangeAspect="1"/>
          </p:cNvPicPr>
          <p:nvPr/>
        </p:nvPicPr>
        <p:blipFill rotWithShape="1">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l="40379" r="39796" b="78279"/>
          <a:stretch/>
        </p:blipFill>
        <p:spPr>
          <a:xfrm>
            <a:off x="8415339" y="1756733"/>
            <a:ext cx="1500256" cy="1643692"/>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Stress and Illness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4984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Immune System</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5" name="Graphic 4" descr="Man">
            <a:extLst>
              <a:ext uri="{FF2B5EF4-FFF2-40B4-BE49-F238E27FC236}">
                <a16:creationId xmlns:a16="http://schemas.microsoft.com/office/drawing/2014/main" id="{EEE3F6CF-041E-4E4B-A3FD-33C4C0B40E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05013" y="1857375"/>
            <a:ext cx="1643060" cy="1643060"/>
          </a:xfrm>
          <a:prstGeom prst="rect">
            <a:avLst/>
          </a:prstGeom>
        </p:spPr>
      </p:pic>
      <p:pic>
        <p:nvPicPr>
          <p:cNvPr id="3" name="Graphic 2" descr="Thumbs up sign">
            <a:extLst>
              <a:ext uri="{FF2B5EF4-FFF2-40B4-BE49-F238E27FC236}">
                <a16:creationId xmlns:a16="http://schemas.microsoft.com/office/drawing/2014/main" id="{5480B879-1830-44EB-A322-865F3B93C22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29050" y="1935954"/>
            <a:ext cx="1314452" cy="1314452"/>
          </a:xfrm>
          <a:prstGeom prst="rect">
            <a:avLst/>
          </a:prstGeom>
        </p:spPr>
      </p:pic>
      <p:cxnSp>
        <p:nvCxnSpPr>
          <p:cNvPr id="8" name="Straight Arrow Connector 7">
            <a:extLst>
              <a:ext uri="{FF2B5EF4-FFF2-40B4-BE49-F238E27FC236}">
                <a16:creationId xmlns:a16="http://schemas.microsoft.com/office/drawing/2014/main" id="{5ECD1CD5-2727-4F69-884D-1519E1368CDD}"/>
              </a:ext>
            </a:extLst>
          </p:cNvPr>
          <p:cNvCxnSpPr>
            <a:cxnSpLocks/>
          </p:cNvCxnSpPr>
          <p:nvPr/>
        </p:nvCxnSpPr>
        <p:spPr>
          <a:xfrm>
            <a:off x="5619750" y="2733357"/>
            <a:ext cx="2419350" cy="0"/>
          </a:xfrm>
          <a:prstGeom prst="straightConnector1">
            <a:avLst/>
          </a:prstGeom>
          <a:ln w="95250" cap="rnd">
            <a:solidFill>
              <a:srgbClr val="FFC000"/>
            </a:solidFill>
            <a:tailEnd type="stealth"/>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54425D44-BC47-43B4-B7A3-D6603182A89D}"/>
              </a:ext>
            </a:extLst>
          </p:cNvPr>
          <p:cNvSpPr txBox="1"/>
          <p:nvPr/>
        </p:nvSpPr>
        <p:spPr>
          <a:xfrm>
            <a:off x="8124826" y="2324962"/>
            <a:ext cx="2409825" cy="707886"/>
          </a:xfrm>
          <a:prstGeom prst="rect">
            <a:avLst/>
          </a:prstGeom>
          <a:noFill/>
        </p:spPr>
        <p:txBody>
          <a:bodyPr wrap="square" rtlCol="0">
            <a:spAutoFit/>
          </a:bodyPr>
          <a:lstStyle/>
          <a:p>
            <a:pPr algn="ctr"/>
            <a:r>
              <a:rPr lang="en-US" sz="4000" dirty="0">
                <a:solidFill>
                  <a:srgbClr val="FF0066"/>
                </a:solidFill>
              </a:rPr>
              <a:t>Healthy</a:t>
            </a:r>
          </a:p>
        </p:txBody>
      </p:sp>
      <p:sp>
        <p:nvSpPr>
          <p:cNvPr id="11" name="TextBox 10">
            <a:extLst>
              <a:ext uri="{FF2B5EF4-FFF2-40B4-BE49-F238E27FC236}">
                <a16:creationId xmlns:a16="http://schemas.microsoft.com/office/drawing/2014/main" id="{4731FB04-AF19-4659-B4C2-F557E46B6BB7}"/>
              </a:ext>
            </a:extLst>
          </p:cNvPr>
          <p:cNvSpPr txBox="1"/>
          <p:nvPr/>
        </p:nvSpPr>
        <p:spPr>
          <a:xfrm>
            <a:off x="1028700" y="3998121"/>
            <a:ext cx="3114675" cy="369332"/>
          </a:xfrm>
          <a:prstGeom prst="rect">
            <a:avLst/>
          </a:prstGeom>
          <a:noFill/>
        </p:spPr>
        <p:txBody>
          <a:bodyPr wrap="square" rtlCol="0">
            <a:spAutoFit/>
          </a:bodyPr>
          <a:lstStyle/>
          <a:p>
            <a:pPr algn="ctr"/>
            <a:r>
              <a:rPr lang="en-US" dirty="0"/>
              <a:t>Immune System</a:t>
            </a:r>
          </a:p>
        </p:txBody>
      </p:sp>
      <p:sp>
        <p:nvSpPr>
          <p:cNvPr id="14" name="TextBox 13">
            <a:extLst>
              <a:ext uri="{FF2B5EF4-FFF2-40B4-BE49-F238E27FC236}">
                <a16:creationId xmlns:a16="http://schemas.microsoft.com/office/drawing/2014/main" id="{4482C9F6-6861-4A64-B7B1-61C86E5D2111}"/>
              </a:ext>
            </a:extLst>
          </p:cNvPr>
          <p:cNvSpPr txBox="1"/>
          <p:nvPr/>
        </p:nvSpPr>
        <p:spPr>
          <a:xfrm>
            <a:off x="8591550" y="3998121"/>
            <a:ext cx="3114675" cy="369332"/>
          </a:xfrm>
          <a:prstGeom prst="rect">
            <a:avLst/>
          </a:prstGeom>
          <a:noFill/>
        </p:spPr>
        <p:txBody>
          <a:bodyPr wrap="square" rtlCol="0">
            <a:spAutoFit/>
          </a:bodyPr>
          <a:lstStyle/>
          <a:p>
            <a:pPr algn="ctr"/>
            <a:r>
              <a:rPr lang="en-US" dirty="0"/>
              <a:t>Immune System</a:t>
            </a:r>
          </a:p>
        </p:txBody>
      </p:sp>
      <p:sp>
        <p:nvSpPr>
          <p:cNvPr id="15" name="TextBox 14">
            <a:extLst>
              <a:ext uri="{FF2B5EF4-FFF2-40B4-BE49-F238E27FC236}">
                <a16:creationId xmlns:a16="http://schemas.microsoft.com/office/drawing/2014/main" id="{454279A5-2ADD-47CE-9ABF-AF0C65BF46F1}"/>
              </a:ext>
            </a:extLst>
          </p:cNvPr>
          <p:cNvSpPr txBox="1"/>
          <p:nvPr/>
        </p:nvSpPr>
        <p:spPr>
          <a:xfrm>
            <a:off x="2431256" y="4525244"/>
            <a:ext cx="790573" cy="307777"/>
          </a:xfrm>
          <a:prstGeom prst="rect">
            <a:avLst/>
          </a:prstGeom>
          <a:noFill/>
        </p:spPr>
        <p:txBody>
          <a:bodyPr wrap="square" rtlCol="0">
            <a:spAutoFit/>
          </a:bodyPr>
          <a:lstStyle/>
          <a:p>
            <a:pPr algn="ctr"/>
            <a:r>
              <a:rPr lang="en-US" sz="1400" b="1" dirty="0">
                <a:solidFill>
                  <a:srgbClr val="FFC000"/>
                </a:solidFill>
              </a:rPr>
              <a:t>Joints</a:t>
            </a:r>
          </a:p>
        </p:txBody>
      </p:sp>
      <p:sp>
        <p:nvSpPr>
          <p:cNvPr id="16" name="TextBox 15">
            <a:extLst>
              <a:ext uri="{FF2B5EF4-FFF2-40B4-BE49-F238E27FC236}">
                <a16:creationId xmlns:a16="http://schemas.microsoft.com/office/drawing/2014/main" id="{93D8D003-2694-421A-BF1C-9F55C94F0065}"/>
              </a:ext>
            </a:extLst>
          </p:cNvPr>
          <p:cNvSpPr txBox="1"/>
          <p:nvPr/>
        </p:nvSpPr>
        <p:spPr>
          <a:xfrm>
            <a:off x="2127644" y="4961279"/>
            <a:ext cx="1397795" cy="307777"/>
          </a:xfrm>
          <a:prstGeom prst="rect">
            <a:avLst/>
          </a:prstGeom>
          <a:noFill/>
        </p:spPr>
        <p:txBody>
          <a:bodyPr wrap="square" rtlCol="0">
            <a:spAutoFit/>
          </a:bodyPr>
          <a:lstStyle/>
          <a:p>
            <a:pPr algn="ctr"/>
            <a:r>
              <a:rPr lang="en-US" sz="1400" b="1" dirty="0">
                <a:solidFill>
                  <a:srgbClr val="009999"/>
                </a:solidFill>
              </a:rPr>
              <a:t>Thyroid gland</a:t>
            </a:r>
          </a:p>
        </p:txBody>
      </p:sp>
      <p:pic>
        <p:nvPicPr>
          <p:cNvPr id="17" name="Graphic 16" descr="Man">
            <a:extLst>
              <a:ext uri="{FF2B5EF4-FFF2-40B4-BE49-F238E27FC236}">
                <a16:creationId xmlns:a16="http://schemas.microsoft.com/office/drawing/2014/main" id="{5A5F6BD9-EECD-4190-981A-B4DE40B4B8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74575" y="4516588"/>
            <a:ext cx="1013225" cy="1013225"/>
          </a:xfrm>
          <a:prstGeom prst="rect">
            <a:avLst/>
          </a:prstGeom>
        </p:spPr>
      </p:pic>
      <p:sp>
        <p:nvSpPr>
          <p:cNvPr id="12" name="Multiplication Sign 11">
            <a:extLst>
              <a:ext uri="{FF2B5EF4-FFF2-40B4-BE49-F238E27FC236}">
                <a16:creationId xmlns:a16="http://schemas.microsoft.com/office/drawing/2014/main" id="{9614A662-8311-4FB7-9F3B-964FFAE15D6B}"/>
              </a:ext>
            </a:extLst>
          </p:cNvPr>
          <p:cNvSpPr/>
          <p:nvPr/>
        </p:nvSpPr>
        <p:spPr>
          <a:xfrm>
            <a:off x="1576387" y="4705145"/>
            <a:ext cx="609600" cy="436036"/>
          </a:xfrm>
          <a:prstGeom prst="mathMultiply">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Graphic 17" descr="No sign">
            <a:extLst>
              <a:ext uri="{FF2B5EF4-FFF2-40B4-BE49-F238E27FC236}">
                <a16:creationId xmlns:a16="http://schemas.microsoft.com/office/drawing/2014/main" id="{51C8762E-79B4-435F-B7E0-DC58904C807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149956" y="4465963"/>
            <a:ext cx="914400" cy="914400"/>
          </a:xfrm>
          <a:prstGeom prst="rect">
            <a:avLst/>
          </a:prstGeom>
        </p:spPr>
      </p:pic>
      <p:sp>
        <p:nvSpPr>
          <p:cNvPr id="19" name="Arrow: Down 18">
            <a:extLst>
              <a:ext uri="{FF2B5EF4-FFF2-40B4-BE49-F238E27FC236}">
                <a16:creationId xmlns:a16="http://schemas.microsoft.com/office/drawing/2014/main" id="{383ED8ED-3E37-426A-8E21-47AFB1F12CF9}"/>
              </a:ext>
            </a:extLst>
          </p:cNvPr>
          <p:cNvSpPr/>
          <p:nvPr/>
        </p:nvSpPr>
        <p:spPr>
          <a:xfrm>
            <a:off x="10391776" y="4493915"/>
            <a:ext cx="552449" cy="858496"/>
          </a:xfrm>
          <a:prstGeom prst="down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Immune System</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6293A938-5871-4A95-B7F8-A9105EC18CB7}"/>
              </a:ext>
            </a:extLst>
          </p:cNvPr>
          <p:cNvSpPr txBox="1"/>
          <p:nvPr/>
        </p:nvSpPr>
        <p:spPr>
          <a:xfrm>
            <a:off x="6288881" y="2119362"/>
            <a:ext cx="1978819" cy="707886"/>
          </a:xfrm>
          <a:prstGeom prst="rect">
            <a:avLst/>
          </a:prstGeom>
          <a:noFill/>
        </p:spPr>
        <p:txBody>
          <a:bodyPr wrap="square" rtlCol="0">
            <a:spAutoFit/>
          </a:bodyPr>
          <a:lstStyle/>
          <a:p>
            <a:pPr algn="ctr"/>
            <a:r>
              <a:rPr lang="en-US" sz="4000" b="1" dirty="0">
                <a:solidFill>
                  <a:srgbClr val="FFC000"/>
                </a:solidFill>
              </a:rPr>
              <a:t>Joints</a:t>
            </a:r>
          </a:p>
        </p:txBody>
      </p:sp>
      <p:sp>
        <p:nvSpPr>
          <p:cNvPr id="6" name="TextBox 5">
            <a:extLst>
              <a:ext uri="{FF2B5EF4-FFF2-40B4-BE49-F238E27FC236}">
                <a16:creationId xmlns:a16="http://schemas.microsoft.com/office/drawing/2014/main" id="{1B3F82F2-A6CE-486E-B15D-E300FF78E1F2}"/>
              </a:ext>
            </a:extLst>
          </p:cNvPr>
          <p:cNvSpPr txBox="1"/>
          <p:nvPr/>
        </p:nvSpPr>
        <p:spPr>
          <a:xfrm>
            <a:off x="5294112" y="3454758"/>
            <a:ext cx="3968356" cy="707886"/>
          </a:xfrm>
          <a:prstGeom prst="rect">
            <a:avLst/>
          </a:prstGeom>
          <a:noFill/>
        </p:spPr>
        <p:txBody>
          <a:bodyPr wrap="square" rtlCol="0">
            <a:spAutoFit/>
          </a:bodyPr>
          <a:lstStyle/>
          <a:p>
            <a:pPr algn="ctr"/>
            <a:r>
              <a:rPr lang="en-US" sz="4000" dirty="0">
                <a:solidFill>
                  <a:srgbClr val="009999"/>
                </a:solidFill>
              </a:rPr>
              <a:t>Thyroid gland</a:t>
            </a:r>
          </a:p>
        </p:txBody>
      </p:sp>
      <p:pic>
        <p:nvPicPr>
          <p:cNvPr id="7" name="Graphic 6" descr="Man">
            <a:extLst>
              <a:ext uri="{FF2B5EF4-FFF2-40B4-BE49-F238E27FC236}">
                <a16:creationId xmlns:a16="http://schemas.microsoft.com/office/drawing/2014/main" id="{B9F2756B-D2C4-4BF2-84D0-C4D09A65E60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30762" y="1775953"/>
            <a:ext cx="3072358" cy="3072358"/>
          </a:xfrm>
          <a:prstGeom prst="rect">
            <a:avLst/>
          </a:prstGeom>
        </p:spPr>
      </p:pic>
      <p:sp>
        <p:nvSpPr>
          <p:cNvPr id="8" name="Multiplication Sign 7">
            <a:extLst>
              <a:ext uri="{FF2B5EF4-FFF2-40B4-BE49-F238E27FC236}">
                <a16:creationId xmlns:a16="http://schemas.microsoft.com/office/drawing/2014/main" id="{63BB2F52-27EA-4741-ABA4-35CF0549642D}"/>
              </a:ext>
            </a:extLst>
          </p:cNvPr>
          <p:cNvSpPr/>
          <p:nvPr/>
        </p:nvSpPr>
        <p:spPr>
          <a:xfrm>
            <a:off x="3540647" y="2297389"/>
            <a:ext cx="1652588" cy="1350685"/>
          </a:xfrm>
          <a:prstGeom prst="mathMultiply">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3765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Immune System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No sign">
            <a:extLst>
              <a:ext uri="{FF2B5EF4-FFF2-40B4-BE49-F238E27FC236}">
                <a16:creationId xmlns:a16="http://schemas.microsoft.com/office/drawing/2014/main" id="{BB2F0CF7-CA55-454B-B3EF-884D6DE645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34906" y="1724025"/>
            <a:ext cx="3061094" cy="3061094"/>
          </a:xfrm>
          <a:prstGeom prst="rect">
            <a:avLst/>
          </a:prstGeom>
        </p:spPr>
      </p:pic>
      <p:sp>
        <p:nvSpPr>
          <p:cNvPr id="5" name="Arrow: Down 4">
            <a:extLst>
              <a:ext uri="{FF2B5EF4-FFF2-40B4-BE49-F238E27FC236}">
                <a16:creationId xmlns:a16="http://schemas.microsoft.com/office/drawing/2014/main" id="{291FD882-C57D-4D8E-B1CC-3DDD32DD19FF}"/>
              </a:ext>
            </a:extLst>
          </p:cNvPr>
          <p:cNvSpPr/>
          <p:nvPr/>
        </p:nvSpPr>
        <p:spPr>
          <a:xfrm>
            <a:off x="6918719" y="1885950"/>
            <a:ext cx="1787131" cy="2799706"/>
          </a:xfrm>
          <a:prstGeom prst="down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5614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Psychoimmunology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Bottle">
            <a:extLst>
              <a:ext uri="{FF2B5EF4-FFF2-40B4-BE49-F238E27FC236}">
                <a16:creationId xmlns:a16="http://schemas.microsoft.com/office/drawing/2014/main" id="{3F059D0F-9B7D-4670-BDB2-DD7B73C472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57337" y="1638300"/>
            <a:ext cx="1943100" cy="1943100"/>
          </a:xfrm>
          <a:prstGeom prst="rect">
            <a:avLst/>
          </a:prstGeom>
        </p:spPr>
      </p:pic>
      <p:pic>
        <p:nvPicPr>
          <p:cNvPr id="6" name="Graphic 5" descr="Bottle">
            <a:extLst>
              <a:ext uri="{FF2B5EF4-FFF2-40B4-BE49-F238E27FC236}">
                <a16:creationId xmlns:a16="http://schemas.microsoft.com/office/drawing/2014/main" id="{4798A815-A25F-475E-859A-7C894EBBE4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58050" y="1638300"/>
            <a:ext cx="1943100" cy="1943100"/>
          </a:xfrm>
          <a:prstGeom prst="rect">
            <a:avLst/>
          </a:prstGeom>
        </p:spPr>
      </p:pic>
      <p:sp>
        <p:nvSpPr>
          <p:cNvPr id="4" name="Plus Sign 3">
            <a:extLst>
              <a:ext uri="{FF2B5EF4-FFF2-40B4-BE49-F238E27FC236}">
                <a16:creationId xmlns:a16="http://schemas.microsoft.com/office/drawing/2014/main" id="{1F84858E-5199-4879-95A2-EF2DD2037733}"/>
              </a:ext>
            </a:extLst>
          </p:cNvPr>
          <p:cNvSpPr/>
          <p:nvPr/>
        </p:nvSpPr>
        <p:spPr>
          <a:xfrm>
            <a:off x="3293676" y="2276480"/>
            <a:ext cx="885825" cy="819143"/>
          </a:xfrm>
          <a:prstGeom prst="mathPlu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Down 4">
            <a:extLst>
              <a:ext uri="{FF2B5EF4-FFF2-40B4-BE49-F238E27FC236}">
                <a16:creationId xmlns:a16="http://schemas.microsoft.com/office/drawing/2014/main" id="{5C139090-4E3F-4AB0-AACC-37C0A15DC367}"/>
              </a:ext>
            </a:extLst>
          </p:cNvPr>
          <p:cNvSpPr/>
          <p:nvPr/>
        </p:nvSpPr>
        <p:spPr>
          <a:xfrm>
            <a:off x="4414021" y="1924056"/>
            <a:ext cx="1114426" cy="1657344"/>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3940428-4F1E-43BD-8782-59D207503520}"/>
              </a:ext>
            </a:extLst>
          </p:cNvPr>
          <p:cNvSpPr txBox="1"/>
          <p:nvPr/>
        </p:nvSpPr>
        <p:spPr>
          <a:xfrm rot="20222448">
            <a:off x="4639424" y="2398439"/>
            <a:ext cx="695326" cy="369332"/>
          </a:xfrm>
          <a:prstGeom prst="rect">
            <a:avLst/>
          </a:prstGeom>
          <a:noFill/>
        </p:spPr>
        <p:txBody>
          <a:bodyPr wrap="square" rtlCol="0">
            <a:spAutoFit/>
          </a:bodyPr>
          <a:lstStyle/>
          <a:p>
            <a:r>
              <a:rPr lang="en-US" dirty="0">
                <a:solidFill>
                  <a:schemeClr val="bg1">
                    <a:lumMod val="95000"/>
                  </a:schemeClr>
                </a:solidFill>
              </a:rPr>
              <a:t>Drug</a:t>
            </a:r>
          </a:p>
        </p:txBody>
      </p:sp>
      <p:cxnSp>
        <p:nvCxnSpPr>
          <p:cNvPr id="9" name="Straight Arrow Connector 8">
            <a:extLst>
              <a:ext uri="{FF2B5EF4-FFF2-40B4-BE49-F238E27FC236}">
                <a16:creationId xmlns:a16="http://schemas.microsoft.com/office/drawing/2014/main" id="{03CBBD94-F16E-4BD9-8339-73F913B758AA}"/>
              </a:ext>
            </a:extLst>
          </p:cNvPr>
          <p:cNvCxnSpPr>
            <a:cxnSpLocks/>
          </p:cNvCxnSpPr>
          <p:nvPr/>
        </p:nvCxnSpPr>
        <p:spPr>
          <a:xfrm>
            <a:off x="5800725" y="2667003"/>
            <a:ext cx="1876425" cy="0"/>
          </a:xfrm>
          <a:prstGeom prst="straightConnector1">
            <a:avLst/>
          </a:prstGeom>
          <a:ln w="95250" cap="rnd">
            <a:solidFill>
              <a:srgbClr val="FFC000"/>
            </a:solidFill>
            <a:tailEnd type="stealth"/>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4338A8E-E54B-4634-9A1C-267053434C7F}"/>
              </a:ext>
            </a:extLst>
          </p:cNvPr>
          <p:cNvSpPr txBox="1"/>
          <p:nvPr/>
        </p:nvSpPr>
        <p:spPr>
          <a:xfrm>
            <a:off x="8672512" y="2424441"/>
            <a:ext cx="3276601" cy="523220"/>
          </a:xfrm>
          <a:prstGeom prst="rect">
            <a:avLst/>
          </a:prstGeom>
          <a:noFill/>
        </p:spPr>
        <p:txBody>
          <a:bodyPr wrap="square" rtlCol="0">
            <a:spAutoFit/>
          </a:bodyPr>
          <a:lstStyle/>
          <a:p>
            <a:pPr algn="ctr"/>
            <a:r>
              <a:rPr lang="en-US" sz="2800" dirty="0"/>
              <a:t>Immunosuppression</a:t>
            </a:r>
          </a:p>
        </p:txBody>
      </p:sp>
      <p:sp>
        <p:nvSpPr>
          <p:cNvPr id="12" name="TextBox 11">
            <a:extLst>
              <a:ext uri="{FF2B5EF4-FFF2-40B4-BE49-F238E27FC236}">
                <a16:creationId xmlns:a16="http://schemas.microsoft.com/office/drawing/2014/main" id="{5A7D0598-7D07-4B2F-A4BC-32606A023A0F}"/>
              </a:ext>
            </a:extLst>
          </p:cNvPr>
          <p:cNvSpPr txBox="1"/>
          <p:nvPr/>
        </p:nvSpPr>
        <p:spPr>
          <a:xfrm>
            <a:off x="1309687" y="4142591"/>
            <a:ext cx="2426901" cy="369332"/>
          </a:xfrm>
          <a:prstGeom prst="rect">
            <a:avLst/>
          </a:prstGeom>
          <a:noFill/>
        </p:spPr>
        <p:txBody>
          <a:bodyPr wrap="square" rtlCol="0">
            <a:spAutoFit/>
          </a:bodyPr>
          <a:lstStyle/>
          <a:p>
            <a:pPr algn="ctr"/>
            <a:r>
              <a:rPr lang="en-US" dirty="0"/>
              <a:t>HPA Axis</a:t>
            </a:r>
          </a:p>
        </p:txBody>
      </p:sp>
      <p:sp>
        <p:nvSpPr>
          <p:cNvPr id="15" name="TextBox 14">
            <a:extLst>
              <a:ext uri="{FF2B5EF4-FFF2-40B4-BE49-F238E27FC236}">
                <a16:creationId xmlns:a16="http://schemas.microsoft.com/office/drawing/2014/main" id="{8BDC4165-8D7F-41DC-AFD8-3C55F4265075}"/>
              </a:ext>
            </a:extLst>
          </p:cNvPr>
          <p:cNvSpPr txBox="1"/>
          <p:nvPr/>
        </p:nvSpPr>
        <p:spPr>
          <a:xfrm>
            <a:off x="5016414" y="4142591"/>
            <a:ext cx="2426901" cy="369332"/>
          </a:xfrm>
          <a:prstGeom prst="rect">
            <a:avLst/>
          </a:prstGeom>
          <a:noFill/>
        </p:spPr>
        <p:txBody>
          <a:bodyPr wrap="square" rtlCol="0">
            <a:spAutoFit/>
          </a:bodyPr>
          <a:lstStyle/>
          <a:p>
            <a:pPr algn="ctr"/>
            <a:r>
              <a:rPr lang="en-US" dirty="0"/>
              <a:t>Research</a:t>
            </a:r>
          </a:p>
        </p:txBody>
      </p:sp>
      <p:sp>
        <p:nvSpPr>
          <p:cNvPr id="16" name="TextBox 15">
            <a:extLst>
              <a:ext uri="{FF2B5EF4-FFF2-40B4-BE49-F238E27FC236}">
                <a16:creationId xmlns:a16="http://schemas.microsoft.com/office/drawing/2014/main" id="{FD168CC7-24CA-43B5-847A-8F7F2A42B3A6}"/>
              </a:ext>
            </a:extLst>
          </p:cNvPr>
          <p:cNvSpPr txBox="1"/>
          <p:nvPr/>
        </p:nvSpPr>
        <p:spPr>
          <a:xfrm>
            <a:off x="8572241" y="4142591"/>
            <a:ext cx="2426901" cy="646331"/>
          </a:xfrm>
          <a:prstGeom prst="rect">
            <a:avLst/>
          </a:prstGeom>
          <a:noFill/>
        </p:spPr>
        <p:txBody>
          <a:bodyPr wrap="square" rtlCol="0">
            <a:spAutoFit/>
          </a:bodyPr>
          <a:lstStyle/>
          <a:p>
            <a:pPr algn="ctr"/>
            <a:r>
              <a:rPr lang="en-US" dirty="0"/>
              <a:t>Cardiovascular Problems</a:t>
            </a:r>
          </a:p>
        </p:txBody>
      </p:sp>
      <p:sp>
        <p:nvSpPr>
          <p:cNvPr id="13" name="TextBox 12">
            <a:extLst>
              <a:ext uri="{FF2B5EF4-FFF2-40B4-BE49-F238E27FC236}">
                <a16:creationId xmlns:a16="http://schemas.microsoft.com/office/drawing/2014/main" id="{C5DDE373-EDE4-44EA-8B1D-11619E3753A5}"/>
              </a:ext>
            </a:extLst>
          </p:cNvPr>
          <p:cNvSpPr txBox="1"/>
          <p:nvPr/>
        </p:nvSpPr>
        <p:spPr>
          <a:xfrm>
            <a:off x="1473993" y="4703782"/>
            <a:ext cx="2098288" cy="307777"/>
          </a:xfrm>
          <a:prstGeom prst="rect">
            <a:avLst/>
          </a:prstGeom>
          <a:noFill/>
        </p:spPr>
        <p:txBody>
          <a:bodyPr wrap="square" rtlCol="0">
            <a:spAutoFit/>
          </a:bodyPr>
          <a:lstStyle/>
          <a:p>
            <a:pPr algn="ctr"/>
            <a:r>
              <a:rPr lang="en-US" sz="1400" b="1" dirty="0">
                <a:solidFill>
                  <a:srgbClr val="FFC000"/>
                </a:solidFill>
              </a:rPr>
              <a:t>Stress Hormones</a:t>
            </a:r>
          </a:p>
        </p:txBody>
      </p:sp>
      <p:sp>
        <p:nvSpPr>
          <p:cNvPr id="18" name="TextBox 17">
            <a:extLst>
              <a:ext uri="{FF2B5EF4-FFF2-40B4-BE49-F238E27FC236}">
                <a16:creationId xmlns:a16="http://schemas.microsoft.com/office/drawing/2014/main" id="{05B2276F-46D0-4BE1-86E2-605D7EF30FFF}"/>
              </a:ext>
            </a:extLst>
          </p:cNvPr>
          <p:cNvSpPr txBox="1"/>
          <p:nvPr/>
        </p:nvSpPr>
        <p:spPr>
          <a:xfrm>
            <a:off x="1402149" y="5355165"/>
            <a:ext cx="2098288" cy="307777"/>
          </a:xfrm>
          <a:prstGeom prst="rect">
            <a:avLst/>
          </a:prstGeom>
          <a:noFill/>
        </p:spPr>
        <p:txBody>
          <a:bodyPr wrap="square" rtlCol="0">
            <a:spAutoFit/>
          </a:bodyPr>
          <a:lstStyle/>
          <a:p>
            <a:pPr algn="ctr"/>
            <a:r>
              <a:rPr lang="en-US" sz="1400" b="1" dirty="0">
                <a:solidFill>
                  <a:srgbClr val="FF9999"/>
                </a:solidFill>
              </a:rPr>
              <a:t>Lymphocytes</a:t>
            </a:r>
          </a:p>
        </p:txBody>
      </p:sp>
      <p:cxnSp>
        <p:nvCxnSpPr>
          <p:cNvPr id="17" name="Straight Arrow Connector 16">
            <a:extLst>
              <a:ext uri="{FF2B5EF4-FFF2-40B4-BE49-F238E27FC236}">
                <a16:creationId xmlns:a16="http://schemas.microsoft.com/office/drawing/2014/main" id="{B78297FD-8BCA-4B1D-BE5D-02832E2A185C}"/>
              </a:ext>
            </a:extLst>
          </p:cNvPr>
          <p:cNvCxnSpPr/>
          <p:nvPr/>
        </p:nvCxnSpPr>
        <p:spPr>
          <a:xfrm>
            <a:off x="2460818" y="5011559"/>
            <a:ext cx="0" cy="351016"/>
          </a:xfrm>
          <a:prstGeom prst="straightConnector1">
            <a:avLst/>
          </a:prstGeom>
          <a:ln w="41275" cap="rnd">
            <a:solidFill>
              <a:srgbClr val="FF9900"/>
            </a:solidFill>
            <a:tailEnd type="stealth"/>
          </a:ln>
        </p:spPr>
        <p:style>
          <a:lnRef idx="1">
            <a:schemeClr val="accent1"/>
          </a:lnRef>
          <a:fillRef idx="0">
            <a:schemeClr val="accent1"/>
          </a:fillRef>
          <a:effectRef idx="0">
            <a:schemeClr val="accent1"/>
          </a:effectRef>
          <a:fontRef idx="minor">
            <a:schemeClr val="tx1"/>
          </a:fontRef>
        </p:style>
      </p:cxnSp>
      <p:sp>
        <p:nvSpPr>
          <p:cNvPr id="19" name="Arrow: Down 18">
            <a:extLst>
              <a:ext uri="{FF2B5EF4-FFF2-40B4-BE49-F238E27FC236}">
                <a16:creationId xmlns:a16="http://schemas.microsoft.com/office/drawing/2014/main" id="{3ED969D3-DC26-449A-99D0-2EBE5ECA1DFB}"/>
              </a:ext>
            </a:extLst>
          </p:cNvPr>
          <p:cNvSpPr/>
          <p:nvPr/>
        </p:nvSpPr>
        <p:spPr>
          <a:xfrm>
            <a:off x="1557337" y="5339817"/>
            <a:ext cx="342900" cy="438147"/>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Down 21">
            <a:extLst>
              <a:ext uri="{FF2B5EF4-FFF2-40B4-BE49-F238E27FC236}">
                <a16:creationId xmlns:a16="http://schemas.microsoft.com/office/drawing/2014/main" id="{D4136085-198A-47B6-968D-6E623C73EEB5}"/>
              </a:ext>
            </a:extLst>
          </p:cNvPr>
          <p:cNvSpPr/>
          <p:nvPr/>
        </p:nvSpPr>
        <p:spPr>
          <a:xfrm>
            <a:off x="3021400" y="5339817"/>
            <a:ext cx="342900" cy="438147"/>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Graphic 20" descr="Male profile">
            <a:extLst>
              <a:ext uri="{FF2B5EF4-FFF2-40B4-BE49-F238E27FC236}">
                <a16:creationId xmlns:a16="http://schemas.microsoft.com/office/drawing/2014/main" id="{4204E4F8-8139-4D54-92F7-DCF4B936E2A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42304" y="4703782"/>
            <a:ext cx="578430" cy="578430"/>
          </a:xfrm>
          <a:prstGeom prst="rect">
            <a:avLst/>
          </a:prstGeom>
        </p:spPr>
      </p:pic>
      <p:pic>
        <p:nvPicPr>
          <p:cNvPr id="24" name="Graphic 23" descr="Female Profile">
            <a:extLst>
              <a:ext uri="{FF2B5EF4-FFF2-40B4-BE49-F238E27FC236}">
                <a16:creationId xmlns:a16="http://schemas.microsoft.com/office/drawing/2014/main" id="{0FF7ABD3-6EE4-47AD-B88E-01356FA98F0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572340" y="4703782"/>
            <a:ext cx="578430" cy="578430"/>
          </a:xfrm>
          <a:prstGeom prst="rect">
            <a:avLst/>
          </a:prstGeom>
        </p:spPr>
      </p:pic>
      <p:pic>
        <p:nvPicPr>
          <p:cNvPr id="27" name="Graphic 26" descr="User">
            <a:extLst>
              <a:ext uri="{FF2B5EF4-FFF2-40B4-BE49-F238E27FC236}">
                <a16:creationId xmlns:a16="http://schemas.microsoft.com/office/drawing/2014/main" id="{FE954E29-8BDE-471F-996C-01008B631DD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220726" y="4607068"/>
            <a:ext cx="579999" cy="579999"/>
          </a:xfrm>
          <a:prstGeom prst="rect">
            <a:avLst/>
          </a:prstGeom>
        </p:spPr>
      </p:pic>
      <p:pic>
        <p:nvPicPr>
          <p:cNvPr id="29" name="Graphic 28" descr="Female Profile">
            <a:extLst>
              <a:ext uri="{FF2B5EF4-FFF2-40B4-BE49-F238E27FC236}">
                <a16:creationId xmlns:a16="http://schemas.microsoft.com/office/drawing/2014/main" id="{4C8878B1-0945-4DAB-8231-AD27FAE8C35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96537" y="4608637"/>
            <a:ext cx="578430" cy="578430"/>
          </a:xfrm>
          <a:prstGeom prst="rect">
            <a:avLst/>
          </a:prstGeom>
        </p:spPr>
      </p:pic>
      <p:sp>
        <p:nvSpPr>
          <p:cNvPr id="28" name="TextBox 27">
            <a:extLst>
              <a:ext uri="{FF2B5EF4-FFF2-40B4-BE49-F238E27FC236}">
                <a16:creationId xmlns:a16="http://schemas.microsoft.com/office/drawing/2014/main" id="{606D1354-06CB-48B6-BC72-518485FB632F}"/>
              </a:ext>
            </a:extLst>
          </p:cNvPr>
          <p:cNvSpPr txBox="1"/>
          <p:nvPr/>
        </p:nvSpPr>
        <p:spPr>
          <a:xfrm>
            <a:off x="5130239" y="5282212"/>
            <a:ext cx="1099625" cy="307777"/>
          </a:xfrm>
          <a:prstGeom prst="rect">
            <a:avLst/>
          </a:prstGeom>
          <a:noFill/>
        </p:spPr>
        <p:txBody>
          <a:bodyPr wrap="square" rtlCol="0">
            <a:spAutoFit/>
          </a:bodyPr>
          <a:lstStyle/>
          <a:p>
            <a:pPr algn="ctr"/>
            <a:r>
              <a:rPr lang="en-US" sz="1400" b="1" dirty="0">
                <a:solidFill>
                  <a:schemeClr val="accent4"/>
                </a:solidFill>
              </a:rPr>
              <a:t>High stress</a:t>
            </a:r>
          </a:p>
        </p:txBody>
      </p:sp>
      <p:sp>
        <p:nvSpPr>
          <p:cNvPr id="31" name="TextBox 30">
            <a:extLst>
              <a:ext uri="{FF2B5EF4-FFF2-40B4-BE49-F238E27FC236}">
                <a16:creationId xmlns:a16="http://schemas.microsoft.com/office/drawing/2014/main" id="{183F5E06-574D-4B9E-951D-E39A8E5AE2CC}"/>
              </a:ext>
            </a:extLst>
          </p:cNvPr>
          <p:cNvSpPr txBox="1"/>
          <p:nvPr/>
        </p:nvSpPr>
        <p:spPr>
          <a:xfrm>
            <a:off x="6343690" y="5282212"/>
            <a:ext cx="1099625" cy="307777"/>
          </a:xfrm>
          <a:prstGeom prst="rect">
            <a:avLst/>
          </a:prstGeom>
          <a:noFill/>
        </p:spPr>
        <p:txBody>
          <a:bodyPr wrap="square" rtlCol="0">
            <a:spAutoFit/>
          </a:bodyPr>
          <a:lstStyle/>
          <a:p>
            <a:pPr algn="ctr"/>
            <a:r>
              <a:rPr lang="en-US" sz="1400" b="1" dirty="0">
                <a:solidFill>
                  <a:schemeClr val="accent4"/>
                </a:solidFill>
              </a:rPr>
              <a:t>Low stress</a:t>
            </a:r>
          </a:p>
        </p:txBody>
      </p:sp>
      <p:sp>
        <p:nvSpPr>
          <p:cNvPr id="32" name="TextBox 31">
            <a:extLst>
              <a:ext uri="{FF2B5EF4-FFF2-40B4-BE49-F238E27FC236}">
                <a16:creationId xmlns:a16="http://schemas.microsoft.com/office/drawing/2014/main" id="{F84B709F-B4D2-4E32-A34C-65C4F8844B13}"/>
              </a:ext>
            </a:extLst>
          </p:cNvPr>
          <p:cNvSpPr txBox="1"/>
          <p:nvPr/>
        </p:nvSpPr>
        <p:spPr>
          <a:xfrm>
            <a:off x="5979523" y="5860642"/>
            <a:ext cx="1441211" cy="307777"/>
          </a:xfrm>
          <a:prstGeom prst="rect">
            <a:avLst/>
          </a:prstGeom>
          <a:noFill/>
        </p:spPr>
        <p:txBody>
          <a:bodyPr wrap="square" rtlCol="0">
            <a:spAutoFit/>
          </a:bodyPr>
          <a:lstStyle/>
          <a:p>
            <a:pPr algn="ctr"/>
            <a:r>
              <a:rPr lang="en-US" sz="1400" b="1" dirty="0">
                <a:solidFill>
                  <a:srgbClr val="009999"/>
                </a:solidFill>
              </a:rPr>
              <a:t>Caught cold!</a:t>
            </a:r>
          </a:p>
        </p:txBody>
      </p:sp>
      <p:cxnSp>
        <p:nvCxnSpPr>
          <p:cNvPr id="33" name="Straight Arrow Connector 32">
            <a:extLst>
              <a:ext uri="{FF2B5EF4-FFF2-40B4-BE49-F238E27FC236}">
                <a16:creationId xmlns:a16="http://schemas.microsoft.com/office/drawing/2014/main" id="{53C9A0AB-43AF-45C5-B9D8-BAEABC7E82BE}"/>
              </a:ext>
            </a:extLst>
          </p:cNvPr>
          <p:cNvCxnSpPr>
            <a:cxnSpLocks/>
            <a:stCxn id="32" idx="0"/>
          </p:cNvCxnSpPr>
          <p:nvPr/>
        </p:nvCxnSpPr>
        <p:spPr>
          <a:xfrm flipH="1" flipV="1">
            <a:off x="6150771" y="5282212"/>
            <a:ext cx="549358" cy="578430"/>
          </a:xfrm>
          <a:prstGeom prst="straightConnector1">
            <a:avLst/>
          </a:prstGeom>
          <a:ln w="41275" cap="rnd">
            <a:solidFill>
              <a:srgbClr val="009999"/>
            </a:solidFill>
            <a:tailEnd type="stealth"/>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F1C67786-C970-4EFC-B47C-A9976D5A6A3C}"/>
              </a:ext>
            </a:extLst>
          </p:cNvPr>
          <p:cNvSpPr txBox="1"/>
          <p:nvPr/>
        </p:nvSpPr>
        <p:spPr>
          <a:xfrm>
            <a:off x="9618857" y="4788922"/>
            <a:ext cx="2098288" cy="307777"/>
          </a:xfrm>
          <a:prstGeom prst="rect">
            <a:avLst/>
          </a:prstGeom>
          <a:noFill/>
        </p:spPr>
        <p:txBody>
          <a:bodyPr wrap="square" rtlCol="0">
            <a:spAutoFit/>
          </a:bodyPr>
          <a:lstStyle/>
          <a:p>
            <a:pPr algn="ctr"/>
            <a:r>
              <a:rPr lang="en-US" sz="1400" b="1" dirty="0">
                <a:solidFill>
                  <a:srgbClr val="FFC000"/>
                </a:solidFill>
              </a:rPr>
              <a:t>Hypertension</a:t>
            </a:r>
          </a:p>
        </p:txBody>
      </p:sp>
      <p:sp>
        <p:nvSpPr>
          <p:cNvPr id="38" name="TextBox 37">
            <a:extLst>
              <a:ext uri="{FF2B5EF4-FFF2-40B4-BE49-F238E27FC236}">
                <a16:creationId xmlns:a16="http://schemas.microsoft.com/office/drawing/2014/main" id="{232E5AA1-3B02-4346-BFEF-86099D309408}"/>
              </a:ext>
            </a:extLst>
          </p:cNvPr>
          <p:cNvSpPr txBox="1"/>
          <p:nvPr/>
        </p:nvSpPr>
        <p:spPr>
          <a:xfrm>
            <a:off x="9618857" y="5317480"/>
            <a:ext cx="2098288" cy="307777"/>
          </a:xfrm>
          <a:prstGeom prst="rect">
            <a:avLst/>
          </a:prstGeom>
          <a:noFill/>
        </p:spPr>
        <p:txBody>
          <a:bodyPr wrap="square" rtlCol="0">
            <a:spAutoFit/>
          </a:bodyPr>
          <a:lstStyle/>
          <a:p>
            <a:pPr algn="ctr"/>
            <a:r>
              <a:rPr lang="en-US" sz="1400" b="1" dirty="0">
                <a:solidFill>
                  <a:srgbClr val="FF9999"/>
                </a:solidFill>
              </a:rPr>
              <a:t>Heart attack</a:t>
            </a:r>
          </a:p>
        </p:txBody>
      </p:sp>
      <p:sp>
        <p:nvSpPr>
          <p:cNvPr id="39" name="TextBox 38">
            <a:extLst>
              <a:ext uri="{FF2B5EF4-FFF2-40B4-BE49-F238E27FC236}">
                <a16:creationId xmlns:a16="http://schemas.microsoft.com/office/drawing/2014/main" id="{218E3EAF-7C31-4BAF-86B0-C37BD442AE8E}"/>
              </a:ext>
            </a:extLst>
          </p:cNvPr>
          <p:cNvSpPr txBox="1"/>
          <p:nvPr/>
        </p:nvSpPr>
        <p:spPr>
          <a:xfrm>
            <a:off x="9618857" y="5625257"/>
            <a:ext cx="2098288" cy="307777"/>
          </a:xfrm>
          <a:prstGeom prst="rect">
            <a:avLst/>
          </a:prstGeom>
          <a:noFill/>
        </p:spPr>
        <p:txBody>
          <a:bodyPr wrap="square" rtlCol="0">
            <a:spAutoFit/>
          </a:bodyPr>
          <a:lstStyle/>
          <a:p>
            <a:pPr algn="ctr"/>
            <a:r>
              <a:rPr lang="en-US" sz="1400" b="1" dirty="0">
                <a:solidFill>
                  <a:srgbClr val="7030A0"/>
                </a:solidFill>
              </a:rPr>
              <a:t>Stroke</a:t>
            </a:r>
          </a:p>
        </p:txBody>
      </p:sp>
      <p:sp>
        <p:nvSpPr>
          <p:cNvPr id="40" name="TextBox 39">
            <a:extLst>
              <a:ext uri="{FF2B5EF4-FFF2-40B4-BE49-F238E27FC236}">
                <a16:creationId xmlns:a16="http://schemas.microsoft.com/office/drawing/2014/main" id="{8DE80037-732B-4E68-89F5-A899B292E287}"/>
              </a:ext>
            </a:extLst>
          </p:cNvPr>
          <p:cNvSpPr txBox="1"/>
          <p:nvPr/>
        </p:nvSpPr>
        <p:spPr>
          <a:xfrm>
            <a:off x="9618857" y="5931993"/>
            <a:ext cx="2098288" cy="307777"/>
          </a:xfrm>
          <a:prstGeom prst="rect">
            <a:avLst/>
          </a:prstGeom>
          <a:noFill/>
        </p:spPr>
        <p:txBody>
          <a:bodyPr wrap="square" rtlCol="0">
            <a:spAutoFit/>
          </a:bodyPr>
          <a:lstStyle/>
          <a:p>
            <a:pPr algn="ctr"/>
            <a:r>
              <a:rPr lang="en-US" sz="1400" b="1" dirty="0">
                <a:solidFill>
                  <a:srgbClr val="FF9900"/>
                </a:solidFill>
              </a:rPr>
              <a:t>Kidney failure</a:t>
            </a:r>
          </a:p>
        </p:txBody>
      </p:sp>
      <p:cxnSp>
        <p:nvCxnSpPr>
          <p:cNvPr id="41" name="Straight Arrow Connector 40">
            <a:extLst>
              <a:ext uri="{FF2B5EF4-FFF2-40B4-BE49-F238E27FC236}">
                <a16:creationId xmlns:a16="http://schemas.microsoft.com/office/drawing/2014/main" id="{AC3E7F4B-56A3-4756-A142-2603F7B5ECD8}"/>
              </a:ext>
            </a:extLst>
          </p:cNvPr>
          <p:cNvCxnSpPr>
            <a:cxnSpLocks/>
            <a:endCxn id="38" idx="0"/>
          </p:cNvCxnSpPr>
          <p:nvPr/>
        </p:nvCxnSpPr>
        <p:spPr>
          <a:xfrm>
            <a:off x="10668001" y="5064546"/>
            <a:ext cx="0" cy="252934"/>
          </a:xfrm>
          <a:prstGeom prst="straightConnector1">
            <a:avLst/>
          </a:prstGeom>
          <a:ln w="41275" cap="rnd">
            <a:solidFill>
              <a:srgbClr val="009999"/>
            </a:solidFill>
            <a:tailEnd type="stealth"/>
          </a:ln>
        </p:spPr>
        <p:style>
          <a:lnRef idx="1">
            <a:schemeClr val="accent1"/>
          </a:lnRef>
          <a:fillRef idx="0">
            <a:schemeClr val="accent1"/>
          </a:fillRef>
          <a:effectRef idx="0">
            <a:schemeClr val="accent1"/>
          </a:effectRef>
          <a:fontRef idx="minor">
            <a:schemeClr val="tx1"/>
          </a:fontRef>
        </p:style>
      </p:cxnSp>
      <p:pic>
        <p:nvPicPr>
          <p:cNvPr id="43" name="Graphic 42" descr="Heart">
            <a:extLst>
              <a:ext uri="{FF2B5EF4-FFF2-40B4-BE49-F238E27FC236}">
                <a16:creationId xmlns:a16="http://schemas.microsoft.com/office/drawing/2014/main" id="{AB30AAD7-41E2-4192-A2F9-BA43DA0AFF87}"/>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727038" y="4844455"/>
            <a:ext cx="914400" cy="914400"/>
          </a:xfrm>
          <a:prstGeom prst="rect">
            <a:avLst/>
          </a:prstGeom>
        </p:spPr>
      </p:pic>
      <p:pic>
        <p:nvPicPr>
          <p:cNvPr id="45" name="Graphic 44" descr="Lightning bolt">
            <a:extLst>
              <a:ext uri="{FF2B5EF4-FFF2-40B4-BE49-F238E27FC236}">
                <a16:creationId xmlns:a16="http://schemas.microsoft.com/office/drawing/2014/main" id="{E4EE1AB0-0DA3-4690-8F7C-AC548550EDF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rot="18910186">
            <a:off x="8664495" y="4649308"/>
            <a:ext cx="738973" cy="738973"/>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HPA Axis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D2F45381-1060-4ABA-AA09-F5C2644FCEF1}"/>
              </a:ext>
            </a:extLst>
          </p:cNvPr>
          <p:cNvSpPr txBox="1"/>
          <p:nvPr/>
        </p:nvSpPr>
        <p:spPr>
          <a:xfrm>
            <a:off x="4013596" y="1765872"/>
            <a:ext cx="4164807" cy="707886"/>
          </a:xfrm>
          <a:prstGeom prst="rect">
            <a:avLst/>
          </a:prstGeom>
          <a:noFill/>
        </p:spPr>
        <p:txBody>
          <a:bodyPr wrap="square" rtlCol="0">
            <a:spAutoFit/>
          </a:bodyPr>
          <a:lstStyle/>
          <a:p>
            <a:pPr algn="ctr"/>
            <a:r>
              <a:rPr lang="en-US" sz="4000" b="1" dirty="0">
                <a:solidFill>
                  <a:srgbClr val="FFC000"/>
                </a:solidFill>
              </a:rPr>
              <a:t>Stress Hormones</a:t>
            </a:r>
          </a:p>
        </p:txBody>
      </p:sp>
      <p:sp>
        <p:nvSpPr>
          <p:cNvPr id="5" name="TextBox 4">
            <a:extLst>
              <a:ext uri="{FF2B5EF4-FFF2-40B4-BE49-F238E27FC236}">
                <a16:creationId xmlns:a16="http://schemas.microsoft.com/office/drawing/2014/main" id="{AE440CC1-71DA-4A97-B965-0A9C8AD104A6}"/>
              </a:ext>
            </a:extLst>
          </p:cNvPr>
          <p:cNvSpPr txBox="1"/>
          <p:nvPr/>
        </p:nvSpPr>
        <p:spPr>
          <a:xfrm>
            <a:off x="4438241" y="3926415"/>
            <a:ext cx="3436551" cy="707886"/>
          </a:xfrm>
          <a:prstGeom prst="rect">
            <a:avLst/>
          </a:prstGeom>
          <a:noFill/>
        </p:spPr>
        <p:txBody>
          <a:bodyPr wrap="square" rtlCol="0">
            <a:spAutoFit/>
          </a:bodyPr>
          <a:lstStyle/>
          <a:p>
            <a:pPr algn="ctr"/>
            <a:r>
              <a:rPr lang="en-US" sz="4000" b="1" dirty="0">
                <a:solidFill>
                  <a:srgbClr val="FF9999"/>
                </a:solidFill>
              </a:rPr>
              <a:t>Lymphocytes</a:t>
            </a:r>
          </a:p>
        </p:txBody>
      </p:sp>
      <p:cxnSp>
        <p:nvCxnSpPr>
          <p:cNvPr id="6" name="Straight Arrow Connector 5">
            <a:extLst>
              <a:ext uri="{FF2B5EF4-FFF2-40B4-BE49-F238E27FC236}">
                <a16:creationId xmlns:a16="http://schemas.microsoft.com/office/drawing/2014/main" id="{0DF61C97-FC7C-40CB-8FA4-99F29635B563}"/>
              </a:ext>
            </a:extLst>
          </p:cNvPr>
          <p:cNvCxnSpPr>
            <a:cxnSpLocks/>
          </p:cNvCxnSpPr>
          <p:nvPr/>
        </p:nvCxnSpPr>
        <p:spPr>
          <a:xfrm>
            <a:off x="6108891" y="2637798"/>
            <a:ext cx="0" cy="1288617"/>
          </a:xfrm>
          <a:prstGeom prst="straightConnector1">
            <a:avLst/>
          </a:prstGeom>
          <a:ln w="95250" cap="rnd">
            <a:solidFill>
              <a:srgbClr val="FF9900"/>
            </a:solidFill>
            <a:tailEnd type="stealth"/>
          </a:ln>
        </p:spPr>
        <p:style>
          <a:lnRef idx="1">
            <a:schemeClr val="accent1"/>
          </a:lnRef>
          <a:fillRef idx="0">
            <a:schemeClr val="accent1"/>
          </a:fillRef>
          <a:effectRef idx="0">
            <a:schemeClr val="accent1"/>
          </a:effectRef>
          <a:fontRef idx="minor">
            <a:schemeClr val="tx1"/>
          </a:fontRef>
        </p:style>
      </p:cxnSp>
      <p:sp>
        <p:nvSpPr>
          <p:cNvPr id="7" name="Arrow: Down 6">
            <a:extLst>
              <a:ext uri="{FF2B5EF4-FFF2-40B4-BE49-F238E27FC236}">
                <a16:creationId xmlns:a16="http://schemas.microsoft.com/office/drawing/2014/main" id="{C3F41286-BC55-4064-A73B-EF2265165848}"/>
              </a:ext>
            </a:extLst>
          </p:cNvPr>
          <p:cNvSpPr/>
          <p:nvPr/>
        </p:nvSpPr>
        <p:spPr>
          <a:xfrm>
            <a:off x="3805237" y="3743166"/>
            <a:ext cx="795338" cy="1282154"/>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Down 9">
            <a:extLst>
              <a:ext uri="{FF2B5EF4-FFF2-40B4-BE49-F238E27FC236}">
                <a16:creationId xmlns:a16="http://schemas.microsoft.com/office/drawing/2014/main" id="{A0EBBEDC-6A55-4F7C-92FE-AD18FA9A3559}"/>
              </a:ext>
            </a:extLst>
          </p:cNvPr>
          <p:cNvSpPr/>
          <p:nvPr/>
        </p:nvSpPr>
        <p:spPr>
          <a:xfrm>
            <a:off x="7708886" y="3743166"/>
            <a:ext cx="795338" cy="1282154"/>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6628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Research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Male profile">
            <a:extLst>
              <a:ext uri="{FF2B5EF4-FFF2-40B4-BE49-F238E27FC236}">
                <a16:creationId xmlns:a16="http://schemas.microsoft.com/office/drawing/2014/main" id="{89C02649-23C5-417C-94EB-48A27445948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32953" y="1929647"/>
            <a:ext cx="1765147" cy="1765147"/>
          </a:xfrm>
          <a:prstGeom prst="rect">
            <a:avLst/>
          </a:prstGeom>
        </p:spPr>
      </p:pic>
      <p:pic>
        <p:nvPicPr>
          <p:cNvPr id="5" name="Graphic 4" descr="Female Profile">
            <a:extLst>
              <a:ext uri="{FF2B5EF4-FFF2-40B4-BE49-F238E27FC236}">
                <a16:creationId xmlns:a16="http://schemas.microsoft.com/office/drawing/2014/main" id="{57D4AF41-599A-450F-8378-A63E7FC39E9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49830" y="1829882"/>
            <a:ext cx="1765153" cy="1765153"/>
          </a:xfrm>
          <a:prstGeom prst="rect">
            <a:avLst/>
          </a:prstGeom>
        </p:spPr>
      </p:pic>
      <p:pic>
        <p:nvPicPr>
          <p:cNvPr id="6" name="Graphic 5" descr="User">
            <a:extLst>
              <a:ext uri="{FF2B5EF4-FFF2-40B4-BE49-F238E27FC236}">
                <a16:creationId xmlns:a16="http://schemas.microsoft.com/office/drawing/2014/main" id="{734DDB6B-ADE0-4A3E-8F06-60D9123B073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29901" y="1454294"/>
            <a:ext cx="1765156" cy="1765156"/>
          </a:xfrm>
          <a:prstGeom prst="rect">
            <a:avLst/>
          </a:prstGeom>
        </p:spPr>
      </p:pic>
      <p:pic>
        <p:nvPicPr>
          <p:cNvPr id="7" name="Graphic 6" descr="Female Profile">
            <a:extLst>
              <a:ext uri="{FF2B5EF4-FFF2-40B4-BE49-F238E27FC236}">
                <a16:creationId xmlns:a16="http://schemas.microsoft.com/office/drawing/2014/main" id="{32F9B4D2-1A65-458C-BCA2-0FCA4DA9A68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35049" y="1628097"/>
            <a:ext cx="1765153" cy="1765153"/>
          </a:xfrm>
          <a:prstGeom prst="rect">
            <a:avLst/>
          </a:prstGeom>
        </p:spPr>
      </p:pic>
      <p:sp>
        <p:nvSpPr>
          <p:cNvPr id="8" name="TextBox 7">
            <a:extLst>
              <a:ext uri="{FF2B5EF4-FFF2-40B4-BE49-F238E27FC236}">
                <a16:creationId xmlns:a16="http://schemas.microsoft.com/office/drawing/2014/main" id="{7AB2F76B-6E0F-453C-9287-68BDFE4F1825}"/>
              </a:ext>
            </a:extLst>
          </p:cNvPr>
          <p:cNvSpPr txBox="1"/>
          <p:nvPr/>
        </p:nvSpPr>
        <p:spPr>
          <a:xfrm>
            <a:off x="2193900" y="3481987"/>
            <a:ext cx="3296164" cy="707886"/>
          </a:xfrm>
          <a:prstGeom prst="rect">
            <a:avLst/>
          </a:prstGeom>
          <a:noFill/>
        </p:spPr>
        <p:txBody>
          <a:bodyPr wrap="square" rtlCol="0">
            <a:spAutoFit/>
          </a:bodyPr>
          <a:lstStyle/>
          <a:p>
            <a:pPr algn="ctr"/>
            <a:r>
              <a:rPr lang="en-US" sz="4000" b="1" dirty="0">
                <a:solidFill>
                  <a:schemeClr val="accent4"/>
                </a:solidFill>
              </a:rPr>
              <a:t>High stress</a:t>
            </a:r>
          </a:p>
        </p:txBody>
      </p:sp>
      <p:sp>
        <p:nvSpPr>
          <p:cNvPr id="9" name="TextBox 8">
            <a:extLst>
              <a:ext uri="{FF2B5EF4-FFF2-40B4-BE49-F238E27FC236}">
                <a16:creationId xmlns:a16="http://schemas.microsoft.com/office/drawing/2014/main" id="{5CBBC10C-C960-4A55-A45D-82BAA3C4CB8F}"/>
              </a:ext>
            </a:extLst>
          </p:cNvPr>
          <p:cNvSpPr txBox="1"/>
          <p:nvPr/>
        </p:nvSpPr>
        <p:spPr>
          <a:xfrm>
            <a:off x="7135049" y="3477102"/>
            <a:ext cx="2876510" cy="707886"/>
          </a:xfrm>
          <a:prstGeom prst="rect">
            <a:avLst/>
          </a:prstGeom>
          <a:noFill/>
        </p:spPr>
        <p:txBody>
          <a:bodyPr wrap="square" rtlCol="0">
            <a:spAutoFit/>
          </a:bodyPr>
          <a:lstStyle/>
          <a:p>
            <a:pPr algn="ctr"/>
            <a:r>
              <a:rPr lang="en-US" sz="4000" b="1" dirty="0">
                <a:solidFill>
                  <a:schemeClr val="accent4"/>
                </a:solidFill>
              </a:rPr>
              <a:t>Low stress</a:t>
            </a:r>
          </a:p>
        </p:txBody>
      </p:sp>
      <p:sp>
        <p:nvSpPr>
          <p:cNvPr id="10" name="TextBox 9">
            <a:extLst>
              <a:ext uri="{FF2B5EF4-FFF2-40B4-BE49-F238E27FC236}">
                <a16:creationId xmlns:a16="http://schemas.microsoft.com/office/drawing/2014/main" id="{1231BA95-6523-491A-90A3-67C2A8A0693C}"/>
              </a:ext>
            </a:extLst>
          </p:cNvPr>
          <p:cNvSpPr txBox="1"/>
          <p:nvPr/>
        </p:nvSpPr>
        <p:spPr>
          <a:xfrm>
            <a:off x="6922498" y="5154013"/>
            <a:ext cx="3555002" cy="707886"/>
          </a:xfrm>
          <a:prstGeom prst="rect">
            <a:avLst/>
          </a:prstGeom>
          <a:noFill/>
        </p:spPr>
        <p:txBody>
          <a:bodyPr wrap="square" rtlCol="0">
            <a:spAutoFit/>
          </a:bodyPr>
          <a:lstStyle/>
          <a:p>
            <a:pPr algn="ctr"/>
            <a:r>
              <a:rPr lang="en-US" sz="4000" b="1" dirty="0">
                <a:solidFill>
                  <a:srgbClr val="009999"/>
                </a:solidFill>
              </a:rPr>
              <a:t>Caught cold!</a:t>
            </a:r>
          </a:p>
        </p:txBody>
      </p:sp>
      <p:cxnSp>
        <p:nvCxnSpPr>
          <p:cNvPr id="11" name="Straight Arrow Connector 10">
            <a:extLst>
              <a:ext uri="{FF2B5EF4-FFF2-40B4-BE49-F238E27FC236}">
                <a16:creationId xmlns:a16="http://schemas.microsoft.com/office/drawing/2014/main" id="{4184F272-20A5-420F-AE2C-2EBD049429A7}"/>
              </a:ext>
            </a:extLst>
          </p:cNvPr>
          <p:cNvCxnSpPr>
            <a:cxnSpLocks/>
            <a:stCxn id="10" idx="0"/>
          </p:cNvCxnSpPr>
          <p:nvPr/>
        </p:nvCxnSpPr>
        <p:spPr>
          <a:xfrm flipH="1" flipV="1">
            <a:off x="5115695" y="3252617"/>
            <a:ext cx="3584304" cy="1901396"/>
          </a:xfrm>
          <a:prstGeom prst="straightConnector1">
            <a:avLst/>
          </a:prstGeom>
          <a:ln w="95250" cap="rnd">
            <a:solidFill>
              <a:srgbClr val="009999"/>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47678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TotalTime>
  <Words>949</Words>
  <Application>Microsoft Office PowerPoint</Application>
  <PresentationFormat>Widescreen</PresentationFormat>
  <Paragraphs>101</Paragraphs>
  <Slides>18</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Clark</cp:lastModifiedBy>
  <cp:revision>29</cp:revision>
  <dcterms:created xsi:type="dcterms:W3CDTF">2017-06-16T13:06:21Z</dcterms:created>
  <dcterms:modified xsi:type="dcterms:W3CDTF">2019-06-20T18:36:31Z</dcterms:modified>
</cp:coreProperties>
</file>