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79" r:id="rId3"/>
    <p:sldId id="257" r:id="rId4"/>
    <p:sldId id="258" r:id="rId5"/>
    <p:sldId id="259" r:id="rId6"/>
    <p:sldId id="260" r:id="rId7"/>
    <p:sldId id="261" r:id="rId8"/>
    <p:sldId id="262" r:id="rId9"/>
    <p:sldId id="280" r:id="rId10"/>
    <p:sldId id="263" r:id="rId11"/>
    <p:sldId id="281" r:id="rId12"/>
    <p:sldId id="282"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FF9900"/>
    <a:srgbClr val="009999"/>
    <a:srgbClr val="FF0066"/>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002" autoAdjust="0"/>
    <p:restoredTop sz="87698" autoAdjust="0"/>
  </p:normalViewPr>
  <p:slideViewPr>
    <p:cSldViewPr snapToGrid="0">
      <p:cViewPr varScale="1">
        <p:scale>
          <a:sx n="59" d="100"/>
          <a:sy n="59" d="100"/>
        </p:scale>
        <p:origin x="100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7/1/2019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Given the tremendous impact of stress in our lives, it is important that we learn to regulation its influences.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technique—the relaxation response technique—involves sitting upright in a comfortable position in a quiet environment, repeating a word or phrase, and passively allowing the mind to focus on pleasant thoughts. This method helps to reduce sympathetic arousal and can be used to treat high blood pressure.</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10</a:t>
            </a:fld>
            <a:endParaRPr lang="en-US"/>
          </a:p>
        </p:txBody>
      </p:sp>
    </p:spTree>
    <p:extLst>
      <p:ext uri="{BB962C8B-B14F-4D97-AF65-F5344CB8AC3E}">
        <p14:creationId xmlns:p14="http://schemas.microsoft.com/office/powerpoint/2010/main" val="4719591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Biofeedback is another method in which individuals use equipment to measure neuromuscular and autonomic activity, and feedback is provided to the person. The goal is for the person to learn to control his or her physiological responses. It has been applied successfully with those suffering from tension headaches, high blood pressure, and phobias.</a:t>
            </a:r>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11</a:t>
            </a:fld>
            <a:endParaRPr lang="en-US"/>
          </a:p>
        </p:txBody>
      </p:sp>
    </p:spTree>
    <p:extLst>
      <p:ext uri="{BB962C8B-B14F-4D97-AF65-F5344CB8AC3E}">
        <p14:creationId xmlns:p14="http://schemas.microsoft.com/office/powerpoint/2010/main" val="364810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Coping refers to mental and behavioral efforts that we used to handle stressful problems. There are a variety of coping styles.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problem-focused coping, the individual attempts to manage or alter the problem. For example, poor performance in a grade might result in seeking out a tutor or talking to the professor in a problem-centered coping strategy. This strategy is more likely to occur if the situation is perceived as within our control.</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In emotion-focused </a:t>
            </a:r>
            <a:r>
              <a:rPr lang="en-US" sz="1200" kern="1200" dirty="0">
                <a:solidFill>
                  <a:schemeClr val="tx1"/>
                </a:solidFill>
                <a:effectLst/>
                <a:latin typeface="+mn-lt"/>
                <a:ea typeface="+mn-ea"/>
                <a:cs typeface="+mn-cs"/>
              </a:rPr>
              <a:t>coping, the person attempts to change the emotions associated with the stressor. Here, someone might “take their mind off” the stress of the bad grade. This strategy is more likely to occur if we perceive the situation as outside of our control.</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Perceived control is our belief that we can shape outcomes. Research has shown that the perception of control results in better physical and mental health and greater psychological well-being. These individuals believe their health is in their control, so they often engage in healthy behaviors.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Social support is also an important mediator of stress. Social support can consist of advice, guidance, acceptance, and emotional comfort. Research suggests that individuals who are better socially connected have a 50% greater likelihood of survival compared to those without. In fact, a person with higher social support is statistically less likely to catch a cold.</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Social support increases immune system functioning. It has also been shown to reduce blood pressure for those performing stressful tasks. Social support may also lead to better health behaviors, such as health diet and exercise.</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other ways that we can manage our stress levels. </a:t>
            </a:r>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21938727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exercise is one well known way to reduce stress. Individuals in better physical health are more resistant to stress and the adverse effects of stress. Exercise itself can minimize the negative effects of stress on the hippocampus and memory. Exercise has been shown to reduce anxiety and depression.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9</a:t>
            </a:fld>
            <a:endParaRPr lang="en-US"/>
          </a:p>
        </p:txBody>
      </p:sp>
    </p:spTree>
    <p:extLst>
      <p:ext uri="{BB962C8B-B14F-4D97-AF65-F5344CB8AC3E}">
        <p14:creationId xmlns:p14="http://schemas.microsoft.com/office/powerpoint/2010/main" val="4250743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7/1/2019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7/1/2019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7/1/2019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7/1/2019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3.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3.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12.xml"/><Relationship Id="rId5" Type="http://schemas.openxmlformats.org/officeDocument/2006/relationships/image" Target="../media/image37.png"/><Relationship Id="rId4" Type="http://schemas.openxmlformats.org/officeDocument/2006/relationships/image" Target="../media/image36.pn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1.png"/><Relationship Id="rId18" Type="http://schemas.openxmlformats.org/officeDocument/2006/relationships/image" Target="../media/image16.sv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svg"/><Relationship Id="rId17" Type="http://schemas.openxmlformats.org/officeDocument/2006/relationships/image" Target="../media/image15.png"/><Relationship Id="rId2" Type="http://schemas.openxmlformats.org/officeDocument/2006/relationships/notesSlide" Target="../notesSlides/notesSlide2.xml"/><Relationship Id="rId16" Type="http://schemas.openxmlformats.org/officeDocument/2006/relationships/image" Target="../media/image14.svg"/><Relationship Id="rId20" Type="http://schemas.openxmlformats.org/officeDocument/2006/relationships/image" Target="../media/image18.svg"/><Relationship Id="rId1" Type="http://schemas.openxmlformats.org/officeDocument/2006/relationships/slideLayout" Target="../slideLayouts/slideLayout1.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svg"/><Relationship Id="rId19" Type="http://schemas.openxmlformats.org/officeDocument/2006/relationships/image" Target="../media/image17.png"/><Relationship Id="rId4" Type="http://schemas.openxmlformats.org/officeDocument/2006/relationships/image" Target="../media/image2.svg"/><Relationship Id="rId9" Type="http://schemas.openxmlformats.org/officeDocument/2006/relationships/image" Target="../media/image7.png"/><Relationship Id="rId14" Type="http://schemas.openxmlformats.org/officeDocument/2006/relationships/image" Target="../media/image12.svg"/></Relationships>
</file>

<file path=ppt/slides/_rels/slide3.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png"/><Relationship Id="rId7" Type="http://schemas.openxmlformats.org/officeDocument/2006/relationships/image" Target="../media/image19.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3.png"/><Relationship Id="rId18" Type="http://schemas.openxmlformats.org/officeDocument/2006/relationships/image" Target="../media/image18.sv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2.svg"/><Relationship Id="rId17" Type="http://schemas.openxmlformats.org/officeDocument/2006/relationships/image" Target="../media/image17.png"/><Relationship Id="rId2" Type="http://schemas.openxmlformats.org/officeDocument/2006/relationships/notesSlide" Target="../notesSlides/notesSlide4.xml"/><Relationship Id="rId16" Type="http://schemas.openxmlformats.org/officeDocument/2006/relationships/image" Target="../media/image16.svg"/><Relationship Id="rId1" Type="http://schemas.openxmlformats.org/officeDocument/2006/relationships/slideLayout" Target="../slideLayouts/slideLayout1.xml"/><Relationship Id="rId6" Type="http://schemas.openxmlformats.org/officeDocument/2006/relationships/image" Target="../media/image8.svg"/><Relationship Id="rId11" Type="http://schemas.openxmlformats.org/officeDocument/2006/relationships/image" Target="../media/image1.png"/><Relationship Id="rId5" Type="http://schemas.openxmlformats.org/officeDocument/2006/relationships/image" Target="../media/image7.png"/><Relationship Id="rId15" Type="http://schemas.openxmlformats.org/officeDocument/2006/relationships/image" Target="../media/image15.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 Id="rId14" Type="http://schemas.openxmlformats.org/officeDocument/2006/relationships/image" Target="../media/image14.svg"/></Relationships>
</file>

<file path=ppt/slides/_rels/slide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slides/_rels/slide6.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5.png"/><Relationship Id="rId7" Type="http://schemas.openxmlformats.org/officeDocument/2006/relationships/image" Target="../media/image27.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30.svg"/><Relationship Id="rId4" Type="http://schemas.openxmlformats.org/officeDocument/2006/relationships/image" Target="../media/image26.svg"/><Relationship Id="rId9" Type="http://schemas.openxmlformats.org/officeDocument/2006/relationships/image" Target="../media/image29.png"/></Relationships>
</file>

<file path=ppt/slides/_rels/slide7.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32.sv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33.jpg"/><Relationship Id="rId4" Type="http://schemas.openxmlformats.org/officeDocument/2006/relationships/image" Target="../media/image16.sv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Regulation of Stress</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Relaxation Response Technique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picture containing building&#10;&#10;Description automatically generated">
            <a:extLst>
              <a:ext uri="{FF2B5EF4-FFF2-40B4-BE49-F238E27FC236}">
                <a16:creationId xmlns:a16="http://schemas.microsoft.com/office/drawing/2014/main" id="{6837ABDA-919B-41BD-BBB6-98BAFAEE1308}"/>
              </a:ext>
            </a:extLst>
          </p:cNvPr>
          <p:cNvPicPr>
            <a:picLocks noChangeAspect="1"/>
          </p:cNvPicPr>
          <p:nvPr/>
        </p:nvPicPr>
        <p:blipFill rotWithShape="1">
          <a:blip r:embed="rId3">
            <a:extLst>
              <a:ext uri="{28A0092B-C50C-407E-A947-70E740481C1C}">
                <a14:useLocalDpi xmlns:a14="http://schemas.microsoft.com/office/drawing/2010/main" val="0"/>
              </a:ext>
            </a:extLst>
          </a:blip>
          <a:srcRect l="37019" r="33013" b="17841"/>
          <a:stretch/>
        </p:blipFill>
        <p:spPr>
          <a:xfrm>
            <a:off x="2839667" y="1460965"/>
            <a:ext cx="6512665" cy="4358382"/>
          </a:xfrm>
          <a:prstGeom prst="rect">
            <a:avLst/>
          </a:prstGeom>
        </p:spPr>
      </p:pic>
    </p:spTree>
    <p:extLst>
      <p:ext uri="{BB962C8B-B14F-4D97-AF65-F5344CB8AC3E}">
        <p14:creationId xmlns:p14="http://schemas.microsoft.com/office/powerpoint/2010/main" val="31999635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Biofeedback</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picture containing building&#10;&#10;Description automatically generated">
            <a:extLst>
              <a:ext uri="{FF2B5EF4-FFF2-40B4-BE49-F238E27FC236}">
                <a16:creationId xmlns:a16="http://schemas.microsoft.com/office/drawing/2014/main" id="{3F344545-4EF3-4F48-8FFF-5A1FC2FA83D5}"/>
              </a:ext>
            </a:extLst>
          </p:cNvPr>
          <p:cNvPicPr>
            <a:picLocks noChangeAspect="1"/>
          </p:cNvPicPr>
          <p:nvPr/>
        </p:nvPicPr>
        <p:blipFill rotWithShape="1">
          <a:blip r:embed="rId3">
            <a:extLst>
              <a:ext uri="{28A0092B-C50C-407E-A947-70E740481C1C}">
                <a14:useLocalDpi xmlns:a14="http://schemas.microsoft.com/office/drawing/2010/main" val="0"/>
              </a:ext>
            </a:extLst>
          </a:blip>
          <a:srcRect l="73264" b="17842"/>
          <a:stretch/>
        </p:blipFill>
        <p:spPr>
          <a:xfrm>
            <a:off x="3205367" y="1383373"/>
            <a:ext cx="5781265" cy="4336702"/>
          </a:xfrm>
          <a:prstGeom prst="rect">
            <a:avLst/>
          </a:prstGeom>
        </p:spPr>
      </p:pic>
    </p:spTree>
    <p:extLst>
      <p:ext uri="{BB962C8B-B14F-4D97-AF65-F5344CB8AC3E}">
        <p14:creationId xmlns:p14="http://schemas.microsoft.com/office/powerpoint/2010/main" val="1588672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Coping Strategies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D0AE350-B293-4ABD-BF73-24316435BD21}"/>
              </a:ext>
            </a:extLst>
          </p:cNvPr>
          <p:cNvSpPr txBox="1"/>
          <p:nvPr/>
        </p:nvSpPr>
        <p:spPr>
          <a:xfrm>
            <a:off x="1881188" y="2066925"/>
            <a:ext cx="2733675" cy="369332"/>
          </a:xfrm>
          <a:prstGeom prst="rect">
            <a:avLst/>
          </a:prstGeom>
          <a:noFill/>
        </p:spPr>
        <p:txBody>
          <a:bodyPr wrap="square" rtlCol="0">
            <a:spAutoFit/>
          </a:bodyPr>
          <a:lstStyle/>
          <a:p>
            <a:pPr algn="ctr"/>
            <a:r>
              <a:rPr lang="en-US" dirty="0"/>
              <a:t>Problem-Focused Coping</a:t>
            </a:r>
          </a:p>
        </p:txBody>
      </p:sp>
      <p:sp>
        <p:nvSpPr>
          <p:cNvPr id="5" name="TextBox 4">
            <a:extLst>
              <a:ext uri="{FF2B5EF4-FFF2-40B4-BE49-F238E27FC236}">
                <a16:creationId xmlns:a16="http://schemas.microsoft.com/office/drawing/2014/main" id="{E39FAE57-EBEE-4344-AA8E-CDBED1A6D931}"/>
              </a:ext>
            </a:extLst>
          </p:cNvPr>
          <p:cNvSpPr txBox="1"/>
          <p:nvPr/>
        </p:nvSpPr>
        <p:spPr>
          <a:xfrm>
            <a:off x="7443788" y="2066925"/>
            <a:ext cx="2733675" cy="369332"/>
          </a:xfrm>
          <a:prstGeom prst="rect">
            <a:avLst/>
          </a:prstGeom>
          <a:noFill/>
        </p:spPr>
        <p:txBody>
          <a:bodyPr wrap="square" rtlCol="0">
            <a:spAutoFit/>
          </a:bodyPr>
          <a:lstStyle/>
          <a:p>
            <a:pPr algn="ctr"/>
            <a:r>
              <a:rPr lang="en-US" dirty="0"/>
              <a:t>Emotion-Focused Coping</a:t>
            </a:r>
          </a:p>
        </p:txBody>
      </p:sp>
      <p:sp>
        <p:nvSpPr>
          <p:cNvPr id="3" name="TextBox 2">
            <a:extLst>
              <a:ext uri="{FF2B5EF4-FFF2-40B4-BE49-F238E27FC236}">
                <a16:creationId xmlns:a16="http://schemas.microsoft.com/office/drawing/2014/main" id="{AB3F398B-BE33-43F6-880E-125B8007926E}"/>
              </a:ext>
            </a:extLst>
          </p:cNvPr>
          <p:cNvSpPr txBox="1"/>
          <p:nvPr/>
        </p:nvSpPr>
        <p:spPr>
          <a:xfrm>
            <a:off x="1266825" y="2686050"/>
            <a:ext cx="1228725" cy="369332"/>
          </a:xfrm>
          <a:prstGeom prst="rect">
            <a:avLst/>
          </a:prstGeom>
          <a:solidFill>
            <a:srgbClr val="009999"/>
          </a:solidFill>
        </p:spPr>
        <p:txBody>
          <a:bodyPr wrap="square" rtlCol="0">
            <a:spAutoFit/>
          </a:bodyPr>
          <a:lstStyle/>
          <a:p>
            <a:pPr algn="ctr"/>
            <a:r>
              <a:rPr lang="en-US" b="1" dirty="0"/>
              <a:t>Problem</a:t>
            </a:r>
          </a:p>
        </p:txBody>
      </p:sp>
      <p:sp>
        <p:nvSpPr>
          <p:cNvPr id="7" name="TextBox 6">
            <a:extLst>
              <a:ext uri="{FF2B5EF4-FFF2-40B4-BE49-F238E27FC236}">
                <a16:creationId xmlns:a16="http://schemas.microsoft.com/office/drawing/2014/main" id="{57DD3306-F682-4C00-A165-00CA6B519F34}"/>
              </a:ext>
            </a:extLst>
          </p:cNvPr>
          <p:cNvSpPr txBox="1"/>
          <p:nvPr/>
        </p:nvSpPr>
        <p:spPr>
          <a:xfrm>
            <a:off x="7567612" y="3132655"/>
            <a:ext cx="1228725" cy="369332"/>
          </a:xfrm>
          <a:prstGeom prst="rect">
            <a:avLst/>
          </a:prstGeom>
          <a:solidFill>
            <a:srgbClr val="009999"/>
          </a:solidFill>
        </p:spPr>
        <p:txBody>
          <a:bodyPr wrap="square" rtlCol="0">
            <a:spAutoFit/>
          </a:bodyPr>
          <a:lstStyle/>
          <a:p>
            <a:pPr algn="ctr"/>
            <a:r>
              <a:rPr lang="en-US" b="1" dirty="0"/>
              <a:t>Emotions</a:t>
            </a:r>
          </a:p>
        </p:txBody>
      </p:sp>
      <p:cxnSp>
        <p:nvCxnSpPr>
          <p:cNvPr id="6" name="Straight Arrow Connector 5">
            <a:extLst>
              <a:ext uri="{FF2B5EF4-FFF2-40B4-BE49-F238E27FC236}">
                <a16:creationId xmlns:a16="http://schemas.microsoft.com/office/drawing/2014/main" id="{8E66DA10-9777-4530-8DC2-43957797BB75}"/>
              </a:ext>
            </a:extLst>
          </p:cNvPr>
          <p:cNvCxnSpPr>
            <a:cxnSpLocks/>
          </p:cNvCxnSpPr>
          <p:nvPr/>
        </p:nvCxnSpPr>
        <p:spPr>
          <a:xfrm flipV="1">
            <a:off x="1919287" y="3169683"/>
            <a:ext cx="0" cy="649842"/>
          </a:xfrm>
          <a:prstGeom prst="straightConnector1">
            <a:avLst/>
          </a:prstGeom>
          <a:ln w="44450" cap="rnd">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CFD46D6F-7655-41B7-A10F-2F6FECABAB51}"/>
              </a:ext>
            </a:extLst>
          </p:cNvPr>
          <p:cNvCxnSpPr>
            <a:cxnSpLocks/>
          </p:cNvCxnSpPr>
          <p:nvPr/>
        </p:nvCxnSpPr>
        <p:spPr>
          <a:xfrm flipV="1">
            <a:off x="3609975" y="2684979"/>
            <a:ext cx="466725" cy="230742"/>
          </a:xfrm>
          <a:prstGeom prst="straightConnector1">
            <a:avLst/>
          </a:prstGeom>
          <a:ln w="44450" cap="rnd">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89083076-6884-4B51-8B37-638104C9688F}"/>
              </a:ext>
            </a:extLst>
          </p:cNvPr>
          <p:cNvCxnSpPr>
            <a:cxnSpLocks/>
          </p:cNvCxnSpPr>
          <p:nvPr/>
        </p:nvCxnSpPr>
        <p:spPr>
          <a:xfrm>
            <a:off x="3609975" y="3109647"/>
            <a:ext cx="466725" cy="230742"/>
          </a:xfrm>
          <a:prstGeom prst="straightConnector1">
            <a:avLst/>
          </a:prstGeom>
          <a:ln w="44450" cap="rnd">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3" name="Graphic 12" descr="Document">
            <a:extLst>
              <a:ext uri="{FF2B5EF4-FFF2-40B4-BE49-F238E27FC236}">
                <a16:creationId xmlns:a16="http://schemas.microsoft.com/office/drawing/2014/main" id="{BE6D7326-2164-49DE-BBF6-FE06B67FFD6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914652" y="2698527"/>
            <a:ext cx="666746" cy="666746"/>
          </a:xfrm>
          <a:prstGeom prst="rect">
            <a:avLst/>
          </a:prstGeom>
        </p:spPr>
      </p:pic>
      <p:pic>
        <p:nvPicPr>
          <p:cNvPr id="16" name="Graphic 15" descr="Female Profile">
            <a:extLst>
              <a:ext uri="{FF2B5EF4-FFF2-40B4-BE49-F238E27FC236}">
                <a16:creationId xmlns:a16="http://schemas.microsoft.com/office/drawing/2014/main" id="{B2852DC3-D859-4C72-B646-DD57819FB55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114802" y="2429680"/>
            <a:ext cx="649839" cy="649839"/>
          </a:xfrm>
          <a:prstGeom prst="rect">
            <a:avLst/>
          </a:prstGeom>
        </p:spPr>
      </p:pic>
      <p:pic>
        <p:nvPicPr>
          <p:cNvPr id="19" name="Graphic 18" descr="Female Profile">
            <a:extLst>
              <a:ext uri="{FF2B5EF4-FFF2-40B4-BE49-F238E27FC236}">
                <a16:creationId xmlns:a16="http://schemas.microsoft.com/office/drawing/2014/main" id="{16CEC5F0-A3B2-4937-88E3-75FF68136F8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114802" y="3078123"/>
            <a:ext cx="649839" cy="649839"/>
          </a:xfrm>
          <a:prstGeom prst="rect">
            <a:avLst/>
          </a:prstGeom>
        </p:spPr>
      </p:pic>
      <p:pic>
        <p:nvPicPr>
          <p:cNvPr id="28" name="Graphic 27" descr="Confused face with solid fill">
            <a:extLst>
              <a:ext uri="{FF2B5EF4-FFF2-40B4-BE49-F238E27FC236}">
                <a16:creationId xmlns:a16="http://schemas.microsoft.com/office/drawing/2014/main" id="{4A624CDD-C580-4C84-A1C6-1267C81C078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7856215" y="2564578"/>
            <a:ext cx="581025" cy="581025"/>
          </a:xfrm>
          <a:prstGeom prst="rect">
            <a:avLst/>
          </a:prstGeom>
        </p:spPr>
      </p:pic>
      <p:pic>
        <p:nvPicPr>
          <p:cNvPr id="30" name="Graphic 29" descr="Sad face with solid fill">
            <a:extLst>
              <a:ext uri="{FF2B5EF4-FFF2-40B4-BE49-F238E27FC236}">
                <a16:creationId xmlns:a16="http://schemas.microsoft.com/office/drawing/2014/main" id="{D03BE08C-D261-4343-8AC5-CDDBDF6862B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856215" y="3501987"/>
            <a:ext cx="581024" cy="581024"/>
          </a:xfrm>
          <a:prstGeom prst="rect">
            <a:avLst/>
          </a:prstGeom>
        </p:spPr>
      </p:pic>
      <p:pic>
        <p:nvPicPr>
          <p:cNvPr id="32" name="Graphic 31" descr="Neutral face with solid fill">
            <a:extLst>
              <a:ext uri="{FF2B5EF4-FFF2-40B4-BE49-F238E27FC236}">
                <a16:creationId xmlns:a16="http://schemas.microsoft.com/office/drawing/2014/main" id="{8A2731BC-3F83-44A5-8BDA-25CBF71666E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a:xfrm>
            <a:off x="6901806" y="3055382"/>
            <a:ext cx="581024" cy="581024"/>
          </a:xfrm>
          <a:prstGeom prst="rect">
            <a:avLst/>
          </a:prstGeom>
        </p:spPr>
      </p:pic>
      <p:pic>
        <p:nvPicPr>
          <p:cNvPr id="34" name="Graphic 33" descr="Angry face with solid fill">
            <a:extLst>
              <a:ext uri="{FF2B5EF4-FFF2-40B4-BE49-F238E27FC236}">
                <a16:creationId xmlns:a16="http://schemas.microsoft.com/office/drawing/2014/main" id="{334D6648-B92C-4042-988D-5CE1492DE5E0}"/>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8810625" y="3074761"/>
            <a:ext cx="581024" cy="581024"/>
          </a:xfrm>
          <a:prstGeom prst="rect">
            <a:avLst/>
          </a:prstGeom>
        </p:spPr>
      </p:pic>
      <p:pic>
        <p:nvPicPr>
          <p:cNvPr id="36" name="Graphic 35" descr="Document">
            <a:extLst>
              <a:ext uri="{FF2B5EF4-FFF2-40B4-BE49-F238E27FC236}">
                <a16:creationId xmlns:a16="http://schemas.microsoft.com/office/drawing/2014/main" id="{81BB976B-241E-4ECB-8E45-306D368E654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3019" y="2545906"/>
            <a:ext cx="508887" cy="508887"/>
          </a:xfrm>
          <a:prstGeom prst="rect">
            <a:avLst/>
          </a:prstGeom>
        </p:spPr>
      </p:pic>
      <p:pic>
        <p:nvPicPr>
          <p:cNvPr id="39" name="Graphic 38" descr="Headphones">
            <a:extLst>
              <a:ext uri="{FF2B5EF4-FFF2-40B4-BE49-F238E27FC236}">
                <a16:creationId xmlns:a16="http://schemas.microsoft.com/office/drawing/2014/main" id="{88AD84FF-4EC7-4ED6-AB0E-119205265FBB}"/>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9596438" y="3132655"/>
            <a:ext cx="581024" cy="581024"/>
          </a:xfrm>
          <a:prstGeom prst="rect">
            <a:avLst/>
          </a:prstGeom>
        </p:spPr>
      </p:pic>
      <p:pic>
        <p:nvPicPr>
          <p:cNvPr id="43" name="Graphic 42" descr="Cycling">
            <a:extLst>
              <a:ext uri="{FF2B5EF4-FFF2-40B4-BE49-F238E27FC236}">
                <a16:creationId xmlns:a16="http://schemas.microsoft.com/office/drawing/2014/main" id="{5B22AAEE-A382-4BA3-8270-B1F3F161A136}"/>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10128163" y="3164442"/>
            <a:ext cx="607486" cy="607486"/>
          </a:xfrm>
          <a:prstGeom prst="rect">
            <a:avLst/>
          </a:prstGeom>
        </p:spPr>
      </p:pic>
      <p:pic>
        <p:nvPicPr>
          <p:cNvPr id="45" name="Graphic 44" descr="Laptop">
            <a:extLst>
              <a:ext uri="{FF2B5EF4-FFF2-40B4-BE49-F238E27FC236}">
                <a16:creationId xmlns:a16="http://schemas.microsoft.com/office/drawing/2014/main" id="{E3F1B108-DC99-4A35-95BB-991C66A16BEE}"/>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9835927" y="3741476"/>
            <a:ext cx="683069" cy="683069"/>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Problem-Focused Coping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33463282-D9CD-405E-9030-B33601059327}"/>
              </a:ext>
            </a:extLst>
          </p:cNvPr>
          <p:cNvSpPr txBox="1"/>
          <p:nvPr/>
        </p:nvSpPr>
        <p:spPr>
          <a:xfrm>
            <a:off x="2152650" y="1976366"/>
            <a:ext cx="2510262" cy="707886"/>
          </a:xfrm>
          <a:prstGeom prst="rect">
            <a:avLst/>
          </a:prstGeom>
          <a:solidFill>
            <a:srgbClr val="009999"/>
          </a:solidFill>
        </p:spPr>
        <p:txBody>
          <a:bodyPr wrap="square" rtlCol="0">
            <a:spAutoFit/>
          </a:bodyPr>
          <a:lstStyle/>
          <a:p>
            <a:pPr algn="ctr"/>
            <a:r>
              <a:rPr lang="en-US" sz="4000" b="1" dirty="0"/>
              <a:t>Problem</a:t>
            </a:r>
          </a:p>
        </p:txBody>
      </p:sp>
      <p:cxnSp>
        <p:nvCxnSpPr>
          <p:cNvPr id="6" name="Straight Arrow Connector 5">
            <a:extLst>
              <a:ext uri="{FF2B5EF4-FFF2-40B4-BE49-F238E27FC236}">
                <a16:creationId xmlns:a16="http://schemas.microsoft.com/office/drawing/2014/main" id="{00C74B40-55FB-41D9-A2D1-A488322F264B}"/>
              </a:ext>
            </a:extLst>
          </p:cNvPr>
          <p:cNvCxnSpPr>
            <a:cxnSpLocks/>
          </p:cNvCxnSpPr>
          <p:nvPr/>
        </p:nvCxnSpPr>
        <p:spPr>
          <a:xfrm flipV="1">
            <a:off x="3407781" y="2924981"/>
            <a:ext cx="0" cy="1316825"/>
          </a:xfrm>
          <a:prstGeom prst="straightConnector1">
            <a:avLst/>
          </a:prstGeom>
          <a:ln w="95250" cap="rnd">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ED34CB5D-CF14-4A7B-BCC1-69D0A4871B09}"/>
              </a:ext>
            </a:extLst>
          </p:cNvPr>
          <p:cNvCxnSpPr>
            <a:cxnSpLocks/>
          </p:cNvCxnSpPr>
          <p:nvPr/>
        </p:nvCxnSpPr>
        <p:spPr>
          <a:xfrm flipV="1">
            <a:off x="6838950" y="2347079"/>
            <a:ext cx="933450" cy="453271"/>
          </a:xfrm>
          <a:prstGeom prst="straightConnector1">
            <a:avLst/>
          </a:prstGeom>
          <a:ln w="95250" cap="rnd">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05EDC318-0226-4CDD-9F0F-B75271AADCE6}"/>
              </a:ext>
            </a:extLst>
          </p:cNvPr>
          <p:cNvCxnSpPr>
            <a:cxnSpLocks/>
          </p:cNvCxnSpPr>
          <p:nvPr/>
        </p:nvCxnSpPr>
        <p:spPr>
          <a:xfrm>
            <a:off x="6838950" y="3579857"/>
            <a:ext cx="1009651" cy="661949"/>
          </a:xfrm>
          <a:prstGeom prst="straightConnector1">
            <a:avLst/>
          </a:prstGeom>
          <a:ln w="95250" cap="rnd">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9" name="Graphic 8" descr="Document">
            <a:extLst>
              <a:ext uri="{FF2B5EF4-FFF2-40B4-BE49-F238E27FC236}">
                <a16:creationId xmlns:a16="http://schemas.microsoft.com/office/drawing/2014/main" id="{321894B4-84F0-4049-BE58-8CF56FBC0D4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405855" y="2504915"/>
            <a:ext cx="1380289" cy="1380289"/>
          </a:xfrm>
          <a:prstGeom prst="rect">
            <a:avLst/>
          </a:prstGeom>
        </p:spPr>
      </p:pic>
      <p:pic>
        <p:nvPicPr>
          <p:cNvPr id="10" name="Graphic 9" descr="Female Profile">
            <a:extLst>
              <a:ext uri="{FF2B5EF4-FFF2-40B4-BE49-F238E27FC236}">
                <a16:creationId xmlns:a16="http://schemas.microsoft.com/office/drawing/2014/main" id="{66BB5EFC-3303-4AE6-B0ED-FE0624B7CEF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615239" y="1416014"/>
            <a:ext cx="1862130" cy="1862130"/>
          </a:xfrm>
          <a:prstGeom prst="rect">
            <a:avLst/>
          </a:prstGeom>
        </p:spPr>
      </p:pic>
      <p:pic>
        <p:nvPicPr>
          <p:cNvPr id="11" name="Graphic 10" descr="Office worker">
            <a:extLst>
              <a:ext uri="{FF2B5EF4-FFF2-40B4-BE49-F238E27FC236}">
                <a16:creationId xmlns:a16="http://schemas.microsoft.com/office/drawing/2014/main" id="{9429D436-4DC5-42B7-AC47-BD42E534636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7615239" y="3365273"/>
            <a:ext cx="1862130" cy="1862130"/>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Emotion-Focused Coping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8CA5191C-2E29-4DFE-B787-521DA0AD33C6}"/>
              </a:ext>
            </a:extLst>
          </p:cNvPr>
          <p:cNvSpPr txBox="1"/>
          <p:nvPr/>
        </p:nvSpPr>
        <p:spPr>
          <a:xfrm>
            <a:off x="3250746" y="3005793"/>
            <a:ext cx="2347912" cy="707886"/>
          </a:xfrm>
          <a:prstGeom prst="rect">
            <a:avLst/>
          </a:prstGeom>
          <a:solidFill>
            <a:srgbClr val="009999"/>
          </a:solidFill>
        </p:spPr>
        <p:txBody>
          <a:bodyPr wrap="square" rtlCol="0">
            <a:spAutoFit/>
          </a:bodyPr>
          <a:lstStyle/>
          <a:p>
            <a:pPr algn="ctr"/>
            <a:r>
              <a:rPr lang="en-US" sz="4000" b="1" dirty="0"/>
              <a:t>Emotions</a:t>
            </a:r>
          </a:p>
        </p:txBody>
      </p:sp>
      <p:pic>
        <p:nvPicPr>
          <p:cNvPr id="6" name="Graphic 5" descr="Confused face with solid fill">
            <a:extLst>
              <a:ext uri="{FF2B5EF4-FFF2-40B4-BE49-F238E27FC236}">
                <a16:creationId xmlns:a16="http://schemas.microsoft.com/office/drawing/2014/main" id="{5198B1F0-A49A-4949-B4B9-72B44100BF6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3744522" y="1786403"/>
            <a:ext cx="1236209" cy="1236209"/>
          </a:xfrm>
          <a:prstGeom prst="rect">
            <a:avLst/>
          </a:prstGeom>
        </p:spPr>
      </p:pic>
      <p:pic>
        <p:nvPicPr>
          <p:cNvPr id="7" name="Graphic 6" descr="Sad face with solid fill">
            <a:extLst>
              <a:ext uri="{FF2B5EF4-FFF2-40B4-BE49-F238E27FC236}">
                <a16:creationId xmlns:a16="http://schemas.microsoft.com/office/drawing/2014/main" id="{5CE4263E-6CEB-4D93-A19B-80DE5B34344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57294" y="3692956"/>
            <a:ext cx="1236209" cy="1236209"/>
          </a:xfrm>
          <a:prstGeom prst="rect">
            <a:avLst/>
          </a:prstGeom>
        </p:spPr>
      </p:pic>
      <p:pic>
        <p:nvPicPr>
          <p:cNvPr id="8" name="Graphic 7" descr="Neutral face with solid fill">
            <a:extLst>
              <a:ext uri="{FF2B5EF4-FFF2-40B4-BE49-F238E27FC236}">
                <a16:creationId xmlns:a16="http://schemas.microsoft.com/office/drawing/2014/main" id="{32BDFCC3-2548-4A9D-A0C9-EED2F98F642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2014537" y="2764280"/>
            <a:ext cx="1236209" cy="1236209"/>
          </a:xfrm>
          <a:prstGeom prst="rect">
            <a:avLst/>
          </a:prstGeom>
        </p:spPr>
      </p:pic>
      <p:pic>
        <p:nvPicPr>
          <p:cNvPr id="9" name="Graphic 8" descr="Angry face with solid fill">
            <a:extLst>
              <a:ext uri="{FF2B5EF4-FFF2-40B4-BE49-F238E27FC236}">
                <a16:creationId xmlns:a16="http://schemas.microsoft.com/office/drawing/2014/main" id="{07AABA6D-BFCA-4161-BC58-27EBE48FB04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624556" y="2762431"/>
            <a:ext cx="1236195" cy="1236195"/>
          </a:xfrm>
          <a:prstGeom prst="rect">
            <a:avLst/>
          </a:prstGeom>
        </p:spPr>
      </p:pic>
      <p:pic>
        <p:nvPicPr>
          <p:cNvPr id="10" name="Graphic 9" descr="Document">
            <a:extLst>
              <a:ext uri="{FF2B5EF4-FFF2-40B4-BE49-F238E27FC236}">
                <a16:creationId xmlns:a16="http://schemas.microsoft.com/office/drawing/2014/main" id="{8B4C1691-661A-4849-8120-E279688F8B1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181670" y="1651981"/>
            <a:ext cx="1414768" cy="1414768"/>
          </a:xfrm>
          <a:prstGeom prst="rect">
            <a:avLst/>
          </a:prstGeom>
        </p:spPr>
      </p:pic>
      <p:pic>
        <p:nvPicPr>
          <p:cNvPr id="11" name="Graphic 10" descr="Headphones">
            <a:extLst>
              <a:ext uri="{FF2B5EF4-FFF2-40B4-BE49-F238E27FC236}">
                <a16:creationId xmlns:a16="http://schemas.microsoft.com/office/drawing/2014/main" id="{07BCAA8E-082D-4BEA-BEDE-A0D9FBD8CC4B}"/>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7504576" y="3135035"/>
            <a:ext cx="1157287" cy="1157287"/>
          </a:xfrm>
          <a:prstGeom prst="rect">
            <a:avLst/>
          </a:prstGeom>
        </p:spPr>
      </p:pic>
      <p:pic>
        <p:nvPicPr>
          <p:cNvPr id="12" name="Graphic 11" descr="Cycling">
            <a:extLst>
              <a:ext uri="{FF2B5EF4-FFF2-40B4-BE49-F238E27FC236}">
                <a16:creationId xmlns:a16="http://schemas.microsoft.com/office/drawing/2014/main" id="{1493BEAE-FFF1-4021-BD3B-4FD2BA938D37}"/>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8890761" y="3076904"/>
            <a:ext cx="1157287" cy="1157287"/>
          </a:xfrm>
          <a:prstGeom prst="rect">
            <a:avLst/>
          </a:prstGeom>
        </p:spPr>
      </p:pic>
      <p:pic>
        <p:nvPicPr>
          <p:cNvPr id="13" name="Graphic 12" descr="Laptop">
            <a:extLst>
              <a:ext uri="{FF2B5EF4-FFF2-40B4-BE49-F238E27FC236}">
                <a16:creationId xmlns:a16="http://schemas.microsoft.com/office/drawing/2014/main" id="{C5661EF4-310C-4265-A423-DA4AAAEE582C}"/>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8157353" y="4360608"/>
            <a:ext cx="1414768" cy="1414768"/>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Perceived Control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7DB392AB-1F97-416F-BE5D-0BAF8F400F14}"/>
              </a:ext>
            </a:extLst>
          </p:cNvPr>
          <p:cNvSpPr txBox="1"/>
          <p:nvPr/>
        </p:nvSpPr>
        <p:spPr>
          <a:xfrm>
            <a:off x="1698170" y="2767280"/>
            <a:ext cx="3140519" cy="1323439"/>
          </a:xfrm>
          <a:prstGeom prst="rect">
            <a:avLst/>
          </a:prstGeom>
          <a:solidFill>
            <a:srgbClr val="009999"/>
          </a:solidFill>
        </p:spPr>
        <p:txBody>
          <a:bodyPr wrap="square" rtlCol="0">
            <a:spAutoFit/>
          </a:bodyPr>
          <a:lstStyle/>
          <a:p>
            <a:pPr algn="ctr"/>
            <a:r>
              <a:rPr lang="en-US" sz="4000" b="1" dirty="0"/>
              <a:t>Perception of Control</a:t>
            </a:r>
          </a:p>
        </p:txBody>
      </p:sp>
      <p:cxnSp>
        <p:nvCxnSpPr>
          <p:cNvPr id="5" name="Straight Arrow Connector 4">
            <a:extLst>
              <a:ext uri="{FF2B5EF4-FFF2-40B4-BE49-F238E27FC236}">
                <a16:creationId xmlns:a16="http://schemas.microsoft.com/office/drawing/2014/main" id="{496A3216-7901-4F0E-8553-B22EB2A95773}"/>
              </a:ext>
            </a:extLst>
          </p:cNvPr>
          <p:cNvCxnSpPr>
            <a:cxnSpLocks/>
          </p:cNvCxnSpPr>
          <p:nvPr/>
        </p:nvCxnSpPr>
        <p:spPr>
          <a:xfrm>
            <a:off x="5153025" y="3428999"/>
            <a:ext cx="1924050" cy="0"/>
          </a:xfrm>
          <a:prstGeom prst="straightConnector1">
            <a:avLst/>
          </a:prstGeom>
          <a:ln w="95250" cap="rnd">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7" name="Graphic 6" descr="Brain">
            <a:extLst>
              <a:ext uri="{FF2B5EF4-FFF2-40B4-BE49-F238E27FC236}">
                <a16:creationId xmlns:a16="http://schemas.microsoft.com/office/drawing/2014/main" id="{9F1ECD47-740E-4DD6-A540-D87AB9CA5F1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779649" y="2319156"/>
            <a:ext cx="2219683" cy="2219683"/>
          </a:xfrm>
          <a:prstGeom prst="rect">
            <a:avLst/>
          </a:prstGeom>
        </p:spPr>
      </p:pic>
      <p:pic>
        <p:nvPicPr>
          <p:cNvPr id="9" name="Graphic 8" descr="Man">
            <a:extLst>
              <a:ext uri="{FF2B5EF4-FFF2-40B4-BE49-F238E27FC236}">
                <a16:creationId xmlns:a16="http://schemas.microsoft.com/office/drawing/2014/main" id="{195C9006-28EB-46B8-8D78-9C232FEB6EA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55599" y="2319157"/>
            <a:ext cx="2219683" cy="2219683"/>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Support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59D99C0A-8885-42FB-88DC-66AC8046D4DA}"/>
              </a:ext>
            </a:extLst>
          </p:cNvPr>
          <p:cNvSpPr txBox="1"/>
          <p:nvPr/>
        </p:nvSpPr>
        <p:spPr>
          <a:xfrm>
            <a:off x="2419349" y="1619250"/>
            <a:ext cx="2076450" cy="707886"/>
          </a:xfrm>
          <a:prstGeom prst="rect">
            <a:avLst/>
          </a:prstGeom>
          <a:noFill/>
        </p:spPr>
        <p:txBody>
          <a:bodyPr wrap="square" rtlCol="0">
            <a:spAutoFit/>
          </a:bodyPr>
          <a:lstStyle/>
          <a:p>
            <a:pPr algn="ctr"/>
            <a:r>
              <a:rPr lang="en-US" sz="4000" b="1" dirty="0">
                <a:solidFill>
                  <a:srgbClr val="00B0F0"/>
                </a:solidFill>
              </a:rPr>
              <a:t>Advice</a:t>
            </a:r>
          </a:p>
        </p:txBody>
      </p:sp>
      <p:sp>
        <p:nvSpPr>
          <p:cNvPr id="5" name="TextBox 4">
            <a:extLst>
              <a:ext uri="{FF2B5EF4-FFF2-40B4-BE49-F238E27FC236}">
                <a16:creationId xmlns:a16="http://schemas.microsoft.com/office/drawing/2014/main" id="{641C66BE-B67B-4895-972D-A09A910948B0}"/>
              </a:ext>
            </a:extLst>
          </p:cNvPr>
          <p:cNvSpPr txBox="1"/>
          <p:nvPr/>
        </p:nvSpPr>
        <p:spPr>
          <a:xfrm>
            <a:off x="2195512" y="2524125"/>
            <a:ext cx="2524125" cy="707886"/>
          </a:xfrm>
          <a:prstGeom prst="rect">
            <a:avLst/>
          </a:prstGeom>
          <a:noFill/>
        </p:spPr>
        <p:txBody>
          <a:bodyPr wrap="square" rtlCol="0">
            <a:spAutoFit/>
          </a:bodyPr>
          <a:lstStyle/>
          <a:p>
            <a:pPr algn="ctr"/>
            <a:r>
              <a:rPr lang="en-US" sz="4000" b="1" dirty="0">
                <a:solidFill>
                  <a:srgbClr val="00B050"/>
                </a:solidFill>
              </a:rPr>
              <a:t>Guidance</a:t>
            </a:r>
          </a:p>
        </p:txBody>
      </p:sp>
      <p:sp>
        <p:nvSpPr>
          <p:cNvPr id="6" name="TextBox 5">
            <a:extLst>
              <a:ext uri="{FF2B5EF4-FFF2-40B4-BE49-F238E27FC236}">
                <a16:creationId xmlns:a16="http://schemas.microsoft.com/office/drawing/2014/main" id="{04886AD2-CCB8-4B54-B971-3CB8A59E1237}"/>
              </a:ext>
            </a:extLst>
          </p:cNvPr>
          <p:cNvSpPr txBox="1"/>
          <p:nvPr/>
        </p:nvSpPr>
        <p:spPr>
          <a:xfrm>
            <a:off x="2059780" y="3429000"/>
            <a:ext cx="2795588" cy="707886"/>
          </a:xfrm>
          <a:prstGeom prst="rect">
            <a:avLst/>
          </a:prstGeom>
          <a:noFill/>
        </p:spPr>
        <p:txBody>
          <a:bodyPr wrap="square" rtlCol="0">
            <a:spAutoFit/>
          </a:bodyPr>
          <a:lstStyle/>
          <a:p>
            <a:pPr algn="ctr"/>
            <a:r>
              <a:rPr lang="en-US" sz="4000" b="1" dirty="0">
                <a:solidFill>
                  <a:srgbClr val="FFC000"/>
                </a:solidFill>
              </a:rPr>
              <a:t>Acceptance</a:t>
            </a:r>
          </a:p>
        </p:txBody>
      </p:sp>
      <p:sp>
        <p:nvSpPr>
          <p:cNvPr id="7" name="TextBox 6">
            <a:extLst>
              <a:ext uri="{FF2B5EF4-FFF2-40B4-BE49-F238E27FC236}">
                <a16:creationId xmlns:a16="http://schemas.microsoft.com/office/drawing/2014/main" id="{5A8520A1-26AC-4684-A8EE-EBD133BAB71A}"/>
              </a:ext>
            </a:extLst>
          </p:cNvPr>
          <p:cNvSpPr txBox="1"/>
          <p:nvPr/>
        </p:nvSpPr>
        <p:spPr>
          <a:xfrm>
            <a:off x="1073942" y="4333875"/>
            <a:ext cx="4767264" cy="707886"/>
          </a:xfrm>
          <a:prstGeom prst="rect">
            <a:avLst/>
          </a:prstGeom>
          <a:noFill/>
        </p:spPr>
        <p:txBody>
          <a:bodyPr wrap="square" rtlCol="0">
            <a:spAutoFit/>
          </a:bodyPr>
          <a:lstStyle/>
          <a:p>
            <a:pPr algn="ctr"/>
            <a:r>
              <a:rPr lang="en-US" sz="4000" b="1" dirty="0">
                <a:solidFill>
                  <a:srgbClr val="FF9900"/>
                </a:solidFill>
              </a:rPr>
              <a:t>Emotional Comfort</a:t>
            </a:r>
          </a:p>
        </p:txBody>
      </p:sp>
      <p:pic>
        <p:nvPicPr>
          <p:cNvPr id="4" name="Graphic 3" descr="Male profile">
            <a:extLst>
              <a:ext uri="{FF2B5EF4-FFF2-40B4-BE49-F238E27FC236}">
                <a16:creationId xmlns:a16="http://schemas.microsoft.com/office/drawing/2014/main" id="{7A05B81E-9F84-47CC-83C9-4356EC7C8B0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894828" y="3548101"/>
            <a:ext cx="1869292" cy="1869292"/>
          </a:xfrm>
          <a:prstGeom prst="rect">
            <a:avLst/>
          </a:prstGeom>
        </p:spPr>
      </p:pic>
      <p:pic>
        <p:nvPicPr>
          <p:cNvPr id="9" name="Graphic 8" descr="Female Profile">
            <a:extLst>
              <a:ext uri="{FF2B5EF4-FFF2-40B4-BE49-F238E27FC236}">
                <a16:creationId xmlns:a16="http://schemas.microsoft.com/office/drawing/2014/main" id="{A3EC42A9-6E25-42E2-984A-93834EB2DEF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001984" y="2951553"/>
            <a:ext cx="1869293" cy="1869293"/>
          </a:xfrm>
          <a:prstGeom prst="rect">
            <a:avLst/>
          </a:prstGeom>
        </p:spPr>
      </p:pic>
      <p:pic>
        <p:nvPicPr>
          <p:cNvPr id="11" name="Graphic 10" descr="School girl">
            <a:extLst>
              <a:ext uri="{FF2B5EF4-FFF2-40B4-BE49-F238E27FC236}">
                <a16:creationId xmlns:a16="http://schemas.microsoft.com/office/drawing/2014/main" id="{81E73CAE-9A5D-4A0A-8341-671DC21E8A9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041445" y="2128769"/>
            <a:ext cx="1869293" cy="1869293"/>
          </a:xfrm>
          <a:prstGeom prst="rect">
            <a:avLst/>
          </a:prstGeom>
        </p:spPr>
      </p:pic>
      <p:pic>
        <p:nvPicPr>
          <p:cNvPr id="13" name="Graphic 12" descr="School boy">
            <a:extLst>
              <a:ext uri="{FF2B5EF4-FFF2-40B4-BE49-F238E27FC236}">
                <a16:creationId xmlns:a16="http://schemas.microsoft.com/office/drawing/2014/main" id="{15EAD89D-AF36-4BC8-9E37-958076CCF1F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001985" y="1440607"/>
            <a:ext cx="1869293" cy="1869293"/>
          </a:xfrm>
          <a:prstGeom prst="rect">
            <a:avLst/>
          </a:prstGeom>
        </p:spPr>
      </p:pic>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Support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05FE759B-BD5E-4565-9B7D-0C0895D43E47}"/>
              </a:ext>
            </a:extLst>
          </p:cNvPr>
          <p:cNvSpPr txBox="1"/>
          <p:nvPr/>
        </p:nvSpPr>
        <p:spPr>
          <a:xfrm>
            <a:off x="6010273" y="1455616"/>
            <a:ext cx="3914776" cy="1323439"/>
          </a:xfrm>
          <a:prstGeom prst="rect">
            <a:avLst/>
          </a:prstGeom>
          <a:noFill/>
        </p:spPr>
        <p:txBody>
          <a:bodyPr wrap="square" rtlCol="0">
            <a:spAutoFit/>
          </a:bodyPr>
          <a:lstStyle/>
          <a:p>
            <a:pPr algn="ctr"/>
            <a:r>
              <a:rPr lang="en-US" sz="4000" b="1" dirty="0">
                <a:solidFill>
                  <a:srgbClr val="FF9999"/>
                </a:solidFill>
              </a:rPr>
              <a:t>Immune system functioning</a:t>
            </a:r>
          </a:p>
        </p:txBody>
      </p:sp>
      <p:sp>
        <p:nvSpPr>
          <p:cNvPr id="5" name="TextBox 4">
            <a:extLst>
              <a:ext uri="{FF2B5EF4-FFF2-40B4-BE49-F238E27FC236}">
                <a16:creationId xmlns:a16="http://schemas.microsoft.com/office/drawing/2014/main" id="{A47EF319-7AA0-476A-A261-1356BBAD350C}"/>
              </a:ext>
            </a:extLst>
          </p:cNvPr>
          <p:cNvSpPr txBox="1"/>
          <p:nvPr/>
        </p:nvSpPr>
        <p:spPr>
          <a:xfrm>
            <a:off x="6010273" y="3277061"/>
            <a:ext cx="3914776" cy="707886"/>
          </a:xfrm>
          <a:prstGeom prst="rect">
            <a:avLst/>
          </a:prstGeom>
          <a:noFill/>
        </p:spPr>
        <p:txBody>
          <a:bodyPr wrap="square" rtlCol="0">
            <a:spAutoFit/>
          </a:bodyPr>
          <a:lstStyle/>
          <a:p>
            <a:pPr algn="ctr"/>
            <a:r>
              <a:rPr lang="en-US" sz="4000" b="1" dirty="0">
                <a:solidFill>
                  <a:schemeClr val="accent5">
                    <a:lumMod val="60000"/>
                    <a:lumOff val="40000"/>
                  </a:schemeClr>
                </a:solidFill>
              </a:rPr>
              <a:t>Blood pressure</a:t>
            </a:r>
          </a:p>
        </p:txBody>
      </p:sp>
      <p:sp>
        <p:nvSpPr>
          <p:cNvPr id="6" name="TextBox 5">
            <a:extLst>
              <a:ext uri="{FF2B5EF4-FFF2-40B4-BE49-F238E27FC236}">
                <a16:creationId xmlns:a16="http://schemas.microsoft.com/office/drawing/2014/main" id="{D7B315D5-A945-498C-9518-21F07287EA61}"/>
              </a:ext>
            </a:extLst>
          </p:cNvPr>
          <p:cNvSpPr txBox="1"/>
          <p:nvPr/>
        </p:nvSpPr>
        <p:spPr>
          <a:xfrm>
            <a:off x="5860255" y="4894332"/>
            <a:ext cx="4214813" cy="707886"/>
          </a:xfrm>
          <a:prstGeom prst="rect">
            <a:avLst/>
          </a:prstGeom>
          <a:noFill/>
        </p:spPr>
        <p:txBody>
          <a:bodyPr wrap="square" rtlCol="0">
            <a:spAutoFit/>
          </a:bodyPr>
          <a:lstStyle/>
          <a:p>
            <a:pPr algn="ctr"/>
            <a:r>
              <a:rPr lang="en-US" sz="4000" b="1" dirty="0">
                <a:solidFill>
                  <a:srgbClr val="7030A0"/>
                </a:solidFill>
              </a:rPr>
              <a:t>Healthy behaviors</a:t>
            </a:r>
          </a:p>
        </p:txBody>
      </p:sp>
      <p:sp>
        <p:nvSpPr>
          <p:cNvPr id="2" name="Arrow: Up 1">
            <a:extLst>
              <a:ext uri="{FF2B5EF4-FFF2-40B4-BE49-F238E27FC236}">
                <a16:creationId xmlns:a16="http://schemas.microsoft.com/office/drawing/2014/main" id="{15A2A621-92E0-496A-9C62-8B006016288A}"/>
              </a:ext>
            </a:extLst>
          </p:cNvPr>
          <p:cNvSpPr/>
          <p:nvPr/>
        </p:nvSpPr>
        <p:spPr>
          <a:xfrm>
            <a:off x="3562350" y="1383374"/>
            <a:ext cx="809625" cy="1395681"/>
          </a:xfrm>
          <a:prstGeom prst="up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Up 7">
            <a:extLst>
              <a:ext uri="{FF2B5EF4-FFF2-40B4-BE49-F238E27FC236}">
                <a16:creationId xmlns:a16="http://schemas.microsoft.com/office/drawing/2014/main" id="{4C0AD22C-CB12-49F6-8D00-335015029476}"/>
              </a:ext>
            </a:extLst>
          </p:cNvPr>
          <p:cNvSpPr/>
          <p:nvPr/>
        </p:nvSpPr>
        <p:spPr>
          <a:xfrm rot="10800000">
            <a:off x="3557587" y="2933164"/>
            <a:ext cx="809625" cy="1395681"/>
          </a:xfrm>
          <a:prstGeom prst="upArrow">
            <a:avLst/>
          </a:prstGeom>
          <a:solidFill>
            <a:schemeClr val="accent5">
              <a:lumMod val="60000"/>
              <a:lumOff val="4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Up 8">
            <a:extLst>
              <a:ext uri="{FF2B5EF4-FFF2-40B4-BE49-F238E27FC236}">
                <a16:creationId xmlns:a16="http://schemas.microsoft.com/office/drawing/2014/main" id="{054ED25D-4581-4D97-91C0-55DCA36F11C1}"/>
              </a:ext>
            </a:extLst>
          </p:cNvPr>
          <p:cNvSpPr/>
          <p:nvPr/>
        </p:nvSpPr>
        <p:spPr>
          <a:xfrm>
            <a:off x="3557587" y="4482954"/>
            <a:ext cx="809625" cy="1395681"/>
          </a:xfrm>
          <a:prstGeom prst="up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Apple">
            <a:extLst>
              <a:ext uri="{FF2B5EF4-FFF2-40B4-BE49-F238E27FC236}">
                <a16:creationId xmlns:a16="http://schemas.microsoft.com/office/drawing/2014/main" id="{CEF3875C-4D46-4EB4-BFC0-24A3AAC3358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28764" y="4482954"/>
            <a:ext cx="914400" cy="914400"/>
          </a:xfrm>
          <a:prstGeom prst="rect">
            <a:avLst/>
          </a:prstGeom>
        </p:spPr>
      </p:pic>
      <p:pic>
        <p:nvPicPr>
          <p:cNvPr id="11" name="Graphic 10" descr="Cycling">
            <a:extLst>
              <a:ext uri="{FF2B5EF4-FFF2-40B4-BE49-F238E27FC236}">
                <a16:creationId xmlns:a16="http://schemas.microsoft.com/office/drawing/2014/main" id="{EB827288-33CF-4737-9219-33257509FD6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28865" y="4894332"/>
            <a:ext cx="1203722" cy="1203722"/>
          </a:xfrm>
          <a:prstGeom prst="rect">
            <a:avLst/>
          </a:prstGeom>
        </p:spPr>
      </p:pic>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Other Methods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6000AEC6-287E-4803-9A18-E126C8B40368}"/>
              </a:ext>
            </a:extLst>
          </p:cNvPr>
          <p:cNvSpPr txBox="1"/>
          <p:nvPr/>
        </p:nvSpPr>
        <p:spPr>
          <a:xfrm>
            <a:off x="1679321" y="2393757"/>
            <a:ext cx="3129991" cy="307777"/>
          </a:xfrm>
          <a:prstGeom prst="rect">
            <a:avLst/>
          </a:prstGeom>
          <a:noFill/>
        </p:spPr>
        <p:txBody>
          <a:bodyPr wrap="square" rtlCol="0">
            <a:spAutoFit/>
          </a:bodyPr>
          <a:lstStyle/>
          <a:p>
            <a:pPr algn="ctr"/>
            <a:r>
              <a:rPr lang="en-US" sz="1400" b="1" dirty="0"/>
              <a:t>Stress</a:t>
            </a:r>
          </a:p>
        </p:txBody>
      </p:sp>
      <p:sp>
        <p:nvSpPr>
          <p:cNvPr id="5" name="TextBox 4">
            <a:extLst>
              <a:ext uri="{FF2B5EF4-FFF2-40B4-BE49-F238E27FC236}">
                <a16:creationId xmlns:a16="http://schemas.microsoft.com/office/drawing/2014/main" id="{F30C211A-968A-4743-8026-D7CE0D767FD4}"/>
              </a:ext>
            </a:extLst>
          </p:cNvPr>
          <p:cNvSpPr txBox="1"/>
          <p:nvPr/>
        </p:nvSpPr>
        <p:spPr>
          <a:xfrm>
            <a:off x="1679322" y="2950912"/>
            <a:ext cx="3129991" cy="307777"/>
          </a:xfrm>
          <a:prstGeom prst="rect">
            <a:avLst/>
          </a:prstGeom>
          <a:noFill/>
        </p:spPr>
        <p:txBody>
          <a:bodyPr wrap="square" rtlCol="0">
            <a:spAutoFit/>
          </a:bodyPr>
          <a:lstStyle/>
          <a:p>
            <a:pPr algn="ctr"/>
            <a:r>
              <a:rPr lang="en-US" sz="1400" b="1" dirty="0"/>
              <a:t>Memory impacts</a:t>
            </a:r>
          </a:p>
        </p:txBody>
      </p:sp>
      <p:sp>
        <p:nvSpPr>
          <p:cNvPr id="6" name="TextBox 5">
            <a:extLst>
              <a:ext uri="{FF2B5EF4-FFF2-40B4-BE49-F238E27FC236}">
                <a16:creationId xmlns:a16="http://schemas.microsoft.com/office/drawing/2014/main" id="{926B1933-2898-439A-9E34-B1135FA7364E}"/>
              </a:ext>
            </a:extLst>
          </p:cNvPr>
          <p:cNvSpPr txBox="1"/>
          <p:nvPr/>
        </p:nvSpPr>
        <p:spPr>
          <a:xfrm>
            <a:off x="1387076" y="3587800"/>
            <a:ext cx="3714484" cy="307777"/>
          </a:xfrm>
          <a:prstGeom prst="rect">
            <a:avLst/>
          </a:prstGeom>
          <a:noFill/>
        </p:spPr>
        <p:txBody>
          <a:bodyPr wrap="square" rtlCol="0">
            <a:spAutoFit/>
          </a:bodyPr>
          <a:lstStyle/>
          <a:p>
            <a:pPr algn="ctr"/>
            <a:r>
              <a:rPr lang="en-US" sz="1400" b="1" dirty="0"/>
              <a:t>Anxiety/Depression</a:t>
            </a:r>
          </a:p>
        </p:txBody>
      </p:sp>
      <p:sp>
        <p:nvSpPr>
          <p:cNvPr id="7" name="Arrow: Up 6">
            <a:extLst>
              <a:ext uri="{FF2B5EF4-FFF2-40B4-BE49-F238E27FC236}">
                <a16:creationId xmlns:a16="http://schemas.microsoft.com/office/drawing/2014/main" id="{4529D62A-1FA4-49AF-B3FF-FED91EA2F87E}"/>
              </a:ext>
            </a:extLst>
          </p:cNvPr>
          <p:cNvSpPr/>
          <p:nvPr/>
        </p:nvSpPr>
        <p:spPr>
          <a:xfrm flipV="1">
            <a:off x="2009776" y="2190874"/>
            <a:ext cx="276224" cy="564001"/>
          </a:xfrm>
          <a:prstGeom prst="up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Up 7">
            <a:extLst>
              <a:ext uri="{FF2B5EF4-FFF2-40B4-BE49-F238E27FC236}">
                <a16:creationId xmlns:a16="http://schemas.microsoft.com/office/drawing/2014/main" id="{A77FA6C6-C131-47A4-86E8-81EB7766A913}"/>
              </a:ext>
            </a:extLst>
          </p:cNvPr>
          <p:cNvSpPr/>
          <p:nvPr/>
        </p:nvSpPr>
        <p:spPr>
          <a:xfrm rot="10800000">
            <a:off x="2009775" y="2856068"/>
            <a:ext cx="276225" cy="564001"/>
          </a:xfrm>
          <a:prstGeom prst="up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Up 8">
            <a:extLst>
              <a:ext uri="{FF2B5EF4-FFF2-40B4-BE49-F238E27FC236}">
                <a16:creationId xmlns:a16="http://schemas.microsoft.com/office/drawing/2014/main" id="{D28D191D-2645-4AE6-9947-940FF5926E55}"/>
              </a:ext>
            </a:extLst>
          </p:cNvPr>
          <p:cNvSpPr/>
          <p:nvPr/>
        </p:nvSpPr>
        <p:spPr>
          <a:xfrm flipV="1">
            <a:off x="2009772" y="3521263"/>
            <a:ext cx="276225" cy="564002"/>
          </a:xfrm>
          <a:prstGeom prst="upArrow">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descr="Cycling">
            <a:extLst>
              <a:ext uri="{FF2B5EF4-FFF2-40B4-BE49-F238E27FC236}">
                <a16:creationId xmlns:a16="http://schemas.microsoft.com/office/drawing/2014/main" id="{E18EF3B5-37B5-4372-93BD-001DD15B5C9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52463" y="2304075"/>
            <a:ext cx="1134410" cy="1134410"/>
          </a:xfrm>
          <a:prstGeom prst="rect">
            <a:avLst/>
          </a:prstGeom>
        </p:spPr>
      </p:pic>
      <p:sp>
        <p:nvSpPr>
          <p:cNvPr id="2" name="TextBox 1">
            <a:extLst>
              <a:ext uri="{FF2B5EF4-FFF2-40B4-BE49-F238E27FC236}">
                <a16:creationId xmlns:a16="http://schemas.microsoft.com/office/drawing/2014/main" id="{AEF451F9-8937-48A6-9AD0-B2073A8B2038}"/>
              </a:ext>
            </a:extLst>
          </p:cNvPr>
          <p:cNvSpPr txBox="1"/>
          <p:nvPr/>
        </p:nvSpPr>
        <p:spPr>
          <a:xfrm>
            <a:off x="1195384" y="1612589"/>
            <a:ext cx="1905000" cy="369332"/>
          </a:xfrm>
          <a:prstGeom prst="rect">
            <a:avLst/>
          </a:prstGeom>
          <a:noFill/>
        </p:spPr>
        <p:txBody>
          <a:bodyPr wrap="square" rtlCol="0">
            <a:spAutoFit/>
          </a:bodyPr>
          <a:lstStyle/>
          <a:p>
            <a:pPr algn="ctr"/>
            <a:r>
              <a:rPr lang="en-US" dirty="0"/>
              <a:t>Exercise</a:t>
            </a:r>
          </a:p>
        </p:txBody>
      </p:sp>
      <p:sp>
        <p:nvSpPr>
          <p:cNvPr id="12" name="TextBox 11">
            <a:extLst>
              <a:ext uri="{FF2B5EF4-FFF2-40B4-BE49-F238E27FC236}">
                <a16:creationId xmlns:a16="http://schemas.microsoft.com/office/drawing/2014/main" id="{BB5676DE-2F48-4AB4-8857-C8E87448DF5F}"/>
              </a:ext>
            </a:extLst>
          </p:cNvPr>
          <p:cNvSpPr txBox="1"/>
          <p:nvPr/>
        </p:nvSpPr>
        <p:spPr>
          <a:xfrm>
            <a:off x="4414837" y="1612589"/>
            <a:ext cx="3362325" cy="369332"/>
          </a:xfrm>
          <a:prstGeom prst="rect">
            <a:avLst/>
          </a:prstGeom>
          <a:noFill/>
        </p:spPr>
        <p:txBody>
          <a:bodyPr wrap="square" rtlCol="0">
            <a:spAutoFit/>
          </a:bodyPr>
          <a:lstStyle/>
          <a:p>
            <a:pPr algn="ctr"/>
            <a:r>
              <a:rPr lang="en-US" dirty="0"/>
              <a:t>Relaxation Response Technique</a:t>
            </a:r>
          </a:p>
        </p:txBody>
      </p:sp>
      <p:pic>
        <p:nvPicPr>
          <p:cNvPr id="11" name="Picture 10" descr="A picture containing building&#10;&#10;Description automatically generated">
            <a:extLst>
              <a:ext uri="{FF2B5EF4-FFF2-40B4-BE49-F238E27FC236}">
                <a16:creationId xmlns:a16="http://schemas.microsoft.com/office/drawing/2014/main" id="{3753470E-6F9E-4436-A562-AE54CD894218}"/>
              </a:ext>
            </a:extLst>
          </p:cNvPr>
          <p:cNvPicPr>
            <a:picLocks noChangeAspect="1"/>
          </p:cNvPicPr>
          <p:nvPr/>
        </p:nvPicPr>
        <p:blipFill rotWithShape="1">
          <a:blip r:embed="rId5">
            <a:extLst>
              <a:ext uri="{28A0092B-C50C-407E-A947-70E740481C1C}">
                <a14:useLocalDpi xmlns:a14="http://schemas.microsoft.com/office/drawing/2010/main" val="0"/>
              </a:ext>
            </a:extLst>
          </a:blip>
          <a:srcRect l="37019" r="33013" b="17841"/>
          <a:stretch/>
        </p:blipFill>
        <p:spPr>
          <a:xfrm>
            <a:off x="4955435" y="2149651"/>
            <a:ext cx="2281129" cy="1526569"/>
          </a:xfrm>
          <a:prstGeom prst="rect">
            <a:avLst/>
          </a:prstGeom>
        </p:spPr>
      </p:pic>
      <p:sp>
        <p:nvSpPr>
          <p:cNvPr id="15" name="TextBox 14">
            <a:extLst>
              <a:ext uri="{FF2B5EF4-FFF2-40B4-BE49-F238E27FC236}">
                <a16:creationId xmlns:a16="http://schemas.microsoft.com/office/drawing/2014/main" id="{E2530EDE-32DA-4567-908C-886B13D491E4}"/>
              </a:ext>
            </a:extLst>
          </p:cNvPr>
          <p:cNvSpPr txBox="1"/>
          <p:nvPr/>
        </p:nvSpPr>
        <p:spPr>
          <a:xfrm>
            <a:off x="8434387" y="1612589"/>
            <a:ext cx="3362325" cy="369332"/>
          </a:xfrm>
          <a:prstGeom prst="rect">
            <a:avLst/>
          </a:prstGeom>
          <a:noFill/>
        </p:spPr>
        <p:txBody>
          <a:bodyPr wrap="square" rtlCol="0">
            <a:spAutoFit/>
          </a:bodyPr>
          <a:lstStyle/>
          <a:p>
            <a:pPr algn="ctr"/>
            <a:r>
              <a:rPr lang="en-US" dirty="0"/>
              <a:t>Biofeedback</a:t>
            </a:r>
          </a:p>
        </p:txBody>
      </p:sp>
      <p:pic>
        <p:nvPicPr>
          <p:cNvPr id="14" name="Picture 13" descr="A picture containing building&#10;&#10;Description automatically generated">
            <a:extLst>
              <a:ext uri="{FF2B5EF4-FFF2-40B4-BE49-F238E27FC236}">
                <a16:creationId xmlns:a16="http://schemas.microsoft.com/office/drawing/2014/main" id="{AE2C118C-6577-46A6-A553-DB16BF266CB5}"/>
              </a:ext>
            </a:extLst>
          </p:cNvPr>
          <p:cNvPicPr>
            <a:picLocks noChangeAspect="1"/>
          </p:cNvPicPr>
          <p:nvPr/>
        </p:nvPicPr>
        <p:blipFill rotWithShape="1">
          <a:blip r:embed="rId5">
            <a:extLst>
              <a:ext uri="{28A0092B-C50C-407E-A947-70E740481C1C}">
                <a14:useLocalDpi xmlns:a14="http://schemas.microsoft.com/office/drawing/2010/main" val="0"/>
              </a:ext>
            </a:extLst>
          </a:blip>
          <a:srcRect l="73264" b="17842"/>
          <a:stretch/>
        </p:blipFill>
        <p:spPr>
          <a:xfrm>
            <a:off x="8974172" y="2149651"/>
            <a:ext cx="2281130" cy="1711145"/>
          </a:xfrm>
          <a:prstGeom prst="rect">
            <a:avLst/>
          </a:prstGeom>
        </p:spPr>
      </p:pic>
    </p:spTree>
    <p:extLst>
      <p:ext uri="{BB962C8B-B14F-4D97-AF65-F5344CB8AC3E}">
        <p14:creationId xmlns:p14="http://schemas.microsoft.com/office/powerpoint/2010/main" val="3420968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Exercise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8EA5E4A7-9ADD-4B20-AFF4-761D069F9875}"/>
              </a:ext>
            </a:extLst>
          </p:cNvPr>
          <p:cNvSpPr txBox="1"/>
          <p:nvPr/>
        </p:nvSpPr>
        <p:spPr>
          <a:xfrm>
            <a:off x="5400673" y="1510952"/>
            <a:ext cx="3914776" cy="707886"/>
          </a:xfrm>
          <a:prstGeom prst="rect">
            <a:avLst/>
          </a:prstGeom>
          <a:noFill/>
        </p:spPr>
        <p:txBody>
          <a:bodyPr wrap="square" rtlCol="0">
            <a:spAutoFit/>
          </a:bodyPr>
          <a:lstStyle/>
          <a:p>
            <a:pPr algn="ctr"/>
            <a:r>
              <a:rPr lang="en-US" sz="4000" b="1" dirty="0"/>
              <a:t>Stress</a:t>
            </a:r>
          </a:p>
        </p:txBody>
      </p:sp>
      <p:sp>
        <p:nvSpPr>
          <p:cNvPr id="5" name="TextBox 4">
            <a:extLst>
              <a:ext uri="{FF2B5EF4-FFF2-40B4-BE49-F238E27FC236}">
                <a16:creationId xmlns:a16="http://schemas.microsoft.com/office/drawing/2014/main" id="{8C0A865D-DF18-439D-AC2A-068ECC6E56BD}"/>
              </a:ext>
            </a:extLst>
          </p:cNvPr>
          <p:cNvSpPr txBox="1"/>
          <p:nvPr/>
        </p:nvSpPr>
        <p:spPr>
          <a:xfrm>
            <a:off x="5400673" y="3075057"/>
            <a:ext cx="3914776" cy="707886"/>
          </a:xfrm>
          <a:prstGeom prst="rect">
            <a:avLst/>
          </a:prstGeom>
          <a:noFill/>
        </p:spPr>
        <p:txBody>
          <a:bodyPr wrap="square" rtlCol="0">
            <a:spAutoFit/>
          </a:bodyPr>
          <a:lstStyle/>
          <a:p>
            <a:pPr algn="ctr"/>
            <a:r>
              <a:rPr lang="en-US" sz="4000" b="1" dirty="0"/>
              <a:t>Memory impacts</a:t>
            </a:r>
          </a:p>
        </p:txBody>
      </p:sp>
      <p:sp>
        <p:nvSpPr>
          <p:cNvPr id="6" name="TextBox 5">
            <a:extLst>
              <a:ext uri="{FF2B5EF4-FFF2-40B4-BE49-F238E27FC236}">
                <a16:creationId xmlns:a16="http://schemas.microsoft.com/office/drawing/2014/main" id="{0ED35B3D-FC25-4567-A0D3-72CD9B53B6F4}"/>
              </a:ext>
            </a:extLst>
          </p:cNvPr>
          <p:cNvSpPr txBox="1"/>
          <p:nvPr/>
        </p:nvSpPr>
        <p:spPr>
          <a:xfrm>
            <a:off x="5035151" y="4639162"/>
            <a:ext cx="4645820" cy="707886"/>
          </a:xfrm>
          <a:prstGeom prst="rect">
            <a:avLst/>
          </a:prstGeom>
          <a:noFill/>
        </p:spPr>
        <p:txBody>
          <a:bodyPr wrap="square" rtlCol="0">
            <a:spAutoFit/>
          </a:bodyPr>
          <a:lstStyle/>
          <a:p>
            <a:pPr algn="ctr"/>
            <a:r>
              <a:rPr lang="en-US" sz="4000" b="1" dirty="0"/>
              <a:t>Anxiety/Depression</a:t>
            </a:r>
          </a:p>
        </p:txBody>
      </p:sp>
      <p:sp>
        <p:nvSpPr>
          <p:cNvPr id="7" name="Arrow: Up 6">
            <a:extLst>
              <a:ext uri="{FF2B5EF4-FFF2-40B4-BE49-F238E27FC236}">
                <a16:creationId xmlns:a16="http://schemas.microsoft.com/office/drawing/2014/main" id="{4A875E7D-0A96-4EE3-8706-76C121605ECB}"/>
              </a:ext>
            </a:extLst>
          </p:cNvPr>
          <p:cNvSpPr/>
          <p:nvPr/>
        </p:nvSpPr>
        <p:spPr>
          <a:xfrm flipV="1">
            <a:off x="3562350" y="1383374"/>
            <a:ext cx="809625" cy="1395681"/>
          </a:xfrm>
          <a:prstGeom prst="up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Up 7">
            <a:extLst>
              <a:ext uri="{FF2B5EF4-FFF2-40B4-BE49-F238E27FC236}">
                <a16:creationId xmlns:a16="http://schemas.microsoft.com/office/drawing/2014/main" id="{52E407B4-212D-40B1-AFDE-CCF30C37F5AF}"/>
              </a:ext>
            </a:extLst>
          </p:cNvPr>
          <p:cNvSpPr/>
          <p:nvPr/>
        </p:nvSpPr>
        <p:spPr>
          <a:xfrm rot="10800000">
            <a:off x="3557587" y="2933164"/>
            <a:ext cx="809625" cy="1395681"/>
          </a:xfrm>
          <a:prstGeom prst="up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Up 8">
            <a:extLst>
              <a:ext uri="{FF2B5EF4-FFF2-40B4-BE49-F238E27FC236}">
                <a16:creationId xmlns:a16="http://schemas.microsoft.com/office/drawing/2014/main" id="{D1563013-0F66-4BF7-A134-0B2FDE264DEF}"/>
              </a:ext>
            </a:extLst>
          </p:cNvPr>
          <p:cNvSpPr/>
          <p:nvPr/>
        </p:nvSpPr>
        <p:spPr>
          <a:xfrm flipV="1">
            <a:off x="3557587" y="4482954"/>
            <a:ext cx="809625" cy="1395681"/>
          </a:xfrm>
          <a:prstGeom prst="upArrow">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Graphic 10" descr="Cycling">
            <a:extLst>
              <a:ext uri="{FF2B5EF4-FFF2-40B4-BE49-F238E27FC236}">
                <a16:creationId xmlns:a16="http://schemas.microsoft.com/office/drawing/2014/main" id="{75350514-AB68-42C6-8AB2-9F5AABAD077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38225" y="2740537"/>
            <a:ext cx="2084812" cy="2084812"/>
          </a:xfrm>
          <a:prstGeom prst="rect">
            <a:avLst/>
          </a:prstGeom>
        </p:spPr>
      </p:pic>
    </p:spTree>
    <p:extLst>
      <p:ext uri="{BB962C8B-B14F-4D97-AF65-F5344CB8AC3E}">
        <p14:creationId xmlns:p14="http://schemas.microsoft.com/office/powerpoint/2010/main" val="27747678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234</TotalTime>
  <Words>565</Words>
  <Application>Microsoft Office PowerPoint</Application>
  <PresentationFormat>Widescreen</PresentationFormat>
  <Paragraphs>59</Paragraphs>
  <Slides>12</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26</cp:revision>
  <dcterms:created xsi:type="dcterms:W3CDTF">2017-06-16T13:06:21Z</dcterms:created>
  <dcterms:modified xsi:type="dcterms:W3CDTF">2019-07-01T15:41:57Z</dcterms:modified>
</cp:coreProperties>
</file>