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79" r:id="rId3"/>
    <p:sldId id="257" r:id="rId4"/>
    <p:sldId id="258" r:id="rId5"/>
    <p:sldId id="259" r:id="rId6"/>
    <p:sldId id="260" r:id="rId7"/>
    <p:sldId id="261" r:id="rId8"/>
    <p:sldId id="262" r:id="rId9"/>
    <p:sldId id="263" r:id="rId10"/>
    <p:sldId id="280" r:id="rId11"/>
    <p:sldId id="281"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100" d="100"/>
          <a:sy n="100" d="100"/>
        </p:scale>
        <p:origin x="2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Psychology is also interested in the pursuit of happiness.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final topic for this lesson is the idea </a:t>
            </a:r>
            <a:r>
              <a:rPr lang="en-US" sz="1200" kern="1200">
                <a:solidFill>
                  <a:schemeClr val="tx1"/>
                </a:solidFill>
                <a:effectLst/>
                <a:latin typeface="+mn-lt"/>
                <a:ea typeface="+mn-ea"/>
                <a:cs typeface="+mn-cs"/>
              </a:rPr>
              <a:t>of flow, </a:t>
            </a:r>
            <a:r>
              <a:rPr lang="en-US" sz="1200" kern="1200" dirty="0">
                <a:solidFill>
                  <a:schemeClr val="tx1"/>
                </a:solidFill>
                <a:effectLst/>
                <a:latin typeface="+mn-lt"/>
                <a:ea typeface="+mn-ea"/>
                <a:cs typeface="+mn-cs"/>
              </a:rPr>
              <a:t>which is a particular experience that is so engaging and engrossing that it becomes worth doing for its own sake. Having something in your life that triggers this feeling helps to foster a deep sense of well-being.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713172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is happiness? In general, it is an ambiguous term with many different definitions depending on the person. It may be easier to think of happiness in terms of the elements of which it is comprised. A pleasant life means that day-to-day pleasures that add fun, joy, and excitement occur. A good life is achieved through identifying our skills and abilities and using those to enrich our lives. Finally, a meaningful life involves a deep sense of fulfillment that comes from using our talents for the greater good.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happy are people? The average person tends to be relatively happy. In recent years, the happiness levels of minorities, recent college graduates, and individuals who are disabled have declined. Challenging economic conditions may certainly play a role here.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factors that affect happiness? Research suggests that there are quite a few factors that can contribute to happiness, such as age and older individuals being happier. Married people also tend to be happier than those who are not married.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Can money buy happiness? Research suggests that wealth correlates with happiness but only to a point. Specifically, well-being rises with income until about $75,000 and then levels out. The truly wealthy may be unable to enjoy the simple pleasures of life, making them, ultimately, less happy than the less well off.</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Happy people are more likely to graduate from college, obtain satisfying jobs, and succeed in those jobs. Intelligence does not appear to be related to happiness. Contrary to popular belief, parenthood often results in lower reported happiness. Additionally, attractive people aren’t necessarily happier than those who are not.</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Life events can bring happiness or misery, but the intensity of the feeling is usually short-lived. Newlywed bliss wears off, the elation of winning the lottery wears off. On the flip side, grief eventually subsides, and loss is bettered handled. Some events are more impactful, such as unemployment or disability.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Positive psychology focuses on understanding how to build human strength and well-being. It is the science of happiness. Some of the topics studied in this area include altruism, empathy, creativity, forgiveness, compassion, positive emotions, and more.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Having a positive affect, such as happiness, joy, enthusiasm, and excitement, has been associated with greater social connectedness, emotional and practical support, adaptive coping efforts, lower depression, and longevity and favorable physiological functioning. It can also be protective against heart disease. Optimism, the tendency to look on the bright side, is also a significant predictor of positive health outcomes.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3418704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4.svg"/><Relationship Id="rId13" Type="http://schemas.openxmlformats.org/officeDocument/2006/relationships/image" Target="../media/image30.png"/><Relationship Id="rId3" Type="http://schemas.openxmlformats.org/officeDocument/2006/relationships/image" Target="../media/image49.png"/><Relationship Id="rId7" Type="http://schemas.openxmlformats.org/officeDocument/2006/relationships/image" Target="../media/image53.png"/><Relationship Id="rId12" Type="http://schemas.openxmlformats.org/officeDocument/2006/relationships/image" Target="../media/image58.sv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52.svg"/><Relationship Id="rId11" Type="http://schemas.openxmlformats.org/officeDocument/2006/relationships/image" Target="../media/image57.png"/><Relationship Id="rId5" Type="http://schemas.openxmlformats.org/officeDocument/2006/relationships/image" Target="../media/image51.png"/><Relationship Id="rId10" Type="http://schemas.openxmlformats.org/officeDocument/2006/relationships/image" Target="../media/image56.svg"/><Relationship Id="rId4" Type="http://schemas.openxmlformats.org/officeDocument/2006/relationships/image" Target="../media/image50.svg"/><Relationship Id="rId9" Type="http://schemas.openxmlformats.org/officeDocument/2006/relationships/image" Target="../media/image55.png"/><Relationship Id="rId14" Type="http://schemas.openxmlformats.org/officeDocument/2006/relationships/image" Target="../media/image31.svg"/></Relationships>
</file>

<file path=ppt/slides/_rels/slide11.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59.png"/><Relationship Id="rId1" Type="http://schemas.openxmlformats.org/officeDocument/2006/relationships/slideLayout" Target="../slideLayouts/slideLayout12.xml"/><Relationship Id="rId5" Type="http://schemas.openxmlformats.org/officeDocument/2006/relationships/image" Target="../media/image62.png"/><Relationship Id="rId4" Type="http://schemas.openxmlformats.org/officeDocument/2006/relationships/image" Target="../media/image61.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slides/_rels/slide5.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12" Type="http://schemas.openxmlformats.org/officeDocument/2006/relationships/image" Target="../media/image29.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3.svg"/><Relationship Id="rId11" Type="http://schemas.openxmlformats.org/officeDocument/2006/relationships/image" Target="../media/image28.png"/><Relationship Id="rId5" Type="http://schemas.openxmlformats.org/officeDocument/2006/relationships/image" Target="../media/image22.png"/><Relationship Id="rId10" Type="http://schemas.openxmlformats.org/officeDocument/2006/relationships/image" Target="../media/image27.svg"/><Relationship Id="rId4" Type="http://schemas.openxmlformats.org/officeDocument/2006/relationships/image" Target="../media/image21.svg"/><Relationship Id="rId9" Type="http://schemas.openxmlformats.org/officeDocument/2006/relationships/image" Target="../media/image26.png"/></Relationships>
</file>

<file path=ppt/slides/_rels/slide6.xml.rels><?xml version="1.0" encoding="UTF-8" standalone="yes"?>
<Relationships xmlns="http://schemas.openxmlformats.org/package/2006/relationships"><Relationship Id="rId8" Type="http://schemas.openxmlformats.org/officeDocument/2006/relationships/image" Target="../media/image31.svg"/><Relationship Id="rId13" Type="http://schemas.openxmlformats.org/officeDocument/2006/relationships/image" Target="../media/image36.png"/><Relationship Id="rId3" Type="http://schemas.openxmlformats.org/officeDocument/2006/relationships/image" Target="../media/image8.png"/><Relationship Id="rId7" Type="http://schemas.openxmlformats.org/officeDocument/2006/relationships/image" Target="../media/image30.png"/><Relationship Id="rId12" Type="http://schemas.openxmlformats.org/officeDocument/2006/relationships/image" Target="../media/image35.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34.png"/><Relationship Id="rId5" Type="http://schemas.openxmlformats.org/officeDocument/2006/relationships/image" Target="../media/image4.png"/><Relationship Id="rId10" Type="http://schemas.openxmlformats.org/officeDocument/2006/relationships/image" Target="../media/image33.svg"/><Relationship Id="rId4" Type="http://schemas.openxmlformats.org/officeDocument/2006/relationships/image" Target="../media/image9.svg"/><Relationship Id="rId9" Type="http://schemas.openxmlformats.org/officeDocument/2006/relationships/image" Target="../media/image32.png"/><Relationship Id="rId14" Type="http://schemas.openxmlformats.org/officeDocument/2006/relationships/image" Target="../media/image37.svg"/></Relationships>
</file>

<file path=ppt/slides/_rels/slide7.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7.svg"/><Relationship Id="rId11" Type="http://schemas.openxmlformats.org/officeDocument/2006/relationships/image" Target="../media/image40.svg"/><Relationship Id="rId5" Type="http://schemas.openxmlformats.org/officeDocument/2006/relationships/image" Target="../media/image16.png"/><Relationship Id="rId10" Type="http://schemas.openxmlformats.org/officeDocument/2006/relationships/image" Target="../media/image39.png"/><Relationship Id="rId4" Type="http://schemas.openxmlformats.org/officeDocument/2006/relationships/image" Target="../media/image15.svg"/><Relationship Id="rId9" Type="http://schemas.openxmlformats.org/officeDocument/2006/relationships/image" Target="../media/image38.jpg"/></Relationships>
</file>

<file path=ppt/slides/_rels/slide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1.svg"/></Relationships>
</file>

<file path=ppt/slides/_rels/slide9.xml.rels><?xml version="1.0" encoding="UTF-8" standalone="yes"?>
<Relationships xmlns="http://schemas.openxmlformats.org/package/2006/relationships"><Relationship Id="rId8" Type="http://schemas.openxmlformats.org/officeDocument/2006/relationships/image" Target="../media/image44.svg"/><Relationship Id="rId13" Type="http://schemas.openxmlformats.org/officeDocument/2006/relationships/image" Target="../media/image45.png"/><Relationship Id="rId3" Type="http://schemas.openxmlformats.org/officeDocument/2006/relationships/image" Target="../media/image41.png"/><Relationship Id="rId7" Type="http://schemas.openxmlformats.org/officeDocument/2006/relationships/image" Target="../media/image43.png"/><Relationship Id="rId12" Type="http://schemas.openxmlformats.org/officeDocument/2006/relationships/image" Target="../media/image7.svg"/><Relationship Id="rId2" Type="http://schemas.openxmlformats.org/officeDocument/2006/relationships/notesSlide" Target="../notesSlides/notesSlide9.xml"/><Relationship Id="rId16" Type="http://schemas.openxmlformats.org/officeDocument/2006/relationships/image" Target="../media/image48.svg"/><Relationship Id="rId1" Type="http://schemas.openxmlformats.org/officeDocument/2006/relationships/slideLayout" Target="../slideLayouts/slideLayout1.xml"/><Relationship Id="rId6" Type="http://schemas.openxmlformats.org/officeDocument/2006/relationships/image" Target="../media/image31.svg"/><Relationship Id="rId11" Type="http://schemas.openxmlformats.org/officeDocument/2006/relationships/image" Target="../media/image6.png"/><Relationship Id="rId5" Type="http://schemas.openxmlformats.org/officeDocument/2006/relationships/image" Target="../media/image30.png"/><Relationship Id="rId15" Type="http://schemas.openxmlformats.org/officeDocument/2006/relationships/image" Target="../media/image47.png"/><Relationship Id="rId10" Type="http://schemas.openxmlformats.org/officeDocument/2006/relationships/image" Target="../media/image11.svg"/><Relationship Id="rId4" Type="http://schemas.openxmlformats.org/officeDocument/2006/relationships/image" Target="../media/image42.svg"/><Relationship Id="rId9" Type="http://schemas.openxmlformats.org/officeDocument/2006/relationships/image" Target="../media/image10.png"/><Relationship Id="rId14" Type="http://schemas.openxmlformats.org/officeDocument/2006/relationships/image" Target="../media/image4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The Pursuit of Happiness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Flow</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Drama">
            <a:extLst>
              <a:ext uri="{FF2B5EF4-FFF2-40B4-BE49-F238E27FC236}">
                <a16:creationId xmlns:a16="http://schemas.microsoft.com/office/drawing/2014/main" id="{E57A4362-6326-4084-A990-7CC27DB0FA2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45380" y="1302366"/>
            <a:ext cx="1919288" cy="1919288"/>
          </a:xfrm>
          <a:prstGeom prst="rect">
            <a:avLst/>
          </a:prstGeom>
        </p:spPr>
      </p:pic>
      <p:pic>
        <p:nvPicPr>
          <p:cNvPr id="5" name="Graphic 4" descr="Programmer">
            <a:extLst>
              <a:ext uri="{FF2B5EF4-FFF2-40B4-BE49-F238E27FC236}">
                <a16:creationId xmlns:a16="http://schemas.microsoft.com/office/drawing/2014/main" id="{6F717F1D-4805-4E92-A130-A50CF9DFBA8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769991" y="2507476"/>
            <a:ext cx="1828724" cy="1828724"/>
          </a:xfrm>
          <a:prstGeom prst="rect">
            <a:avLst/>
          </a:prstGeom>
        </p:spPr>
      </p:pic>
      <p:pic>
        <p:nvPicPr>
          <p:cNvPr id="7" name="Graphic 6" descr="Suitcase">
            <a:extLst>
              <a:ext uri="{FF2B5EF4-FFF2-40B4-BE49-F238E27FC236}">
                <a16:creationId xmlns:a16="http://schemas.microsoft.com/office/drawing/2014/main" id="{20989A1F-06BB-471A-90AB-93330AE67D0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003429">
            <a:off x="4468696" y="1806804"/>
            <a:ext cx="1828724" cy="1828724"/>
          </a:xfrm>
          <a:prstGeom prst="rect">
            <a:avLst/>
          </a:prstGeom>
        </p:spPr>
      </p:pic>
      <p:pic>
        <p:nvPicPr>
          <p:cNvPr id="9" name="Graphic 8" descr="Microphone">
            <a:extLst>
              <a:ext uri="{FF2B5EF4-FFF2-40B4-BE49-F238E27FC236}">
                <a16:creationId xmlns:a16="http://schemas.microsoft.com/office/drawing/2014/main" id="{87A881CC-F597-4B68-B22D-8631DAAE0E2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20192242">
            <a:off x="4358618" y="4282708"/>
            <a:ext cx="1759800" cy="1759800"/>
          </a:xfrm>
          <a:prstGeom prst="rect">
            <a:avLst/>
          </a:prstGeom>
        </p:spPr>
      </p:pic>
      <p:pic>
        <p:nvPicPr>
          <p:cNvPr id="11" name="Graphic 10" descr="Headphones">
            <a:extLst>
              <a:ext uri="{FF2B5EF4-FFF2-40B4-BE49-F238E27FC236}">
                <a16:creationId xmlns:a16="http://schemas.microsoft.com/office/drawing/2014/main" id="{9AA60ECA-37DC-4A27-A957-D627E0218E9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400300" y="4336200"/>
            <a:ext cx="1828725" cy="1828725"/>
          </a:xfrm>
          <a:prstGeom prst="rect">
            <a:avLst/>
          </a:prstGeom>
        </p:spPr>
      </p:pic>
      <p:pic>
        <p:nvPicPr>
          <p:cNvPr id="14" name="Graphic 13" descr="Smiling face with solid fill">
            <a:extLst>
              <a:ext uri="{FF2B5EF4-FFF2-40B4-BE49-F238E27FC236}">
                <a16:creationId xmlns:a16="http://schemas.microsoft.com/office/drawing/2014/main" id="{834C0868-D3AD-41A9-813D-255B506065D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258177" y="2507476"/>
            <a:ext cx="2552922" cy="2552922"/>
          </a:xfrm>
          <a:prstGeom prst="rect">
            <a:avLst/>
          </a:prstGeom>
        </p:spPr>
      </p:pic>
      <p:cxnSp>
        <p:nvCxnSpPr>
          <p:cNvPr id="15" name="Straight Arrow Connector 14">
            <a:extLst>
              <a:ext uri="{FF2B5EF4-FFF2-40B4-BE49-F238E27FC236}">
                <a16:creationId xmlns:a16="http://schemas.microsoft.com/office/drawing/2014/main" id="{CD4A47F4-53CC-4A93-A3B6-BC1E5BED78A2}"/>
              </a:ext>
            </a:extLst>
          </p:cNvPr>
          <p:cNvCxnSpPr>
            <a:cxnSpLocks/>
          </p:cNvCxnSpPr>
          <p:nvPr/>
        </p:nvCxnSpPr>
        <p:spPr>
          <a:xfrm flipV="1">
            <a:off x="6096000" y="3783937"/>
            <a:ext cx="2305050" cy="15219"/>
          </a:xfrm>
          <a:prstGeom prst="straightConnector1">
            <a:avLst/>
          </a:prstGeom>
          <a:ln w="209550" cap="rnd">
            <a:solidFill>
              <a:schemeClr val="accent2"/>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2697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Is Happiness?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93A3BA73-5E30-4BD4-AA06-C40D3CD773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2174" y="1383374"/>
            <a:ext cx="4827651" cy="4510434"/>
          </a:xfrm>
          <a:prstGeom prst="rect">
            <a:avLst/>
          </a:prstGeom>
        </p:spPr>
      </p:pic>
      <p:cxnSp>
        <p:nvCxnSpPr>
          <p:cNvPr id="5" name="Straight Arrow Connector 4">
            <a:extLst>
              <a:ext uri="{FF2B5EF4-FFF2-40B4-BE49-F238E27FC236}">
                <a16:creationId xmlns:a16="http://schemas.microsoft.com/office/drawing/2014/main" id="{1E130B08-C9C7-4FB7-B366-593284C70124}"/>
              </a:ext>
            </a:extLst>
          </p:cNvPr>
          <p:cNvCxnSpPr/>
          <p:nvPr/>
        </p:nvCxnSpPr>
        <p:spPr>
          <a:xfrm flipV="1">
            <a:off x="2714625" y="2447925"/>
            <a:ext cx="2600325" cy="428625"/>
          </a:xfrm>
          <a:prstGeom prst="straightConnector1">
            <a:avLst/>
          </a:prstGeom>
          <a:ln w="95250" cap="rnd">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0382E3E-E366-4E13-B150-3E7B2C422EE4}"/>
              </a:ext>
            </a:extLst>
          </p:cNvPr>
          <p:cNvCxnSpPr>
            <a:cxnSpLocks/>
          </p:cNvCxnSpPr>
          <p:nvPr/>
        </p:nvCxnSpPr>
        <p:spPr>
          <a:xfrm>
            <a:off x="1604959" y="4289928"/>
            <a:ext cx="2490786" cy="190501"/>
          </a:xfrm>
          <a:prstGeom prst="straightConnector1">
            <a:avLst/>
          </a:prstGeom>
          <a:ln w="95250" cap="rnd">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1193F7E3-E4AA-4788-8163-FB520FC7244F}"/>
              </a:ext>
            </a:extLst>
          </p:cNvPr>
          <p:cNvCxnSpPr>
            <a:cxnSpLocks/>
          </p:cNvCxnSpPr>
          <p:nvPr/>
        </p:nvCxnSpPr>
        <p:spPr>
          <a:xfrm flipH="1">
            <a:off x="8215314" y="4048124"/>
            <a:ext cx="2371726" cy="371476"/>
          </a:xfrm>
          <a:prstGeom prst="straightConnector1">
            <a:avLst/>
          </a:prstGeom>
          <a:ln w="95250" cap="rnd">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Happiness Levels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New wheelchair">
            <a:extLst>
              <a:ext uri="{FF2B5EF4-FFF2-40B4-BE49-F238E27FC236}">
                <a16:creationId xmlns:a16="http://schemas.microsoft.com/office/drawing/2014/main" id="{AE9F17DC-4008-4E85-BDC6-C19EAEA390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96350" y="1699540"/>
            <a:ext cx="1576388" cy="1576388"/>
          </a:xfrm>
          <a:prstGeom prst="rect">
            <a:avLst/>
          </a:prstGeom>
        </p:spPr>
      </p:pic>
      <p:pic>
        <p:nvPicPr>
          <p:cNvPr id="6" name="Graphic 5" descr="User">
            <a:extLst>
              <a:ext uri="{FF2B5EF4-FFF2-40B4-BE49-F238E27FC236}">
                <a16:creationId xmlns:a16="http://schemas.microsoft.com/office/drawing/2014/main" id="{832DC8B2-8119-415D-8295-C2A276493B3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79150" y="1789303"/>
            <a:ext cx="1416863" cy="1416863"/>
          </a:xfrm>
          <a:prstGeom prst="rect">
            <a:avLst/>
          </a:prstGeom>
        </p:spPr>
      </p:pic>
      <p:pic>
        <p:nvPicPr>
          <p:cNvPr id="8" name="Graphic 7" descr="Male profile">
            <a:extLst>
              <a:ext uri="{FF2B5EF4-FFF2-40B4-BE49-F238E27FC236}">
                <a16:creationId xmlns:a16="http://schemas.microsoft.com/office/drawing/2014/main" id="{D05845E0-17C4-41CB-8453-EE5F85A6B73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126863" y="1789303"/>
            <a:ext cx="1416859" cy="1416859"/>
          </a:xfrm>
          <a:prstGeom prst="rect">
            <a:avLst/>
          </a:prstGeom>
        </p:spPr>
      </p:pic>
      <p:pic>
        <p:nvPicPr>
          <p:cNvPr id="10" name="Graphic 9" descr="Graduation cap">
            <a:extLst>
              <a:ext uri="{FF2B5EF4-FFF2-40B4-BE49-F238E27FC236}">
                <a16:creationId xmlns:a16="http://schemas.microsoft.com/office/drawing/2014/main" id="{E634A24D-E39C-45D5-8DE1-609A6C9EFDE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931965" y="1750510"/>
            <a:ext cx="764325" cy="764325"/>
          </a:xfrm>
          <a:prstGeom prst="rect">
            <a:avLst/>
          </a:prstGeom>
        </p:spPr>
      </p:pic>
      <p:pic>
        <p:nvPicPr>
          <p:cNvPr id="12" name="Graphic 11" descr="Female Profile">
            <a:extLst>
              <a:ext uri="{FF2B5EF4-FFF2-40B4-BE49-F238E27FC236}">
                <a16:creationId xmlns:a16="http://schemas.microsoft.com/office/drawing/2014/main" id="{FD949AAB-06BE-40FF-854B-7A0F5768AEE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219325" y="2252992"/>
            <a:ext cx="2095500" cy="2095500"/>
          </a:xfrm>
          <a:prstGeom prst="rect">
            <a:avLst/>
          </a:prstGeom>
        </p:spPr>
      </p:pic>
      <p:pic>
        <p:nvPicPr>
          <p:cNvPr id="15" name="Graphic 14" descr="User">
            <a:extLst>
              <a:ext uri="{FF2B5EF4-FFF2-40B4-BE49-F238E27FC236}">
                <a16:creationId xmlns:a16="http://schemas.microsoft.com/office/drawing/2014/main" id="{7FDC6879-50A4-416F-82A6-B9DEC9699CA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05697" y="1811839"/>
            <a:ext cx="1416863" cy="1416863"/>
          </a:xfrm>
          <a:prstGeom prst="rect">
            <a:avLst/>
          </a:prstGeom>
        </p:spPr>
      </p:pic>
      <p:sp>
        <p:nvSpPr>
          <p:cNvPr id="13" name="Arrow: Down 12">
            <a:extLst>
              <a:ext uri="{FF2B5EF4-FFF2-40B4-BE49-F238E27FC236}">
                <a16:creationId xmlns:a16="http://schemas.microsoft.com/office/drawing/2014/main" id="{EFF681A2-4893-4825-960B-C0620886D2D6}"/>
              </a:ext>
            </a:extLst>
          </p:cNvPr>
          <p:cNvSpPr/>
          <p:nvPr/>
        </p:nvSpPr>
        <p:spPr>
          <a:xfrm>
            <a:off x="7258013" y="3629299"/>
            <a:ext cx="904912" cy="1416859"/>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Happiness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Bar graph with upward trend">
            <a:extLst>
              <a:ext uri="{FF2B5EF4-FFF2-40B4-BE49-F238E27FC236}">
                <a16:creationId xmlns:a16="http://schemas.microsoft.com/office/drawing/2014/main" id="{08289AE8-4883-4FD5-906D-A5196F0CA14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2776867"/>
            <a:ext cx="2943225" cy="2943225"/>
          </a:xfrm>
          <a:prstGeom prst="rect">
            <a:avLst/>
          </a:prstGeom>
        </p:spPr>
      </p:pic>
      <p:sp>
        <p:nvSpPr>
          <p:cNvPr id="5" name="TextBox 4">
            <a:extLst>
              <a:ext uri="{FF2B5EF4-FFF2-40B4-BE49-F238E27FC236}">
                <a16:creationId xmlns:a16="http://schemas.microsoft.com/office/drawing/2014/main" id="{8D555751-682D-4F23-A97C-6A0A60F416C2}"/>
              </a:ext>
            </a:extLst>
          </p:cNvPr>
          <p:cNvSpPr txBox="1"/>
          <p:nvPr/>
        </p:nvSpPr>
        <p:spPr>
          <a:xfrm>
            <a:off x="3486150" y="2422924"/>
            <a:ext cx="1990725" cy="707886"/>
          </a:xfrm>
          <a:prstGeom prst="rect">
            <a:avLst/>
          </a:prstGeom>
          <a:noFill/>
        </p:spPr>
        <p:txBody>
          <a:bodyPr wrap="square" rtlCol="0">
            <a:spAutoFit/>
          </a:bodyPr>
          <a:lstStyle/>
          <a:p>
            <a:pPr algn="ctr"/>
            <a:r>
              <a:rPr lang="en-US" sz="4000" dirty="0"/>
              <a:t>Age</a:t>
            </a:r>
          </a:p>
        </p:txBody>
      </p:sp>
      <p:pic>
        <p:nvPicPr>
          <p:cNvPr id="20" name="Graphic 19" descr="Wedding cake">
            <a:extLst>
              <a:ext uri="{FF2B5EF4-FFF2-40B4-BE49-F238E27FC236}">
                <a16:creationId xmlns:a16="http://schemas.microsoft.com/office/drawing/2014/main" id="{4EF21AC2-33D9-4892-9198-63BA6D4D76A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96458" y="1658198"/>
            <a:ext cx="2237337" cy="2237337"/>
          </a:xfrm>
          <a:prstGeom prst="rect">
            <a:avLst/>
          </a:prstGeom>
        </p:spPr>
      </p:pic>
      <p:pic>
        <p:nvPicPr>
          <p:cNvPr id="24" name="Graphic 23" descr="Wedding rings">
            <a:extLst>
              <a:ext uri="{FF2B5EF4-FFF2-40B4-BE49-F238E27FC236}">
                <a16:creationId xmlns:a16="http://schemas.microsoft.com/office/drawing/2014/main" id="{DC0974B2-566A-4347-99E7-2C51FC21B35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584265" y="3429000"/>
            <a:ext cx="1738312" cy="1738312"/>
          </a:xfrm>
          <a:prstGeom prst="rect">
            <a:avLst/>
          </a:prstGeom>
        </p:spPr>
      </p:pic>
      <p:pic>
        <p:nvPicPr>
          <p:cNvPr id="28" name="Graphic 27" descr="Streamers">
            <a:extLst>
              <a:ext uri="{FF2B5EF4-FFF2-40B4-BE49-F238E27FC236}">
                <a16:creationId xmlns:a16="http://schemas.microsoft.com/office/drawing/2014/main" id="{737709B8-7598-457B-8785-59D7354627F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929689" y="2027458"/>
            <a:ext cx="1738312" cy="1738312"/>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Happiness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pward trend">
            <a:extLst>
              <a:ext uri="{FF2B5EF4-FFF2-40B4-BE49-F238E27FC236}">
                <a16:creationId xmlns:a16="http://schemas.microsoft.com/office/drawing/2014/main" id="{6AF73E66-965F-439A-8BFF-D034B71E3CF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98231" y="2057400"/>
            <a:ext cx="2395537" cy="2395537"/>
          </a:xfrm>
          <a:prstGeom prst="rect">
            <a:avLst/>
          </a:prstGeom>
        </p:spPr>
      </p:pic>
      <p:pic>
        <p:nvPicPr>
          <p:cNvPr id="5" name="Graphic 4" descr="Wallet">
            <a:extLst>
              <a:ext uri="{FF2B5EF4-FFF2-40B4-BE49-F238E27FC236}">
                <a16:creationId xmlns:a16="http://schemas.microsoft.com/office/drawing/2014/main" id="{872E9045-93E0-4156-AC1E-F373AF34B6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635882" y="2209764"/>
            <a:ext cx="2395536" cy="2395536"/>
          </a:xfrm>
          <a:prstGeom prst="rect">
            <a:avLst/>
          </a:prstGeom>
        </p:spPr>
      </p:pic>
      <p:pic>
        <p:nvPicPr>
          <p:cNvPr id="7" name="Graphic 6" descr="Money">
            <a:extLst>
              <a:ext uri="{FF2B5EF4-FFF2-40B4-BE49-F238E27FC236}">
                <a16:creationId xmlns:a16="http://schemas.microsoft.com/office/drawing/2014/main" id="{0F961E77-2B37-4823-A450-0DED168E77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023298" y="1353669"/>
            <a:ext cx="1065639" cy="1065639"/>
          </a:xfrm>
          <a:prstGeom prst="rect">
            <a:avLst/>
          </a:prstGeom>
        </p:spPr>
      </p:pic>
      <p:pic>
        <p:nvPicPr>
          <p:cNvPr id="9" name="Graphic 8" descr="Coins">
            <a:extLst>
              <a:ext uri="{FF2B5EF4-FFF2-40B4-BE49-F238E27FC236}">
                <a16:creationId xmlns:a16="http://schemas.microsoft.com/office/drawing/2014/main" id="{874F8FE0-9010-40A6-A4CD-68A1B461EB7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380109" y="1814894"/>
            <a:ext cx="1065640" cy="1065640"/>
          </a:xfrm>
          <a:prstGeom prst="rect">
            <a:avLst/>
          </a:prstGeom>
        </p:spPr>
      </p:pic>
      <p:pic>
        <p:nvPicPr>
          <p:cNvPr id="11" name="Graphic 10" descr="Question mark">
            <a:extLst>
              <a:ext uri="{FF2B5EF4-FFF2-40B4-BE49-F238E27FC236}">
                <a16:creationId xmlns:a16="http://schemas.microsoft.com/office/drawing/2014/main" id="{7C4F0635-E85B-4999-A2EA-12E8507FAB2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376450" y="2971800"/>
            <a:ext cx="914400" cy="914400"/>
          </a:xfrm>
          <a:prstGeom prst="rect">
            <a:avLst/>
          </a:prstGeom>
        </p:spPr>
      </p:pic>
      <p:pic>
        <p:nvPicPr>
          <p:cNvPr id="14" name="Graphic 13" descr="Money">
            <a:extLst>
              <a:ext uri="{FF2B5EF4-FFF2-40B4-BE49-F238E27FC236}">
                <a16:creationId xmlns:a16="http://schemas.microsoft.com/office/drawing/2014/main" id="{DE6D647E-C352-48C7-BEE3-6A2ECD7A6D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367292" y="3592483"/>
            <a:ext cx="1012817" cy="1012817"/>
          </a:xfrm>
          <a:prstGeom prst="rect">
            <a:avLst/>
          </a:prstGeom>
        </p:spPr>
      </p:pic>
      <p:pic>
        <p:nvPicPr>
          <p:cNvPr id="15" name="Graphic 14" descr="Coins">
            <a:extLst>
              <a:ext uri="{FF2B5EF4-FFF2-40B4-BE49-F238E27FC236}">
                <a16:creationId xmlns:a16="http://schemas.microsoft.com/office/drawing/2014/main" id="{D98F5EAE-AC77-4EFE-8132-71A31CDA86D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738991" y="3946528"/>
            <a:ext cx="1012818" cy="1012818"/>
          </a:xfrm>
          <a:prstGeom prst="rect">
            <a:avLst/>
          </a:prstGeom>
        </p:spPr>
      </p:pic>
      <p:sp>
        <p:nvSpPr>
          <p:cNvPr id="12" name="TextBox 11">
            <a:extLst>
              <a:ext uri="{FF2B5EF4-FFF2-40B4-BE49-F238E27FC236}">
                <a16:creationId xmlns:a16="http://schemas.microsoft.com/office/drawing/2014/main" id="{430EC73F-B3C7-4D7D-A0CD-D46F89F902ED}"/>
              </a:ext>
            </a:extLst>
          </p:cNvPr>
          <p:cNvSpPr txBox="1"/>
          <p:nvPr/>
        </p:nvSpPr>
        <p:spPr>
          <a:xfrm>
            <a:off x="8460949" y="2880533"/>
            <a:ext cx="1984800" cy="707886"/>
          </a:xfrm>
          <a:prstGeom prst="rect">
            <a:avLst/>
          </a:prstGeom>
          <a:noFill/>
        </p:spPr>
        <p:txBody>
          <a:bodyPr wrap="square" rtlCol="0">
            <a:spAutoFit/>
          </a:bodyPr>
          <a:lstStyle/>
          <a:p>
            <a:pPr algn="ctr"/>
            <a:r>
              <a:rPr lang="en-US" sz="4000" dirty="0"/>
              <a:t>$75,000</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Happy People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Graduation cap">
            <a:extLst>
              <a:ext uri="{FF2B5EF4-FFF2-40B4-BE49-F238E27FC236}">
                <a16:creationId xmlns:a16="http://schemas.microsoft.com/office/drawing/2014/main" id="{BF8A4389-809C-4817-9781-8B7EF9DC69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98140" y="1655260"/>
            <a:ext cx="764325" cy="764325"/>
          </a:xfrm>
          <a:prstGeom prst="rect">
            <a:avLst/>
          </a:prstGeom>
        </p:spPr>
      </p:pic>
      <p:pic>
        <p:nvPicPr>
          <p:cNvPr id="5" name="Graphic 4" descr="User">
            <a:extLst>
              <a:ext uri="{FF2B5EF4-FFF2-40B4-BE49-F238E27FC236}">
                <a16:creationId xmlns:a16="http://schemas.microsoft.com/office/drawing/2014/main" id="{3D589F36-C943-4AC4-9E9F-BE34BAAA2C3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71872" y="1716589"/>
            <a:ext cx="1416863" cy="1416863"/>
          </a:xfrm>
          <a:prstGeom prst="rect">
            <a:avLst/>
          </a:prstGeom>
        </p:spPr>
      </p:pic>
      <p:sp>
        <p:nvSpPr>
          <p:cNvPr id="2" name="TextBox 1">
            <a:extLst>
              <a:ext uri="{FF2B5EF4-FFF2-40B4-BE49-F238E27FC236}">
                <a16:creationId xmlns:a16="http://schemas.microsoft.com/office/drawing/2014/main" id="{5B26A292-5CA2-4B16-957F-79977F91E7A8}"/>
              </a:ext>
            </a:extLst>
          </p:cNvPr>
          <p:cNvSpPr txBox="1"/>
          <p:nvPr/>
        </p:nvSpPr>
        <p:spPr>
          <a:xfrm>
            <a:off x="3842140" y="3924300"/>
            <a:ext cx="1076324" cy="707886"/>
          </a:xfrm>
          <a:prstGeom prst="rect">
            <a:avLst/>
          </a:prstGeom>
          <a:solidFill>
            <a:srgbClr val="FFC000"/>
          </a:solidFill>
        </p:spPr>
        <p:txBody>
          <a:bodyPr wrap="square" rtlCol="0">
            <a:spAutoFit/>
          </a:bodyPr>
          <a:lstStyle/>
          <a:p>
            <a:pPr algn="ctr"/>
            <a:r>
              <a:rPr lang="en-US" sz="4000" dirty="0"/>
              <a:t>JOB</a:t>
            </a:r>
          </a:p>
        </p:txBody>
      </p:sp>
      <p:pic>
        <p:nvPicPr>
          <p:cNvPr id="6" name="Graphic 5" descr="Smiling face with solid fill">
            <a:extLst>
              <a:ext uri="{FF2B5EF4-FFF2-40B4-BE49-F238E27FC236}">
                <a16:creationId xmlns:a16="http://schemas.microsoft.com/office/drawing/2014/main" id="{309953AB-06D9-40DC-AF62-2A86A729B98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24001" y="2419585"/>
            <a:ext cx="1762119" cy="1762119"/>
          </a:xfrm>
          <a:prstGeom prst="rect">
            <a:avLst/>
          </a:prstGeom>
        </p:spPr>
      </p:pic>
      <p:cxnSp>
        <p:nvCxnSpPr>
          <p:cNvPr id="8" name="Straight Arrow Connector 7">
            <a:extLst>
              <a:ext uri="{FF2B5EF4-FFF2-40B4-BE49-F238E27FC236}">
                <a16:creationId xmlns:a16="http://schemas.microsoft.com/office/drawing/2014/main" id="{D96692EB-DBA9-4583-8B43-1BCEBD3EA364}"/>
              </a:ext>
            </a:extLst>
          </p:cNvPr>
          <p:cNvCxnSpPr>
            <a:cxnSpLocks/>
          </p:cNvCxnSpPr>
          <p:nvPr/>
        </p:nvCxnSpPr>
        <p:spPr>
          <a:xfrm flipV="1">
            <a:off x="3057523" y="2219326"/>
            <a:ext cx="784617" cy="487356"/>
          </a:xfrm>
          <a:prstGeom prst="straightConnector1">
            <a:avLst/>
          </a:prstGeom>
          <a:ln w="95250" cap="rnd">
            <a:tailEnd type="stealth"/>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797A2F3B-03BA-46E0-AA25-D6E11007CDD5}"/>
              </a:ext>
            </a:extLst>
          </p:cNvPr>
          <p:cNvCxnSpPr>
            <a:cxnSpLocks/>
          </p:cNvCxnSpPr>
          <p:nvPr/>
        </p:nvCxnSpPr>
        <p:spPr>
          <a:xfrm>
            <a:off x="2972389" y="3988358"/>
            <a:ext cx="869751" cy="355043"/>
          </a:xfrm>
          <a:prstGeom prst="straightConnector1">
            <a:avLst/>
          </a:prstGeom>
          <a:ln w="95250" cap="rnd">
            <a:tailEnd type="stealth"/>
          </a:ln>
        </p:spPr>
        <p:style>
          <a:lnRef idx="1">
            <a:schemeClr val="accent1"/>
          </a:lnRef>
          <a:fillRef idx="0">
            <a:schemeClr val="accent1"/>
          </a:fillRef>
          <a:effectRef idx="0">
            <a:schemeClr val="accent1"/>
          </a:effectRef>
          <a:fontRef idx="minor">
            <a:schemeClr val="tx1"/>
          </a:fontRef>
        </p:style>
      </p:cxnSp>
      <p:pic>
        <p:nvPicPr>
          <p:cNvPr id="13" name="Graphic 12" descr="Woman">
            <a:extLst>
              <a:ext uri="{FF2B5EF4-FFF2-40B4-BE49-F238E27FC236}">
                <a16:creationId xmlns:a16="http://schemas.microsoft.com/office/drawing/2014/main" id="{ED14B382-0606-4B4C-B9E1-490CE45849C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91300" y="2556399"/>
            <a:ext cx="1590659" cy="1590659"/>
          </a:xfrm>
          <a:prstGeom prst="rect">
            <a:avLst/>
          </a:prstGeom>
        </p:spPr>
      </p:pic>
      <p:pic>
        <p:nvPicPr>
          <p:cNvPr id="15" name="Graphic 14" descr="Man">
            <a:extLst>
              <a:ext uri="{FF2B5EF4-FFF2-40B4-BE49-F238E27FC236}">
                <a16:creationId xmlns:a16="http://schemas.microsoft.com/office/drawing/2014/main" id="{48B595AE-8954-4482-89EC-6DBA5F697CD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565468" y="2514076"/>
            <a:ext cx="1632982" cy="1632982"/>
          </a:xfrm>
          <a:prstGeom prst="rect">
            <a:avLst/>
          </a:prstGeom>
        </p:spPr>
      </p:pic>
      <p:pic>
        <p:nvPicPr>
          <p:cNvPr id="17" name="Graphic 16" descr="Users">
            <a:extLst>
              <a:ext uri="{FF2B5EF4-FFF2-40B4-BE49-F238E27FC236}">
                <a16:creationId xmlns:a16="http://schemas.microsoft.com/office/drawing/2014/main" id="{D9097BC8-F314-49CF-BE0D-7C21D6902AB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662954" y="2893837"/>
            <a:ext cx="1871695" cy="1871695"/>
          </a:xfrm>
          <a:prstGeom prst="rect">
            <a:avLst/>
          </a:prstGeom>
        </p:spPr>
      </p:pic>
      <p:sp>
        <p:nvSpPr>
          <p:cNvPr id="18" name="Multiplication Sign 17">
            <a:extLst>
              <a:ext uri="{FF2B5EF4-FFF2-40B4-BE49-F238E27FC236}">
                <a16:creationId xmlns:a16="http://schemas.microsoft.com/office/drawing/2014/main" id="{10072F98-9942-4899-B54F-CFAD484BAA8B}"/>
              </a:ext>
            </a:extLst>
          </p:cNvPr>
          <p:cNvSpPr/>
          <p:nvPr/>
        </p:nvSpPr>
        <p:spPr>
          <a:xfrm>
            <a:off x="7877159" y="2634413"/>
            <a:ext cx="2095459" cy="1754023"/>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Life Events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Wedding cake">
            <a:extLst>
              <a:ext uri="{FF2B5EF4-FFF2-40B4-BE49-F238E27FC236}">
                <a16:creationId xmlns:a16="http://schemas.microsoft.com/office/drawing/2014/main" id="{521F079B-C1DF-466B-8B35-304DCF0B69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0699" y="1856606"/>
            <a:ext cx="1446603" cy="1446603"/>
          </a:xfrm>
          <a:prstGeom prst="rect">
            <a:avLst/>
          </a:prstGeom>
        </p:spPr>
      </p:pic>
      <p:pic>
        <p:nvPicPr>
          <p:cNvPr id="5" name="Graphic 4" descr="Wedding rings">
            <a:extLst>
              <a:ext uri="{FF2B5EF4-FFF2-40B4-BE49-F238E27FC236}">
                <a16:creationId xmlns:a16="http://schemas.microsoft.com/office/drawing/2014/main" id="{CDD2DD12-32AC-4F2D-8C72-93FD69E9BB6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3492303"/>
            <a:ext cx="1123947" cy="1123947"/>
          </a:xfrm>
          <a:prstGeom prst="rect">
            <a:avLst/>
          </a:prstGeom>
        </p:spPr>
      </p:pic>
      <p:pic>
        <p:nvPicPr>
          <p:cNvPr id="6" name="Graphic 5" descr="Streamers">
            <a:extLst>
              <a:ext uri="{FF2B5EF4-FFF2-40B4-BE49-F238E27FC236}">
                <a16:creationId xmlns:a16="http://schemas.microsoft.com/office/drawing/2014/main" id="{581DBECD-0B81-408F-AEF6-6BAB13668DA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885777" y="2305053"/>
            <a:ext cx="1123947" cy="1123947"/>
          </a:xfrm>
          <a:prstGeom prst="rect">
            <a:avLst/>
          </a:prstGeom>
        </p:spPr>
      </p:pic>
      <p:pic>
        <p:nvPicPr>
          <p:cNvPr id="3" name="Picture 2" descr="A close up of a piece of paper&#10;&#10;Description automatically generated">
            <a:extLst>
              <a:ext uri="{FF2B5EF4-FFF2-40B4-BE49-F238E27FC236}">
                <a16:creationId xmlns:a16="http://schemas.microsoft.com/office/drawing/2014/main" id="{D4CFC162-E664-4B2E-BE3D-379E32FE6285}"/>
              </a:ext>
            </a:extLst>
          </p:cNvPr>
          <p:cNvPicPr>
            <a:picLocks noChangeAspect="1"/>
          </p:cNvPicPr>
          <p:nvPr/>
        </p:nvPicPr>
        <p:blipFill rotWithShape="1">
          <a:blip r:embed="rId9">
            <a:extLst>
              <a:ext uri="{28A0092B-C50C-407E-A947-70E740481C1C}">
                <a14:useLocalDpi xmlns:a14="http://schemas.microsoft.com/office/drawing/2010/main" val="0"/>
              </a:ext>
            </a:extLst>
          </a:blip>
          <a:srcRect l="54808" b="17731"/>
          <a:stretch/>
        </p:blipFill>
        <p:spPr>
          <a:xfrm>
            <a:off x="4648200" y="1982397"/>
            <a:ext cx="2895600" cy="2238234"/>
          </a:xfrm>
          <a:prstGeom prst="rect">
            <a:avLst/>
          </a:prstGeom>
        </p:spPr>
      </p:pic>
      <p:pic>
        <p:nvPicPr>
          <p:cNvPr id="8" name="Graphic 7" descr="Crying face with solid fill">
            <a:extLst>
              <a:ext uri="{FF2B5EF4-FFF2-40B4-BE49-F238E27FC236}">
                <a16:creationId xmlns:a16="http://schemas.microsoft.com/office/drawing/2014/main" id="{A421B6E7-6D1E-4BE6-A711-27535D20F6F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182276" y="1947867"/>
            <a:ext cx="2447922" cy="2447922"/>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Positive Psychology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miling face with solid fill">
            <a:extLst>
              <a:ext uri="{FF2B5EF4-FFF2-40B4-BE49-F238E27FC236}">
                <a16:creationId xmlns:a16="http://schemas.microsoft.com/office/drawing/2014/main" id="{D5199F46-72F8-4F84-81FC-C7BA14F3512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47901" y="2724378"/>
            <a:ext cx="2914649" cy="2914649"/>
          </a:xfrm>
          <a:prstGeom prst="rect">
            <a:avLst/>
          </a:prstGeom>
        </p:spPr>
      </p:pic>
      <p:sp>
        <p:nvSpPr>
          <p:cNvPr id="2" name="TextBox 1">
            <a:extLst>
              <a:ext uri="{FF2B5EF4-FFF2-40B4-BE49-F238E27FC236}">
                <a16:creationId xmlns:a16="http://schemas.microsoft.com/office/drawing/2014/main" id="{D62539BD-8018-4211-BA03-CFEEAB752CEE}"/>
              </a:ext>
            </a:extLst>
          </p:cNvPr>
          <p:cNvSpPr txBox="1"/>
          <p:nvPr/>
        </p:nvSpPr>
        <p:spPr>
          <a:xfrm rot="19726094">
            <a:off x="1387137" y="2665926"/>
            <a:ext cx="2352674" cy="707886"/>
          </a:xfrm>
          <a:prstGeom prst="rect">
            <a:avLst/>
          </a:prstGeom>
          <a:noFill/>
        </p:spPr>
        <p:txBody>
          <a:bodyPr wrap="square" rtlCol="0">
            <a:spAutoFit/>
          </a:bodyPr>
          <a:lstStyle/>
          <a:p>
            <a:pPr algn="ctr"/>
            <a:r>
              <a:rPr lang="en-US" sz="4000" b="1" dirty="0"/>
              <a:t>Science of</a:t>
            </a:r>
          </a:p>
        </p:txBody>
      </p:sp>
      <p:sp>
        <p:nvSpPr>
          <p:cNvPr id="6" name="TextBox 5">
            <a:extLst>
              <a:ext uri="{FF2B5EF4-FFF2-40B4-BE49-F238E27FC236}">
                <a16:creationId xmlns:a16="http://schemas.microsoft.com/office/drawing/2014/main" id="{22FBDFE1-0814-41D8-B706-B8EFFFEE00B7}"/>
              </a:ext>
            </a:extLst>
          </p:cNvPr>
          <p:cNvSpPr txBox="1"/>
          <p:nvPr/>
        </p:nvSpPr>
        <p:spPr>
          <a:xfrm>
            <a:off x="8159411" y="1383374"/>
            <a:ext cx="3022939" cy="769441"/>
          </a:xfrm>
          <a:prstGeom prst="rect">
            <a:avLst/>
          </a:prstGeom>
          <a:noFill/>
        </p:spPr>
        <p:txBody>
          <a:bodyPr wrap="square" rtlCol="0">
            <a:spAutoFit/>
          </a:bodyPr>
          <a:lstStyle/>
          <a:p>
            <a:pPr algn="ctr"/>
            <a:r>
              <a:rPr lang="en-US" sz="4400" b="1" dirty="0">
                <a:solidFill>
                  <a:srgbClr val="C00000"/>
                </a:solidFill>
              </a:rPr>
              <a:t>Forgiveness</a:t>
            </a:r>
          </a:p>
        </p:txBody>
      </p:sp>
      <p:sp>
        <p:nvSpPr>
          <p:cNvPr id="7" name="TextBox 6">
            <a:extLst>
              <a:ext uri="{FF2B5EF4-FFF2-40B4-BE49-F238E27FC236}">
                <a16:creationId xmlns:a16="http://schemas.microsoft.com/office/drawing/2014/main" id="{B54EF9DA-DC94-4265-AA42-1D4947A9BB4C}"/>
              </a:ext>
            </a:extLst>
          </p:cNvPr>
          <p:cNvSpPr txBox="1"/>
          <p:nvPr/>
        </p:nvSpPr>
        <p:spPr>
          <a:xfrm>
            <a:off x="5892461" y="2013559"/>
            <a:ext cx="3022939" cy="769441"/>
          </a:xfrm>
          <a:prstGeom prst="rect">
            <a:avLst/>
          </a:prstGeom>
          <a:noFill/>
        </p:spPr>
        <p:txBody>
          <a:bodyPr wrap="square" rtlCol="0">
            <a:spAutoFit/>
          </a:bodyPr>
          <a:lstStyle/>
          <a:p>
            <a:pPr algn="ctr"/>
            <a:r>
              <a:rPr lang="en-US" sz="4400" b="1" dirty="0">
                <a:solidFill>
                  <a:srgbClr val="7030A0"/>
                </a:solidFill>
              </a:rPr>
              <a:t>Altruism</a:t>
            </a:r>
          </a:p>
        </p:txBody>
      </p:sp>
      <p:sp>
        <p:nvSpPr>
          <p:cNvPr id="8" name="TextBox 7">
            <a:extLst>
              <a:ext uri="{FF2B5EF4-FFF2-40B4-BE49-F238E27FC236}">
                <a16:creationId xmlns:a16="http://schemas.microsoft.com/office/drawing/2014/main" id="{59649806-B6B0-4C46-BE13-C747CD71DDE3}"/>
              </a:ext>
            </a:extLst>
          </p:cNvPr>
          <p:cNvSpPr txBox="1"/>
          <p:nvPr/>
        </p:nvSpPr>
        <p:spPr>
          <a:xfrm>
            <a:off x="8032069" y="2635148"/>
            <a:ext cx="3022939" cy="769441"/>
          </a:xfrm>
          <a:prstGeom prst="rect">
            <a:avLst/>
          </a:prstGeom>
          <a:noFill/>
        </p:spPr>
        <p:txBody>
          <a:bodyPr wrap="square" rtlCol="0">
            <a:spAutoFit/>
          </a:bodyPr>
          <a:lstStyle/>
          <a:p>
            <a:pPr algn="ctr"/>
            <a:r>
              <a:rPr lang="en-US" sz="4400" b="1" dirty="0">
                <a:solidFill>
                  <a:schemeClr val="accent2"/>
                </a:solidFill>
              </a:rPr>
              <a:t>Creativity</a:t>
            </a:r>
          </a:p>
        </p:txBody>
      </p:sp>
      <p:sp>
        <p:nvSpPr>
          <p:cNvPr id="9" name="TextBox 8">
            <a:extLst>
              <a:ext uri="{FF2B5EF4-FFF2-40B4-BE49-F238E27FC236}">
                <a16:creationId xmlns:a16="http://schemas.microsoft.com/office/drawing/2014/main" id="{6514A5C4-50A6-4935-8CA2-BC677CDE109E}"/>
              </a:ext>
            </a:extLst>
          </p:cNvPr>
          <p:cNvSpPr txBox="1"/>
          <p:nvPr/>
        </p:nvSpPr>
        <p:spPr>
          <a:xfrm>
            <a:off x="6292511" y="3273929"/>
            <a:ext cx="3022939" cy="769441"/>
          </a:xfrm>
          <a:prstGeom prst="rect">
            <a:avLst/>
          </a:prstGeom>
          <a:noFill/>
        </p:spPr>
        <p:txBody>
          <a:bodyPr wrap="square" rtlCol="0">
            <a:spAutoFit/>
          </a:bodyPr>
          <a:lstStyle/>
          <a:p>
            <a:pPr algn="ctr"/>
            <a:r>
              <a:rPr lang="en-US" sz="4400" b="1" dirty="0">
                <a:solidFill>
                  <a:srgbClr val="002060"/>
                </a:solidFill>
              </a:rPr>
              <a:t>Empathy</a:t>
            </a:r>
          </a:p>
        </p:txBody>
      </p:sp>
      <p:sp>
        <p:nvSpPr>
          <p:cNvPr id="10" name="TextBox 9">
            <a:extLst>
              <a:ext uri="{FF2B5EF4-FFF2-40B4-BE49-F238E27FC236}">
                <a16:creationId xmlns:a16="http://schemas.microsoft.com/office/drawing/2014/main" id="{E81132D9-DDA3-4771-ABC6-8A63BB886402}"/>
              </a:ext>
            </a:extLst>
          </p:cNvPr>
          <p:cNvSpPr txBox="1"/>
          <p:nvPr/>
        </p:nvSpPr>
        <p:spPr>
          <a:xfrm>
            <a:off x="7645062" y="4026178"/>
            <a:ext cx="3022939" cy="769441"/>
          </a:xfrm>
          <a:prstGeom prst="rect">
            <a:avLst/>
          </a:prstGeom>
          <a:noFill/>
        </p:spPr>
        <p:txBody>
          <a:bodyPr wrap="square" rtlCol="0">
            <a:spAutoFit/>
          </a:bodyPr>
          <a:lstStyle/>
          <a:p>
            <a:pPr algn="ctr"/>
            <a:r>
              <a:rPr lang="en-US" sz="4400" b="1" dirty="0">
                <a:solidFill>
                  <a:schemeClr val="accent6">
                    <a:lumMod val="75000"/>
                  </a:schemeClr>
                </a:solidFill>
              </a:rPr>
              <a:t>Compassion</a:t>
            </a:r>
          </a:p>
        </p:txBody>
      </p:sp>
      <p:sp>
        <p:nvSpPr>
          <p:cNvPr id="11" name="TextBox 10">
            <a:extLst>
              <a:ext uri="{FF2B5EF4-FFF2-40B4-BE49-F238E27FC236}">
                <a16:creationId xmlns:a16="http://schemas.microsoft.com/office/drawing/2014/main" id="{80E449E3-AAE1-4AE1-ABFE-F63A192BB758}"/>
              </a:ext>
            </a:extLst>
          </p:cNvPr>
          <p:cNvSpPr txBox="1"/>
          <p:nvPr/>
        </p:nvSpPr>
        <p:spPr>
          <a:xfrm>
            <a:off x="5843079" y="4797930"/>
            <a:ext cx="4632664" cy="769441"/>
          </a:xfrm>
          <a:prstGeom prst="rect">
            <a:avLst/>
          </a:prstGeom>
          <a:noFill/>
        </p:spPr>
        <p:txBody>
          <a:bodyPr wrap="square" rtlCol="0">
            <a:spAutoFit/>
          </a:bodyPr>
          <a:lstStyle/>
          <a:p>
            <a:pPr algn="ctr"/>
            <a:r>
              <a:rPr lang="en-US" sz="4400" b="1" dirty="0">
                <a:solidFill>
                  <a:srgbClr val="FF0066"/>
                </a:solidFill>
              </a:rPr>
              <a:t>Positive Emotions</a:t>
            </a:r>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descr="Winking face with solid fill">
            <a:extLst>
              <a:ext uri="{FF2B5EF4-FFF2-40B4-BE49-F238E27FC236}">
                <a16:creationId xmlns:a16="http://schemas.microsoft.com/office/drawing/2014/main" id="{CD6B00F8-E3D1-4145-B4FF-799E5AD4421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47703" y="1723919"/>
            <a:ext cx="2552922" cy="2552922"/>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Happiness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miling face with solid fill">
            <a:extLst>
              <a:ext uri="{FF2B5EF4-FFF2-40B4-BE49-F238E27FC236}">
                <a16:creationId xmlns:a16="http://schemas.microsoft.com/office/drawing/2014/main" id="{847E8096-6423-418F-803D-C1BBA65222B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304927" y="3000380"/>
            <a:ext cx="2552922" cy="2552922"/>
          </a:xfrm>
          <a:prstGeom prst="rect">
            <a:avLst/>
          </a:prstGeom>
        </p:spPr>
      </p:pic>
      <p:pic>
        <p:nvPicPr>
          <p:cNvPr id="6" name="Graphic 5" descr="School girl">
            <a:extLst>
              <a:ext uri="{FF2B5EF4-FFF2-40B4-BE49-F238E27FC236}">
                <a16:creationId xmlns:a16="http://schemas.microsoft.com/office/drawing/2014/main" id="{7F3A7EFA-BB7D-4A83-ACC7-9FC7EF8D774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98420" y="1835173"/>
            <a:ext cx="1385917" cy="1385917"/>
          </a:xfrm>
          <a:prstGeom prst="rect">
            <a:avLst/>
          </a:prstGeom>
        </p:spPr>
      </p:pic>
      <p:pic>
        <p:nvPicPr>
          <p:cNvPr id="8" name="Graphic 7" descr="Female Profile">
            <a:extLst>
              <a:ext uri="{FF2B5EF4-FFF2-40B4-BE49-F238E27FC236}">
                <a16:creationId xmlns:a16="http://schemas.microsoft.com/office/drawing/2014/main" id="{FC470E35-D59E-4FDF-BE49-EE31ACBD0CB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191375" y="1723919"/>
            <a:ext cx="1385925" cy="1385925"/>
          </a:xfrm>
          <a:prstGeom prst="rect">
            <a:avLst/>
          </a:prstGeom>
        </p:spPr>
      </p:pic>
      <p:pic>
        <p:nvPicPr>
          <p:cNvPr id="10" name="Graphic 9" descr="Male profile">
            <a:extLst>
              <a:ext uri="{FF2B5EF4-FFF2-40B4-BE49-F238E27FC236}">
                <a16:creationId xmlns:a16="http://schemas.microsoft.com/office/drawing/2014/main" id="{A9CFF1B4-FB09-4336-952E-6E5CC4034FC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015249" y="1946411"/>
            <a:ext cx="1385925" cy="1385925"/>
          </a:xfrm>
          <a:prstGeom prst="rect">
            <a:avLst/>
          </a:prstGeom>
        </p:spPr>
      </p:pic>
      <p:pic>
        <p:nvPicPr>
          <p:cNvPr id="12" name="Graphic 11" descr="Sad face with solid fill">
            <a:extLst>
              <a:ext uri="{FF2B5EF4-FFF2-40B4-BE49-F238E27FC236}">
                <a16:creationId xmlns:a16="http://schemas.microsoft.com/office/drawing/2014/main" id="{7F507A83-B99D-4AB7-AFBC-0F5877B97E9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348963" y="1909479"/>
            <a:ext cx="1316813" cy="1316813"/>
          </a:xfrm>
          <a:prstGeom prst="rect">
            <a:avLst/>
          </a:prstGeom>
        </p:spPr>
      </p:pic>
      <p:pic>
        <p:nvPicPr>
          <p:cNvPr id="14" name="Graphic 13" descr="Heart">
            <a:extLst>
              <a:ext uri="{FF2B5EF4-FFF2-40B4-BE49-F238E27FC236}">
                <a16:creationId xmlns:a16="http://schemas.microsoft.com/office/drawing/2014/main" id="{23CAD55F-0127-451A-83D3-8D3A159A39C5}"/>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934636" y="3733800"/>
            <a:ext cx="1385924" cy="1385924"/>
          </a:xfrm>
          <a:prstGeom prst="rect">
            <a:avLst/>
          </a:prstGeom>
        </p:spPr>
      </p:pic>
      <p:sp>
        <p:nvSpPr>
          <p:cNvPr id="15" name="Arrow: Down 14">
            <a:extLst>
              <a:ext uri="{FF2B5EF4-FFF2-40B4-BE49-F238E27FC236}">
                <a16:creationId xmlns:a16="http://schemas.microsoft.com/office/drawing/2014/main" id="{9FB8B98C-6A1F-455A-8B29-0FE5E68BDAF3}"/>
              </a:ext>
            </a:extLst>
          </p:cNvPr>
          <p:cNvSpPr/>
          <p:nvPr/>
        </p:nvSpPr>
        <p:spPr>
          <a:xfrm>
            <a:off x="8134519" y="3821957"/>
            <a:ext cx="843017" cy="138592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Down 17">
            <a:extLst>
              <a:ext uri="{FF2B5EF4-FFF2-40B4-BE49-F238E27FC236}">
                <a16:creationId xmlns:a16="http://schemas.microsoft.com/office/drawing/2014/main" id="{A7CA7268-0174-4ACC-B1CD-F47FFA018473}"/>
              </a:ext>
            </a:extLst>
          </p:cNvPr>
          <p:cNvSpPr/>
          <p:nvPr/>
        </p:nvSpPr>
        <p:spPr>
          <a:xfrm>
            <a:off x="9627598" y="1946411"/>
            <a:ext cx="843017" cy="1385925"/>
          </a:xfrm>
          <a:prstGeom prst="downArrow">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319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601</Words>
  <Application>Microsoft Office PowerPoint</Application>
  <PresentationFormat>Widescreen</PresentationFormat>
  <Paragraphs>43</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Clark</cp:lastModifiedBy>
  <cp:revision>24</cp:revision>
  <dcterms:created xsi:type="dcterms:W3CDTF">2017-06-16T13:06:21Z</dcterms:created>
  <dcterms:modified xsi:type="dcterms:W3CDTF">2019-06-20T20:11:01Z</dcterms:modified>
</cp:coreProperties>
</file>