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consider personality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is antisocial personality disorder. For these individuals, they do not seem to have a moral compass. They act as if they either have no sense of or care about right or wrong. These individuals often commit illegal acts, lie or con others, and are impulsive and irritable.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451126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Risk factors for antisocial personality disorder include being a man, being from a lower SES, and living in an urban area. Similar to borderline personality, antisocial personality also appears to be a combination of genetic and environmental factors.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720394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Individuals with antisocial tendencies do not seem to experience emotions the way other people do. They fail to show fear in response to punishment, pain, or other negative stimuli. They also have difficulty relating to or empathizing with others. This combination makes for a dysfunctional personality style.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805977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personality disorder is a personality style that differs from cultural expectations, is pervasive and inflexible, begins in adolescence or early adulthood, and causes distress or impairment. These maladaptive styles frequently cause conflict, disrupt social relationships, and prevent accomplishment of goals.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10 different personality disorders, organized into three different clusters: A, B, and C.</a:t>
            </a: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Cluster A consists of personality disorders that have odd or eccentric behavior patterns. Paranoid involves pervasive and unjustified suspiciousness and mistrust of others. Schizoid is an aloof personality that is indifferent of approval or criticism. Finally, schizotypal exhibits eccentricities in thought, perception, emotion, speech, and behavior.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Cluster B consists of personality disorders where individuals are still extroverted. Antisocial personality disorder involves violating the rights of others and having little to no remorse for doing so. Histrionic is excessively overdramatic, emotional, and theatrical. Narcissistic has an overinflated and unjustified sense of self-importance. Finally, borderline personality disorder involves unstable self-image, mood, and behavior. These individuals cannot stand being alone, and they are impulsive.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Cluster C consists of personality disorders with fear and anxiety components. In avoidant, individuals are socially inhibited and oversensitive to negative evaluations. Dependent personality disorder involves individuals who allow others to take over and run their lives. They are submissive and clingy. Finally, obsessive-compulsive personality consists of a pervasive need to be perfect that interferes with the ability to complete tasks.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Approximately 9% of the population suffers from a personality disorder with avoidant and schizoid being most common. There are two types that are particularly problematic.</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is borderline personality disorder. As mentioned previously, those with borderline personality disorder have an unstable personality. They have unstable relationships, marked impulsivity, inability to be alone, frantic efforts to avoid abandonment, and reckless behaviors. They often engage in self-destructive behaviors, such as substance use or gambling.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Borderline personality disorder appears to have a degree of heritability. In addition, these individuals often experienced trauma earlier in life, which may be an environmental trigger for the development of this disorder.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612086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9.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22.png"/><Relationship Id="rId5" Type="http://schemas.openxmlformats.org/officeDocument/2006/relationships/image" Target="../media/image11.png"/><Relationship Id="rId10" Type="http://schemas.openxmlformats.org/officeDocument/2006/relationships/image" Target="../media/image21.svg"/><Relationship Id="rId4" Type="http://schemas.openxmlformats.org/officeDocument/2006/relationships/image" Target="../media/image10.svg"/><Relationship Id="rId9" Type="http://schemas.openxmlformats.org/officeDocument/2006/relationships/image" Target="../media/image20.png"/><Relationship Id="rId14" Type="http://schemas.openxmlformats.org/officeDocument/2006/relationships/image" Target="../media/image25.sv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7.jp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Personality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Antisocial Personality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5F75A9B-9AE1-44AF-A7D8-D41D21A10C9F}"/>
              </a:ext>
            </a:extLst>
          </p:cNvPr>
          <p:cNvSpPr txBox="1"/>
          <p:nvPr/>
        </p:nvSpPr>
        <p:spPr>
          <a:xfrm>
            <a:off x="3619501" y="1383374"/>
            <a:ext cx="4952998" cy="707886"/>
          </a:xfrm>
          <a:prstGeom prst="rect">
            <a:avLst/>
          </a:prstGeom>
          <a:noFill/>
        </p:spPr>
        <p:txBody>
          <a:bodyPr wrap="square" rtlCol="0">
            <a:spAutoFit/>
          </a:bodyPr>
          <a:lstStyle/>
          <a:p>
            <a:pPr algn="ctr"/>
            <a:r>
              <a:rPr lang="en-US" sz="4000" dirty="0">
                <a:solidFill>
                  <a:srgbClr val="FFC000"/>
                </a:solidFill>
              </a:rPr>
              <a:t>No moral compass</a:t>
            </a:r>
          </a:p>
        </p:txBody>
      </p:sp>
      <p:sp>
        <p:nvSpPr>
          <p:cNvPr id="5" name="TextBox 4">
            <a:extLst>
              <a:ext uri="{FF2B5EF4-FFF2-40B4-BE49-F238E27FC236}">
                <a16:creationId xmlns:a16="http://schemas.microsoft.com/office/drawing/2014/main" id="{4A1E47D1-3D0B-426B-867F-F689E164942D}"/>
              </a:ext>
            </a:extLst>
          </p:cNvPr>
          <p:cNvSpPr txBox="1"/>
          <p:nvPr/>
        </p:nvSpPr>
        <p:spPr>
          <a:xfrm>
            <a:off x="3100388" y="2336725"/>
            <a:ext cx="5991224" cy="707886"/>
          </a:xfrm>
          <a:prstGeom prst="rect">
            <a:avLst/>
          </a:prstGeom>
          <a:noFill/>
        </p:spPr>
        <p:txBody>
          <a:bodyPr wrap="square" rtlCol="0">
            <a:spAutoFit/>
          </a:bodyPr>
          <a:lstStyle/>
          <a:p>
            <a:pPr algn="ctr"/>
            <a:r>
              <a:rPr lang="en-US" sz="4000" dirty="0">
                <a:solidFill>
                  <a:schemeClr val="accent2"/>
                </a:solidFill>
              </a:rPr>
              <a:t>No sense of right or wrong</a:t>
            </a:r>
          </a:p>
        </p:txBody>
      </p:sp>
      <p:sp>
        <p:nvSpPr>
          <p:cNvPr id="6" name="TextBox 5">
            <a:extLst>
              <a:ext uri="{FF2B5EF4-FFF2-40B4-BE49-F238E27FC236}">
                <a16:creationId xmlns:a16="http://schemas.microsoft.com/office/drawing/2014/main" id="{9AB7B793-2696-4985-86CF-5068B9241CD0}"/>
              </a:ext>
            </a:extLst>
          </p:cNvPr>
          <p:cNvSpPr txBox="1"/>
          <p:nvPr/>
        </p:nvSpPr>
        <p:spPr>
          <a:xfrm>
            <a:off x="3619501" y="3290076"/>
            <a:ext cx="4952998" cy="707886"/>
          </a:xfrm>
          <a:prstGeom prst="rect">
            <a:avLst/>
          </a:prstGeom>
          <a:noFill/>
        </p:spPr>
        <p:txBody>
          <a:bodyPr wrap="square" rtlCol="0">
            <a:spAutoFit/>
          </a:bodyPr>
          <a:lstStyle/>
          <a:p>
            <a:pPr algn="ctr"/>
            <a:r>
              <a:rPr lang="en-US" sz="4000" dirty="0">
                <a:solidFill>
                  <a:srgbClr val="0070C0"/>
                </a:solidFill>
              </a:rPr>
              <a:t>Commit illegal acts</a:t>
            </a:r>
          </a:p>
        </p:txBody>
      </p:sp>
      <p:sp>
        <p:nvSpPr>
          <p:cNvPr id="7" name="TextBox 6">
            <a:extLst>
              <a:ext uri="{FF2B5EF4-FFF2-40B4-BE49-F238E27FC236}">
                <a16:creationId xmlns:a16="http://schemas.microsoft.com/office/drawing/2014/main" id="{E3CDDCF9-311C-4A8A-B447-2DFAE2EF8F46}"/>
              </a:ext>
            </a:extLst>
          </p:cNvPr>
          <p:cNvSpPr txBox="1"/>
          <p:nvPr/>
        </p:nvSpPr>
        <p:spPr>
          <a:xfrm>
            <a:off x="3619501" y="4243427"/>
            <a:ext cx="4952998" cy="707886"/>
          </a:xfrm>
          <a:prstGeom prst="rect">
            <a:avLst/>
          </a:prstGeom>
          <a:noFill/>
        </p:spPr>
        <p:txBody>
          <a:bodyPr wrap="square" rtlCol="0">
            <a:spAutoFit/>
          </a:bodyPr>
          <a:lstStyle/>
          <a:p>
            <a:pPr algn="ctr"/>
            <a:r>
              <a:rPr lang="en-US" sz="4000" dirty="0">
                <a:solidFill>
                  <a:schemeClr val="accent6">
                    <a:lumMod val="75000"/>
                  </a:schemeClr>
                </a:solidFill>
              </a:rPr>
              <a:t>Dishonest</a:t>
            </a:r>
          </a:p>
        </p:txBody>
      </p:sp>
      <p:sp>
        <p:nvSpPr>
          <p:cNvPr id="8" name="TextBox 7">
            <a:extLst>
              <a:ext uri="{FF2B5EF4-FFF2-40B4-BE49-F238E27FC236}">
                <a16:creationId xmlns:a16="http://schemas.microsoft.com/office/drawing/2014/main" id="{18659A95-1790-4F57-B7A0-F0C7E7720EFD}"/>
              </a:ext>
            </a:extLst>
          </p:cNvPr>
          <p:cNvSpPr txBox="1"/>
          <p:nvPr/>
        </p:nvSpPr>
        <p:spPr>
          <a:xfrm>
            <a:off x="3619501" y="5196778"/>
            <a:ext cx="4952998" cy="707886"/>
          </a:xfrm>
          <a:prstGeom prst="rect">
            <a:avLst/>
          </a:prstGeom>
          <a:noFill/>
        </p:spPr>
        <p:txBody>
          <a:bodyPr wrap="square" rtlCol="0">
            <a:spAutoFit/>
          </a:bodyPr>
          <a:lstStyle/>
          <a:p>
            <a:pPr algn="ctr"/>
            <a:r>
              <a:rPr lang="en-US" sz="4000" dirty="0">
                <a:solidFill>
                  <a:srgbClr val="7030A0"/>
                </a:solidFill>
              </a:rPr>
              <a:t>Impulsive</a:t>
            </a:r>
          </a:p>
        </p:txBody>
      </p:sp>
      <p:pic>
        <p:nvPicPr>
          <p:cNvPr id="3" name="Graphic 2" descr="Male profile">
            <a:extLst>
              <a:ext uri="{FF2B5EF4-FFF2-40B4-BE49-F238E27FC236}">
                <a16:creationId xmlns:a16="http://schemas.microsoft.com/office/drawing/2014/main" id="{130CBE9E-BADF-4188-8095-2D54CB4176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11427" y="3522748"/>
            <a:ext cx="2027973" cy="2027973"/>
          </a:xfrm>
          <a:prstGeom prst="rect">
            <a:avLst/>
          </a:prstGeom>
        </p:spPr>
      </p:pic>
      <p:pic>
        <p:nvPicPr>
          <p:cNvPr id="10" name="Graphic 9" descr="Female Profile">
            <a:extLst>
              <a:ext uri="{FF2B5EF4-FFF2-40B4-BE49-F238E27FC236}">
                <a16:creationId xmlns:a16="http://schemas.microsoft.com/office/drawing/2014/main" id="{0F886970-2594-44C9-A071-6708920EFF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2600" y="3522748"/>
            <a:ext cx="2027973" cy="2027973"/>
          </a:xfrm>
          <a:prstGeom prst="rect">
            <a:avLst/>
          </a:prstGeom>
        </p:spPr>
      </p:pic>
      <p:sp>
        <p:nvSpPr>
          <p:cNvPr id="11" name="TextBox 10">
            <a:extLst>
              <a:ext uri="{FF2B5EF4-FFF2-40B4-BE49-F238E27FC236}">
                <a16:creationId xmlns:a16="http://schemas.microsoft.com/office/drawing/2014/main" id="{EFB22219-45BB-47BA-8C4E-FD829FC9FC4D}"/>
              </a:ext>
            </a:extLst>
          </p:cNvPr>
          <p:cNvSpPr txBox="1"/>
          <p:nvPr/>
        </p:nvSpPr>
        <p:spPr>
          <a:xfrm>
            <a:off x="795338" y="1310788"/>
            <a:ext cx="1457325" cy="369332"/>
          </a:xfrm>
          <a:prstGeom prst="rect">
            <a:avLst/>
          </a:prstGeom>
          <a:noFill/>
        </p:spPr>
        <p:txBody>
          <a:bodyPr wrap="square" rtlCol="0">
            <a:spAutoFit/>
          </a:bodyPr>
          <a:lstStyle/>
          <a:p>
            <a:pPr algn="ctr"/>
            <a:r>
              <a:rPr lang="en-US" dirty="0"/>
              <a:t>Risk Factors</a:t>
            </a:r>
          </a:p>
        </p:txBody>
      </p:sp>
      <p:pic>
        <p:nvPicPr>
          <p:cNvPr id="13" name="Graphic 12" descr="Man">
            <a:extLst>
              <a:ext uri="{FF2B5EF4-FFF2-40B4-BE49-F238E27FC236}">
                <a16:creationId xmlns:a16="http://schemas.microsoft.com/office/drawing/2014/main" id="{BD0C14B5-6A1F-4EB4-91E4-AF031235A4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2582" y="1750333"/>
            <a:ext cx="760027" cy="760027"/>
          </a:xfrm>
          <a:prstGeom prst="rect">
            <a:avLst/>
          </a:prstGeom>
        </p:spPr>
      </p:pic>
      <p:pic>
        <p:nvPicPr>
          <p:cNvPr id="15" name="Graphic 14" descr="Dollar">
            <a:extLst>
              <a:ext uri="{FF2B5EF4-FFF2-40B4-BE49-F238E27FC236}">
                <a16:creationId xmlns:a16="http://schemas.microsoft.com/office/drawing/2014/main" id="{054E2698-ED91-43EF-83D3-FE30E78E63D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986" y="1704849"/>
            <a:ext cx="760027" cy="760027"/>
          </a:xfrm>
          <a:prstGeom prst="rect">
            <a:avLst/>
          </a:prstGeom>
        </p:spPr>
      </p:pic>
      <p:pic>
        <p:nvPicPr>
          <p:cNvPr id="17" name="Graphic 16" descr="Factory">
            <a:extLst>
              <a:ext uri="{FF2B5EF4-FFF2-40B4-BE49-F238E27FC236}">
                <a16:creationId xmlns:a16="http://schemas.microsoft.com/office/drawing/2014/main" id="{6682ECBA-D230-4AA2-B97C-3953218CDF0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852186" y="1750333"/>
            <a:ext cx="760027" cy="760027"/>
          </a:xfrm>
          <a:prstGeom prst="rect">
            <a:avLst/>
          </a:prstGeom>
        </p:spPr>
      </p:pic>
      <p:sp>
        <p:nvSpPr>
          <p:cNvPr id="20" name="TextBox 19">
            <a:extLst>
              <a:ext uri="{FF2B5EF4-FFF2-40B4-BE49-F238E27FC236}">
                <a16:creationId xmlns:a16="http://schemas.microsoft.com/office/drawing/2014/main" id="{A90621B2-00D0-4B35-9AB5-12F27980E34F}"/>
              </a:ext>
            </a:extLst>
          </p:cNvPr>
          <p:cNvSpPr txBox="1"/>
          <p:nvPr/>
        </p:nvSpPr>
        <p:spPr>
          <a:xfrm>
            <a:off x="8798719" y="1335517"/>
            <a:ext cx="3281362" cy="369332"/>
          </a:xfrm>
          <a:prstGeom prst="rect">
            <a:avLst/>
          </a:prstGeom>
          <a:noFill/>
        </p:spPr>
        <p:txBody>
          <a:bodyPr wrap="square" rtlCol="0">
            <a:spAutoFit/>
          </a:bodyPr>
          <a:lstStyle/>
          <a:p>
            <a:pPr algn="ctr"/>
            <a:r>
              <a:rPr lang="en-US" dirty="0"/>
              <a:t>Antisocial Personality Disorder</a:t>
            </a:r>
          </a:p>
        </p:txBody>
      </p:sp>
      <p:sp>
        <p:nvSpPr>
          <p:cNvPr id="21" name="TextBox 20">
            <a:extLst>
              <a:ext uri="{FF2B5EF4-FFF2-40B4-BE49-F238E27FC236}">
                <a16:creationId xmlns:a16="http://schemas.microsoft.com/office/drawing/2014/main" id="{0F597968-4E87-4A59-BFE8-2A266599ED51}"/>
              </a:ext>
            </a:extLst>
          </p:cNvPr>
          <p:cNvSpPr txBox="1"/>
          <p:nvPr/>
        </p:nvSpPr>
        <p:spPr>
          <a:xfrm>
            <a:off x="10439400" y="1737317"/>
            <a:ext cx="1457325" cy="276999"/>
          </a:xfrm>
          <a:prstGeom prst="rect">
            <a:avLst/>
          </a:prstGeom>
          <a:noFill/>
        </p:spPr>
        <p:txBody>
          <a:bodyPr wrap="square" rtlCol="0">
            <a:spAutoFit/>
          </a:bodyPr>
          <a:lstStyle/>
          <a:p>
            <a:pPr algn="ctr"/>
            <a:r>
              <a:rPr lang="en-US" sz="1200" b="1" dirty="0">
                <a:solidFill>
                  <a:schemeClr val="accent6">
                    <a:lumMod val="75000"/>
                  </a:schemeClr>
                </a:solidFill>
              </a:rPr>
              <a:t>Punishment</a:t>
            </a:r>
          </a:p>
        </p:txBody>
      </p:sp>
      <p:sp>
        <p:nvSpPr>
          <p:cNvPr id="22" name="TextBox 21">
            <a:extLst>
              <a:ext uri="{FF2B5EF4-FFF2-40B4-BE49-F238E27FC236}">
                <a16:creationId xmlns:a16="http://schemas.microsoft.com/office/drawing/2014/main" id="{AE078320-BE1B-4D0E-8809-CF189D065D0B}"/>
              </a:ext>
            </a:extLst>
          </p:cNvPr>
          <p:cNvSpPr txBox="1"/>
          <p:nvPr/>
        </p:nvSpPr>
        <p:spPr>
          <a:xfrm>
            <a:off x="10439400" y="2046784"/>
            <a:ext cx="1457325" cy="276999"/>
          </a:xfrm>
          <a:prstGeom prst="rect">
            <a:avLst/>
          </a:prstGeom>
          <a:noFill/>
        </p:spPr>
        <p:txBody>
          <a:bodyPr wrap="square" rtlCol="0">
            <a:spAutoFit/>
          </a:bodyPr>
          <a:lstStyle/>
          <a:p>
            <a:pPr algn="ctr"/>
            <a:r>
              <a:rPr lang="en-US" sz="1200" b="1" dirty="0">
                <a:solidFill>
                  <a:srgbClr val="FFC000"/>
                </a:solidFill>
              </a:rPr>
              <a:t>Pain</a:t>
            </a:r>
          </a:p>
        </p:txBody>
      </p:sp>
      <p:sp>
        <p:nvSpPr>
          <p:cNvPr id="23" name="TextBox 22">
            <a:extLst>
              <a:ext uri="{FF2B5EF4-FFF2-40B4-BE49-F238E27FC236}">
                <a16:creationId xmlns:a16="http://schemas.microsoft.com/office/drawing/2014/main" id="{B7F9725F-5D95-46CF-BB9C-786FBE545CD6}"/>
              </a:ext>
            </a:extLst>
          </p:cNvPr>
          <p:cNvSpPr txBox="1"/>
          <p:nvPr/>
        </p:nvSpPr>
        <p:spPr>
          <a:xfrm>
            <a:off x="10439399" y="2353034"/>
            <a:ext cx="1457325" cy="276999"/>
          </a:xfrm>
          <a:prstGeom prst="rect">
            <a:avLst/>
          </a:prstGeom>
          <a:noFill/>
        </p:spPr>
        <p:txBody>
          <a:bodyPr wrap="square" rtlCol="0">
            <a:spAutoFit/>
          </a:bodyPr>
          <a:lstStyle/>
          <a:p>
            <a:pPr algn="ctr"/>
            <a:r>
              <a:rPr lang="en-US" sz="1200" b="1" dirty="0">
                <a:solidFill>
                  <a:schemeClr val="accent2"/>
                </a:solidFill>
              </a:rPr>
              <a:t>Negative stimuli</a:t>
            </a:r>
          </a:p>
        </p:txBody>
      </p:sp>
      <p:pic>
        <p:nvPicPr>
          <p:cNvPr id="19" name="Graphic 18" descr="Neutral face with no fill">
            <a:extLst>
              <a:ext uri="{FF2B5EF4-FFF2-40B4-BE49-F238E27FC236}">
                <a16:creationId xmlns:a16="http://schemas.microsoft.com/office/drawing/2014/main" id="{01D91FEA-C2C9-44CC-8991-2997C111207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338873" y="1802972"/>
            <a:ext cx="760027" cy="760027"/>
          </a:xfrm>
          <a:prstGeom prst="rect">
            <a:avLst/>
          </a:prstGeom>
        </p:spPr>
      </p:pic>
    </p:spTree>
    <p:extLst>
      <p:ext uri="{BB962C8B-B14F-4D97-AF65-F5344CB8AC3E}">
        <p14:creationId xmlns:p14="http://schemas.microsoft.com/office/powerpoint/2010/main" val="2772848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Risk Factors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n">
            <a:extLst>
              <a:ext uri="{FF2B5EF4-FFF2-40B4-BE49-F238E27FC236}">
                <a16:creationId xmlns:a16="http://schemas.microsoft.com/office/drawing/2014/main" id="{319820F3-E637-4F06-97FD-FAD2E93094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11048" y="2038265"/>
            <a:ext cx="2538839" cy="2538839"/>
          </a:xfrm>
          <a:prstGeom prst="rect">
            <a:avLst/>
          </a:prstGeom>
        </p:spPr>
      </p:pic>
      <p:pic>
        <p:nvPicPr>
          <p:cNvPr id="5" name="Graphic 4" descr="Dollar">
            <a:extLst>
              <a:ext uri="{FF2B5EF4-FFF2-40B4-BE49-F238E27FC236}">
                <a16:creationId xmlns:a16="http://schemas.microsoft.com/office/drawing/2014/main" id="{B21BA770-EB99-4220-8C86-B6183DBB59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75676" y="2038265"/>
            <a:ext cx="2538839" cy="2538839"/>
          </a:xfrm>
          <a:prstGeom prst="rect">
            <a:avLst/>
          </a:prstGeom>
        </p:spPr>
      </p:pic>
      <p:pic>
        <p:nvPicPr>
          <p:cNvPr id="6" name="Graphic 5" descr="Factory">
            <a:extLst>
              <a:ext uri="{FF2B5EF4-FFF2-40B4-BE49-F238E27FC236}">
                <a16:creationId xmlns:a16="http://schemas.microsoft.com/office/drawing/2014/main" id="{9EA6D8AE-111D-440C-8037-CF89845EE93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40304" y="2038265"/>
            <a:ext cx="2538839" cy="2538839"/>
          </a:xfrm>
          <a:prstGeom prst="rect">
            <a:avLst/>
          </a:prstGeom>
        </p:spPr>
      </p:pic>
    </p:spTree>
    <p:extLst>
      <p:ext uri="{BB962C8B-B14F-4D97-AF65-F5344CB8AC3E}">
        <p14:creationId xmlns:p14="http://schemas.microsoft.com/office/powerpoint/2010/main" val="577427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Antisocial Personality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D5762B4-DA65-40F1-BD35-914996E1803B}"/>
              </a:ext>
            </a:extLst>
          </p:cNvPr>
          <p:cNvSpPr txBox="1"/>
          <p:nvPr/>
        </p:nvSpPr>
        <p:spPr>
          <a:xfrm>
            <a:off x="5095190" y="1699880"/>
            <a:ext cx="5849035" cy="707886"/>
          </a:xfrm>
          <a:prstGeom prst="rect">
            <a:avLst/>
          </a:prstGeom>
          <a:noFill/>
        </p:spPr>
        <p:txBody>
          <a:bodyPr wrap="square" rtlCol="0">
            <a:spAutoFit/>
          </a:bodyPr>
          <a:lstStyle/>
          <a:p>
            <a:pPr algn="ctr"/>
            <a:r>
              <a:rPr lang="en-US" sz="4000" b="1" dirty="0">
                <a:solidFill>
                  <a:schemeClr val="accent6">
                    <a:lumMod val="75000"/>
                  </a:schemeClr>
                </a:solidFill>
              </a:rPr>
              <a:t>Punishment</a:t>
            </a:r>
          </a:p>
        </p:txBody>
      </p:sp>
      <p:sp>
        <p:nvSpPr>
          <p:cNvPr id="5" name="TextBox 4">
            <a:extLst>
              <a:ext uri="{FF2B5EF4-FFF2-40B4-BE49-F238E27FC236}">
                <a16:creationId xmlns:a16="http://schemas.microsoft.com/office/drawing/2014/main" id="{ED491089-9CF3-4CEC-8D13-F57BF72648B4}"/>
              </a:ext>
            </a:extLst>
          </p:cNvPr>
          <p:cNvSpPr txBox="1"/>
          <p:nvPr/>
        </p:nvSpPr>
        <p:spPr>
          <a:xfrm>
            <a:off x="5095189" y="2682033"/>
            <a:ext cx="5849035" cy="707886"/>
          </a:xfrm>
          <a:prstGeom prst="rect">
            <a:avLst/>
          </a:prstGeom>
          <a:noFill/>
        </p:spPr>
        <p:txBody>
          <a:bodyPr wrap="square" rtlCol="0">
            <a:spAutoFit/>
          </a:bodyPr>
          <a:lstStyle/>
          <a:p>
            <a:pPr algn="ctr"/>
            <a:r>
              <a:rPr lang="en-US" sz="4000" b="1" dirty="0">
                <a:solidFill>
                  <a:srgbClr val="FFC000"/>
                </a:solidFill>
              </a:rPr>
              <a:t>Pain</a:t>
            </a:r>
          </a:p>
        </p:txBody>
      </p:sp>
      <p:sp>
        <p:nvSpPr>
          <p:cNvPr id="6" name="TextBox 5">
            <a:extLst>
              <a:ext uri="{FF2B5EF4-FFF2-40B4-BE49-F238E27FC236}">
                <a16:creationId xmlns:a16="http://schemas.microsoft.com/office/drawing/2014/main" id="{64D74C54-18DB-4059-9DEB-FC2EEDDABDFE}"/>
              </a:ext>
            </a:extLst>
          </p:cNvPr>
          <p:cNvSpPr txBox="1"/>
          <p:nvPr/>
        </p:nvSpPr>
        <p:spPr>
          <a:xfrm>
            <a:off x="5095189" y="3664186"/>
            <a:ext cx="5849035" cy="707886"/>
          </a:xfrm>
          <a:prstGeom prst="rect">
            <a:avLst/>
          </a:prstGeom>
          <a:noFill/>
        </p:spPr>
        <p:txBody>
          <a:bodyPr wrap="square" rtlCol="0">
            <a:spAutoFit/>
          </a:bodyPr>
          <a:lstStyle/>
          <a:p>
            <a:pPr algn="ctr"/>
            <a:r>
              <a:rPr lang="en-US" sz="4000" b="1" dirty="0">
                <a:solidFill>
                  <a:schemeClr val="accent2"/>
                </a:solidFill>
              </a:rPr>
              <a:t>Negative stimuli</a:t>
            </a:r>
          </a:p>
        </p:txBody>
      </p:sp>
      <p:pic>
        <p:nvPicPr>
          <p:cNvPr id="7" name="Graphic 6" descr="Neutral face with no fill">
            <a:extLst>
              <a:ext uri="{FF2B5EF4-FFF2-40B4-BE49-F238E27FC236}">
                <a16:creationId xmlns:a16="http://schemas.microsoft.com/office/drawing/2014/main" id="{FF0C1AF2-BA82-467D-B677-8728D189B8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09801" y="1510776"/>
            <a:ext cx="3050400" cy="3050400"/>
          </a:xfrm>
          <a:prstGeom prst="rect">
            <a:avLst/>
          </a:prstGeom>
        </p:spPr>
      </p:pic>
    </p:spTree>
    <p:extLst>
      <p:ext uri="{BB962C8B-B14F-4D97-AF65-F5344CB8AC3E}">
        <p14:creationId xmlns:p14="http://schemas.microsoft.com/office/powerpoint/2010/main" val="1560838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1700101-A9E7-4078-AC29-6B8076D9FC9A}"/>
              </a:ext>
            </a:extLst>
          </p:cNvPr>
          <p:cNvSpPr txBox="1"/>
          <p:nvPr/>
        </p:nvSpPr>
        <p:spPr>
          <a:xfrm>
            <a:off x="2409825" y="1562100"/>
            <a:ext cx="7372349" cy="707886"/>
          </a:xfrm>
          <a:prstGeom prst="rect">
            <a:avLst/>
          </a:prstGeom>
          <a:noFill/>
        </p:spPr>
        <p:txBody>
          <a:bodyPr wrap="square" rtlCol="0">
            <a:spAutoFit/>
          </a:bodyPr>
          <a:lstStyle/>
          <a:p>
            <a:pPr algn="ctr"/>
            <a:r>
              <a:rPr lang="en-US" sz="4000" dirty="0">
                <a:solidFill>
                  <a:srgbClr val="FFC000"/>
                </a:solidFill>
              </a:rPr>
              <a:t>Differs from cultural expectations</a:t>
            </a:r>
          </a:p>
        </p:txBody>
      </p:sp>
      <p:sp>
        <p:nvSpPr>
          <p:cNvPr id="5" name="TextBox 4">
            <a:extLst>
              <a:ext uri="{FF2B5EF4-FFF2-40B4-BE49-F238E27FC236}">
                <a16:creationId xmlns:a16="http://schemas.microsoft.com/office/drawing/2014/main" id="{13E22443-F430-40DE-8EB4-E46261C7C45F}"/>
              </a:ext>
            </a:extLst>
          </p:cNvPr>
          <p:cNvSpPr txBox="1"/>
          <p:nvPr/>
        </p:nvSpPr>
        <p:spPr>
          <a:xfrm>
            <a:off x="1881188" y="2803803"/>
            <a:ext cx="2314575" cy="707886"/>
          </a:xfrm>
          <a:prstGeom prst="rect">
            <a:avLst/>
          </a:prstGeom>
          <a:noFill/>
        </p:spPr>
        <p:txBody>
          <a:bodyPr wrap="square" rtlCol="0">
            <a:spAutoFit/>
          </a:bodyPr>
          <a:lstStyle/>
          <a:p>
            <a:pPr algn="ctr"/>
            <a:r>
              <a:rPr lang="en-US" sz="4000" dirty="0">
                <a:solidFill>
                  <a:schemeClr val="accent2"/>
                </a:solidFill>
              </a:rPr>
              <a:t>Pervasive</a:t>
            </a:r>
          </a:p>
        </p:txBody>
      </p:sp>
      <p:sp>
        <p:nvSpPr>
          <p:cNvPr id="6" name="TextBox 5">
            <a:extLst>
              <a:ext uri="{FF2B5EF4-FFF2-40B4-BE49-F238E27FC236}">
                <a16:creationId xmlns:a16="http://schemas.microsoft.com/office/drawing/2014/main" id="{74AC30A4-2D6E-41A1-B34D-AB4DEB723AF5}"/>
              </a:ext>
            </a:extLst>
          </p:cNvPr>
          <p:cNvSpPr txBox="1"/>
          <p:nvPr/>
        </p:nvSpPr>
        <p:spPr>
          <a:xfrm>
            <a:off x="7996239" y="2803803"/>
            <a:ext cx="2314575" cy="707886"/>
          </a:xfrm>
          <a:prstGeom prst="rect">
            <a:avLst/>
          </a:prstGeom>
          <a:noFill/>
        </p:spPr>
        <p:txBody>
          <a:bodyPr wrap="square" rtlCol="0">
            <a:spAutoFit/>
          </a:bodyPr>
          <a:lstStyle/>
          <a:p>
            <a:pPr algn="ctr"/>
            <a:r>
              <a:rPr lang="en-US" sz="4000" dirty="0">
                <a:solidFill>
                  <a:schemeClr val="accent6">
                    <a:lumMod val="75000"/>
                  </a:schemeClr>
                </a:solidFill>
              </a:rPr>
              <a:t>Inflexible</a:t>
            </a:r>
          </a:p>
        </p:txBody>
      </p:sp>
      <p:sp>
        <p:nvSpPr>
          <p:cNvPr id="7" name="TextBox 6">
            <a:extLst>
              <a:ext uri="{FF2B5EF4-FFF2-40B4-BE49-F238E27FC236}">
                <a16:creationId xmlns:a16="http://schemas.microsoft.com/office/drawing/2014/main" id="{ED9A7ED8-79F3-4239-9CD9-640EB3729F34}"/>
              </a:ext>
            </a:extLst>
          </p:cNvPr>
          <p:cNvSpPr txBox="1"/>
          <p:nvPr/>
        </p:nvSpPr>
        <p:spPr>
          <a:xfrm>
            <a:off x="4529136" y="3511689"/>
            <a:ext cx="3133725" cy="707886"/>
          </a:xfrm>
          <a:prstGeom prst="rect">
            <a:avLst/>
          </a:prstGeom>
          <a:noFill/>
        </p:spPr>
        <p:txBody>
          <a:bodyPr wrap="square" rtlCol="0">
            <a:spAutoFit/>
          </a:bodyPr>
          <a:lstStyle/>
          <a:p>
            <a:pPr algn="ctr"/>
            <a:r>
              <a:rPr lang="en-US" sz="4000" dirty="0">
                <a:solidFill>
                  <a:schemeClr val="accent4">
                    <a:lumMod val="60000"/>
                    <a:lumOff val="40000"/>
                  </a:schemeClr>
                </a:solidFill>
              </a:rPr>
              <a:t>Begins early</a:t>
            </a:r>
          </a:p>
        </p:txBody>
      </p:sp>
      <p:sp>
        <p:nvSpPr>
          <p:cNvPr id="8" name="TextBox 7">
            <a:extLst>
              <a:ext uri="{FF2B5EF4-FFF2-40B4-BE49-F238E27FC236}">
                <a16:creationId xmlns:a16="http://schemas.microsoft.com/office/drawing/2014/main" id="{1A1B3386-DE1A-4589-B3FA-6D691E09EC17}"/>
              </a:ext>
            </a:extLst>
          </p:cNvPr>
          <p:cNvSpPr txBox="1"/>
          <p:nvPr/>
        </p:nvSpPr>
        <p:spPr>
          <a:xfrm>
            <a:off x="4171948" y="4588015"/>
            <a:ext cx="3848100" cy="707886"/>
          </a:xfrm>
          <a:prstGeom prst="rect">
            <a:avLst/>
          </a:prstGeom>
          <a:noFill/>
        </p:spPr>
        <p:txBody>
          <a:bodyPr wrap="square" rtlCol="0">
            <a:spAutoFit/>
          </a:bodyPr>
          <a:lstStyle/>
          <a:p>
            <a:pPr algn="ctr"/>
            <a:r>
              <a:rPr lang="en-US" sz="4000" dirty="0">
                <a:solidFill>
                  <a:srgbClr val="7030A0"/>
                </a:solidFill>
              </a:rPr>
              <a:t>Causes distress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Clusters of Personality Disorders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36173DE2-35B8-4B37-AB78-D4B97000BAD7}"/>
              </a:ext>
            </a:extLst>
          </p:cNvPr>
          <p:cNvSpPr txBox="1"/>
          <p:nvPr/>
        </p:nvSpPr>
        <p:spPr>
          <a:xfrm>
            <a:off x="476249" y="2171700"/>
            <a:ext cx="3324225" cy="369332"/>
          </a:xfrm>
          <a:prstGeom prst="rect">
            <a:avLst/>
          </a:prstGeom>
          <a:noFill/>
        </p:spPr>
        <p:txBody>
          <a:bodyPr wrap="square" rtlCol="0">
            <a:spAutoFit/>
          </a:bodyPr>
          <a:lstStyle/>
          <a:p>
            <a:pPr algn="ctr"/>
            <a:r>
              <a:rPr lang="en-US" dirty="0"/>
              <a:t>Cluster A </a:t>
            </a:r>
            <a:r>
              <a:rPr lang="en-US"/>
              <a:t>Personality Disorders</a:t>
            </a:r>
            <a:endParaRPr lang="en-US" dirty="0"/>
          </a:p>
        </p:txBody>
      </p:sp>
      <p:sp>
        <p:nvSpPr>
          <p:cNvPr id="6" name="TextBox 5">
            <a:extLst>
              <a:ext uri="{FF2B5EF4-FFF2-40B4-BE49-F238E27FC236}">
                <a16:creationId xmlns:a16="http://schemas.microsoft.com/office/drawing/2014/main" id="{9E0B96E5-B874-4C2D-A925-715A8BC40095}"/>
              </a:ext>
            </a:extLst>
          </p:cNvPr>
          <p:cNvSpPr txBox="1"/>
          <p:nvPr/>
        </p:nvSpPr>
        <p:spPr>
          <a:xfrm>
            <a:off x="4433887" y="2171700"/>
            <a:ext cx="3324225" cy="369332"/>
          </a:xfrm>
          <a:prstGeom prst="rect">
            <a:avLst/>
          </a:prstGeom>
          <a:noFill/>
        </p:spPr>
        <p:txBody>
          <a:bodyPr wrap="square" rtlCol="0">
            <a:spAutoFit/>
          </a:bodyPr>
          <a:lstStyle/>
          <a:p>
            <a:pPr algn="ctr"/>
            <a:r>
              <a:rPr lang="en-US" dirty="0"/>
              <a:t>Cluster B Personality Disorders</a:t>
            </a:r>
          </a:p>
        </p:txBody>
      </p:sp>
      <p:sp>
        <p:nvSpPr>
          <p:cNvPr id="7" name="TextBox 6">
            <a:extLst>
              <a:ext uri="{FF2B5EF4-FFF2-40B4-BE49-F238E27FC236}">
                <a16:creationId xmlns:a16="http://schemas.microsoft.com/office/drawing/2014/main" id="{7F9115D7-1B27-44C3-B0A5-B23B1986DCF5}"/>
              </a:ext>
            </a:extLst>
          </p:cNvPr>
          <p:cNvSpPr txBox="1"/>
          <p:nvPr/>
        </p:nvSpPr>
        <p:spPr>
          <a:xfrm>
            <a:off x="8391526" y="2171700"/>
            <a:ext cx="3324225" cy="369332"/>
          </a:xfrm>
          <a:prstGeom prst="rect">
            <a:avLst/>
          </a:prstGeom>
          <a:noFill/>
        </p:spPr>
        <p:txBody>
          <a:bodyPr wrap="square" rtlCol="0">
            <a:spAutoFit/>
          </a:bodyPr>
          <a:lstStyle/>
          <a:p>
            <a:pPr algn="ctr"/>
            <a:r>
              <a:rPr lang="en-US" dirty="0"/>
              <a:t>Cluster C Personality Disorders</a:t>
            </a:r>
          </a:p>
        </p:txBody>
      </p:sp>
      <p:sp>
        <p:nvSpPr>
          <p:cNvPr id="3" name="Oval 2">
            <a:extLst>
              <a:ext uri="{FF2B5EF4-FFF2-40B4-BE49-F238E27FC236}">
                <a16:creationId xmlns:a16="http://schemas.microsoft.com/office/drawing/2014/main" id="{BCCE93FB-B482-4C09-8AD6-E99C639A24A2}"/>
              </a:ext>
            </a:extLst>
          </p:cNvPr>
          <p:cNvSpPr/>
          <p:nvPr/>
        </p:nvSpPr>
        <p:spPr>
          <a:xfrm>
            <a:off x="614362" y="2752725"/>
            <a:ext cx="923925" cy="94297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ADFE43F-8452-48A3-B43E-902298F5D1A0}"/>
              </a:ext>
            </a:extLst>
          </p:cNvPr>
          <p:cNvSpPr/>
          <p:nvPr/>
        </p:nvSpPr>
        <p:spPr>
          <a:xfrm>
            <a:off x="1676398" y="2752724"/>
            <a:ext cx="923925" cy="94297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E67705D-5698-4359-9BBF-F03E45587A25}"/>
              </a:ext>
            </a:extLst>
          </p:cNvPr>
          <p:cNvSpPr/>
          <p:nvPr/>
        </p:nvSpPr>
        <p:spPr>
          <a:xfrm>
            <a:off x="2738434" y="2752723"/>
            <a:ext cx="923925" cy="942975"/>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onfused face with solid fill">
            <a:extLst>
              <a:ext uri="{FF2B5EF4-FFF2-40B4-BE49-F238E27FC236}">
                <a16:creationId xmlns:a16="http://schemas.microsoft.com/office/drawing/2014/main" id="{1C36B17C-B51A-48FE-B2E6-0DDA6E79C8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4859" y="3152769"/>
            <a:ext cx="542929" cy="542929"/>
          </a:xfrm>
          <a:prstGeom prst="rect">
            <a:avLst/>
          </a:prstGeom>
        </p:spPr>
      </p:pic>
      <p:pic>
        <p:nvPicPr>
          <p:cNvPr id="12" name="Graphic 11" descr="Neutral face with solid fill">
            <a:extLst>
              <a:ext uri="{FF2B5EF4-FFF2-40B4-BE49-F238E27FC236}">
                <a16:creationId xmlns:a16="http://schemas.microsoft.com/office/drawing/2014/main" id="{26639A18-EDCF-4652-9EEE-59201408AD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3152770"/>
            <a:ext cx="542928" cy="542928"/>
          </a:xfrm>
          <a:prstGeom prst="rect">
            <a:avLst/>
          </a:prstGeom>
        </p:spPr>
      </p:pic>
      <p:pic>
        <p:nvPicPr>
          <p:cNvPr id="14" name="Graphic 13" descr="Drama">
            <a:extLst>
              <a:ext uri="{FF2B5EF4-FFF2-40B4-BE49-F238E27FC236}">
                <a16:creationId xmlns:a16="http://schemas.microsoft.com/office/drawing/2014/main" id="{C7CB1CC6-8AAA-42E8-9807-BC84FD2E7A9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00372" y="3152770"/>
            <a:ext cx="542928" cy="542928"/>
          </a:xfrm>
          <a:prstGeom prst="rect">
            <a:avLst/>
          </a:prstGeom>
        </p:spPr>
      </p:pic>
      <p:sp>
        <p:nvSpPr>
          <p:cNvPr id="15" name="TextBox 14">
            <a:extLst>
              <a:ext uri="{FF2B5EF4-FFF2-40B4-BE49-F238E27FC236}">
                <a16:creationId xmlns:a16="http://schemas.microsoft.com/office/drawing/2014/main" id="{809D02A0-919D-4CE2-B271-BAE437C7E396}"/>
              </a:ext>
            </a:extLst>
          </p:cNvPr>
          <p:cNvSpPr txBox="1"/>
          <p:nvPr/>
        </p:nvSpPr>
        <p:spPr>
          <a:xfrm>
            <a:off x="531016" y="2893034"/>
            <a:ext cx="1090613" cy="276999"/>
          </a:xfrm>
          <a:prstGeom prst="rect">
            <a:avLst/>
          </a:prstGeom>
          <a:noFill/>
        </p:spPr>
        <p:txBody>
          <a:bodyPr wrap="square" rtlCol="0">
            <a:spAutoFit/>
          </a:bodyPr>
          <a:lstStyle/>
          <a:p>
            <a:pPr algn="ctr"/>
            <a:r>
              <a:rPr lang="en-US" sz="1200" b="1" dirty="0"/>
              <a:t>Paranoid</a:t>
            </a:r>
          </a:p>
        </p:txBody>
      </p:sp>
      <p:sp>
        <p:nvSpPr>
          <p:cNvPr id="18" name="TextBox 17">
            <a:extLst>
              <a:ext uri="{FF2B5EF4-FFF2-40B4-BE49-F238E27FC236}">
                <a16:creationId xmlns:a16="http://schemas.microsoft.com/office/drawing/2014/main" id="{6D954CB8-D376-4A71-AC18-A9745E39C1BF}"/>
              </a:ext>
            </a:extLst>
          </p:cNvPr>
          <p:cNvSpPr txBox="1"/>
          <p:nvPr/>
        </p:nvSpPr>
        <p:spPr>
          <a:xfrm>
            <a:off x="1607345" y="2893034"/>
            <a:ext cx="1090613" cy="276999"/>
          </a:xfrm>
          <a:prstGeom prst="rect">
            <a:avLst/>
          </a:prstGeom>
          <a:noFill/>
        </p:spPr>
        <p:txBody>
          <a:bodyPr wrap="square" rtlCol="0">
            <a:spAutoFit/>
          </a:bodyPr>
          <a:lstStyle/>
          <a:p>
            <a:pPr algn="ctr"/>
            <a:r>
              <a:rPr lang="en-US" sz="1200" b="1" dirty="0"/>
              <a:t>Schizoid</a:t>
            </a:r>
          </a:p>
        </p:txBody>
      </p:sp>
      <p:sp>
        <p:nvSpPr>
          <p:cNvPr id="19" name="TextBox 18">
            <a:extLst>
              <a:ext uri="{FF2B5EF4-FFF2-40B4-BE49-F238E27FC236}">
                <a16:creationId xmlns:a16="http://schemas.microsoft.com/office/drawing/2014/main" id="{3C072E67-A7FD-4715-BC4E-70EAA7CB59C1}"/>
              </a:ext>
            </a:extLst>
          </p:cNvPr>
          <p:cNvSpPr txBox="1"/>
          <p:nvPr/>
        </p:nvSpPr>
        <p:spPr>
          <a:xfrm>
            <a:off x="2655092" y="2893034"/>
            <a:ext cx="1090613" cy="276999"/>
          </a:xfrm>
          <a:prstGeom prst="rect">
            <a:avLst/>
          </a:prstGeom>
          <a:noFill/>
        </p:spPr>
        <p:txBody>
          <a:bodyPr wrap="square" rtlCol="0">
            <a:spAutoFit/>
          </a:bodyPr>
          <a:lstStyle/>
          <a:p>
            <a:pPr algn="ctr"/>
            <a:r>
              <a:rPr lang="en-US" sz="1200" b="1" dirty="0"/>
              <a:t>Schizotypal</a:t>
            </a:r>
            <a:endParaRPr lang="en-US" sz="1400" b="1" dirty="0"/>
          </a:p>
        </p:txBody>
      </p:sp>
      <p:sp>
        <p:nvSpPr>
          <p:cNvPr id="16" name="Rectangle 15">
            <a:extLst>
              <a:ext uri="{FF2B5EF4-FFF2-40B4-BE49-F238E27FC236}">
                <a16:creationId xmlns:a16="http://schemas.microsoft.com/office/drawing/2014/main" id="{4A4B3D25-AF3F-45E8-B8D2-0E5B19001599}"/>
              </a:ext>
            </a:extLst>
          </p:cNvPr>
          <p:cNvSpPr/>
          <p:nvPr/>
        </p:nvSpPr>
        <p:spPr>
          <a:xfrm>
            <a:off x="4907758" y="2752722"/>
            <a:ext cx="923925" cy="664165"/>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F8FF71-B0DA-4EC3-B9D1-B117B3D9BFB4}"/>
              </a:ext>
            </a:extLst>
          </p:cNvPr>
          <p:cNvSpPr/>
          <p:nvPr/>
        </p:nvSpPr>
        <p:spPr>
          <a:xfrm>
            <a:off x="6450808" y="2752722"/>
            <a:ext cx="923925" cy="6641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6370A16-7B5B-4EDD-A593-3B920F4F41E8}"/>
              </a:ext>
            </a:extLst>
          </p:cNvPr>
          <p:cNvSpPr/>
          <p:nvPr/>
        </p:nvSpPr>
        <p:spPr>
          <a:xfrm>
            <a:off x="4907758" y="3695698"/>
            <a:ext cx="923925" cy="66416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1B2EC65-ED16-4B86-9364-88F616B4D9DE}"/>
              </a:ext>
            </a:extLst>
          </p:cNvPr>
          <p:cNvSpPr/>
          <p:nvPr/>
        </p:nvSpPr>
        <p:spPr>
          <a:xfrm>
            <a:off x="6450808" y="3695698"/>
            <a:ext cx="923925" cy="66416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C6E5B69-4ED0-41B4-A4F6-425A2E74CA73}"/>
              </a:ext>
            </a:extLst>
          </p:cNvPr>
          <p:cNvSpPr txBox="1"/>
          <p:nvPr/>
        </p:nvSpPr>
        <p:spPr>
          <a:xfrm>
            <a:off x="4824413" y="2933330"/>
            <a:ext cx="1090613" cy="276999"/>
          </a:xfrm>
          <a:prstGeom prst="rect">
            <a:avLst/>
          </a:prstGeom>
          <a:noFill/>
        </p:spPr>
        <p:txBody>
          <a:bodyPr wrap="square" rtlCol="0">
            <a:spAutoFit/>
          </a:bodyPr>
          <a:lstStyle/>
          <a:p>
            <a:pPr algn="ctr"/>
            <a:r>
              <a:rPr lang="en-US" sz="1200" b="1" dirty="0">
                <a:solidFill>
                  <a:schemeClr val="accent4">
                    <a:lumMod val="40000"/>
                    <a:lumOff val="60000"/>
                  </a:schemeClr>
                </a:solidFill>
              </a:rPr>
              <a:t>Antisocial</a:t>
            </a:r>
            <a:endParaRPr lang="en-US" sz="1400" b="1" dirty="0">
              <a:solidFill>
                <a:schemeClr val="accent4">
                  <a:lumMod val="40000"/>
                  <a:lumOff val="60000"/>
                </a:schemeClr>
              </a:solidFill>
            </a:endParaRPr>
          </a:p>
        </p:txBody>
      </p:sp>
      <p:sp>
        <p:nvSpPr>
          <p:cNvPr id="25" name="TextBox 24">
            <a:extLst>
              <a:ext uri="{FF2B5EF4-FFF2-40B4-BE49-F238E27FC236}">
                <a16:creationId xmlns:a16="http://schemas.microsoft.com/office/drawing/2014/main" id="{36C19F29-DE67-465D-8EEF-294595ED4AED}"/>
              </a:ext>
            </a:extLst>
          </p:cNvPr>
          <p:cNvSpPr txBox="1"/>
          <p:nvPr/>
        </p:nvSpPr>
        <p:spPr>
          <a:xfrm>
            <a:off x="6367463" y="2933330"/>
            <a:ext cx="1090613" cy="276999"/>
          </a:xfrm>
          <a:prstGeom prst="rect">
            <a:avLst/>
          </a:prstGeom>
          <a:noFill/>
        </p:spPr>
        <p:txBody>
          <a:bodyPr wrap="square" rtlCol="0">
            <a:spAutoFit/>
          </a:bodyPr>
          <a:lstStyle/>
          <a:p>
            <a:pPr algn="ctr"/>
            <a:r>
              <a:rPr lang="en-US" sz="1200" b="1" dirty="0"/>
              <a:t>Histrionic</a:t>
            </a:r>
            <a:endParaRPr lang="en-US" sz="1400" b="1" dirty="0"/>
          </a:p>
        </p:txBody>
      </p:sp>
      <p:sp>
        <p:nvSpPr>
          <p:cNvPr id="28" name="TextBox 27">
            <a:extLst>
              <a:ext uri="{FF2B5EF4-FFF2-40B4-BE49-F238E27FC236}">
                <a16:creationId xmlns:a16="http://schemas.microsoft.com/office/drawing/2014/main" id="{0AD1B5F4-DA22-4D70-A738-1FA3B033E066}"/>
              </a:ext>
            </a:extLst>
          </p:cNvPr>
          <p:cNvSpPr txBox="1"/>
          <p:nvPr/>
        </p:nvSpPr>
        <p:spPr>
          <a:xfrm>
            <a:off x="4824413" y="3889280"/>
            <a:ext cx="1090613" cy="276999"/>
          </a:xfrm>
          <a:prstGeom prst="rect">
            <a:avLst/>
          </a:prstGeom>
          <a:noFill/>
        </p:spPr>
        <p:txBody>
          <a:bodyPr wrap="square" rtlCol="0">
            <a:spAutoFit/>
          </a:bodyPr>
          <a:lstStyle/>
          <a:p>
            <a:pPr algn="ctr"/>
            <a:r>
              <a:rPr lang="en-US" sz="1200" b="1" dirty="0"/>
              <a:t>Narcissistic</a:t>
            </a:r>
            <a:endParaRPr lang="en-US" sz="1400" b="1" dirty="0"/>
          </a:p>
        </p:txBody>
      </p:sp>
      <p:sp>
        <p:nvSpPr>
          <p:cNvPr id="29" name="TextBox 28">
            <a:extLst>
              <a:ext uri="{FF2B5EF4-FFF2-40B4-BE49-F238E27FC236}">
                <a16:creationId xmlns:a16="http://schemas.microsoft.com/office/drawing/2014/main" id="{3D7AB09E-00FE-4865-9121-65D293C33ACE}"/>
              </a:ext>
            </a:extLst>
          </p:cNvPr>
          <p:cNvSpPr txBox="1"/>
          <p:nvPr/>
        </p:nvSpPr>
        <p:spPr>
          <a:xfrm>
            <a:off x="6369847" y="3889279"/>
            <a:ext cx="1090613" cy="276999"/>
          </a:xfrm>
          <a:prstGeom prst="rect">
            <a:avLst/>
          </a:prstGeom>
          <a:noFill/>
        </p:spPr>
        <p:txBody>
          <a:bodyPr wrap="square" rtlCol="0">
            <a:spAutoFit/>
          </a:bodyPr>
          <a:lstStyle/>
          <a:p>
            <a:pPr algn="ctr"/>
            <a:r>
              <a:rPr lang="en-US" sz="1200" b="1" dirty="0">
                <a:solidFill>
                  <a:schemeClr val="accent4">
                    <a:lumMod val="40000"/>
                    <a:lumOff val="60000"/>
                  </a:schemeClr>
                </a:solidFill>
              </a:rPr>
              <a:t>Borderline</a:t>
            </a:r>
            <a:endParaRPr lang="en-US" sz="1400" b="1" dirty="0">
              <a:solidFill>
                <a:schemeClr val="accent4">
                  <a:lumMod val="40000"/>
                  <a:lumOff val="60000"/>
                </a:schemeClr>
              </a:solidFill>
            </a:endParaRPr>
          </a:p>
        </p:txBody>
      </p:sp>
      <p:sp>
        <p:nvSpPr>
          <p:cNvPr id="17" name="Isosceles Triangle 16">
            <a:extLst>
              <a:ext uri="{FF2B5EF4-FFF2-40B4-BE49-F238E27FC236}">
                <a16:creationId xmlns:a16="http://schemas.microsoft.com/office/drawing/2014/main" id="{E00075FA-393C-4405-A3C5-185FAC7FBE0F}"/>
              </a:ext>
            </a:extLst>
          </p:cNvPr>
          <p:cNvSpPr/>
          <p:nvPr/>
        </p:nvSpPr>
        <p:spPr>
          <a:xfrm>
            <a:off x="8696328" y="2698545"/>
            <a:ext cx="1176337" cy="94297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3A69A0EA-82C9-4480-9F6D-A4419E44E06B}"/>
              </a:ext>
            </a:extLst>
          </p:cNvPr>
          <p:cNvSpPr/>
          <p:nvPr/>
        </p:nvSpPr>
        <p:spPr>
          <a:xfrm rot="10800000">
            <a:off x="9465469" y="2698545"/>
            <a:ext cx="1176337" cy="942975"/>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sosceles Triangle 30">
            <a:extLst>
              <a:ext uri="{FF2B5EF4-FFF2-40B4-BE49-F238E27FC236}">
                <a16:creationId xmlns:a16="http://schemas.microsoft.com/office/drawing/2014/main" id="{98D708A2-6968-4DE2-815A-ACFBA92B7946}"/>
              </a:ext>
            </a:extLst>
          </p:cNvPr>
          <p:cNvSpPr/>
          <p:nvPr/>
        </p:nvSpPr>
        <p:spPr>
          <a:xfrm>
            <a:off x="10239382" y="2698545"/>
            <a:ext cx="1176337" cy="942975"/>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63F6E8DF-3B8F-4EF6-8341-DC8B7026629A}"/>
              </a:ext>
            </a:extLst>
          </p:cNvPr>
          <p:cNvSpPr txBox="1"/>
          <p:nvPr/>
        </p:nvSpPr>
        <p:spPr>
          <a:xfrm>
            <a:off x="8739189" y="3224210"/>
            <a:ext cx="1090613" cy="276999"/>
          </a:xfrm>
          <a:prstGeom prst="rect">
            <a:avLst/>
          </a:prstGeom>
          <a:noFill/>
        </p:spPr>
        <p:txBody>
          <a:bodyPr wrap="square" rtlCol="0">
            <a:spAutoFit/>
          </a:bodyPr>
          <a:lstStyle/>
          <a:p>
            <a:pPr algn="ctr"/>
            <a:r>
              <a:rPr lang="en-US" sz="1200" b="1" dirty="0">
                <a:solidFill>
                  <a:schemeClr val="accent4">
                    <a:lumMod val="40000"/>
                    <a:lumOff val="60000"/>
                  </a:schemeClr>
                </a:solidFill>
              </a:rPr>
              <a:t>Avoidant</a:t>
            </a:r>
            <a:endParaRPr lang="en-US" sz="1400" b="1" dirty="0">
              <a:solidFill>
                <a:schemeClr val="accent4">
                  <a:lumMod val="40000"/>
                  <a:lumOff val="60000"/>
                </a:schemeClr>
              </a:solidFill>
            </a:endParaRPr>
          </a:p>
        </p:txBody>
      </p:sp>
      <p:sp>
        <p:nvSpPr>
          <p:cNvPr id="33" name="TextBox 32">
            <a:extLst>
              <a:ext uri="{FF2B5EF4-FFF2-40B4-BE49-F238E27FC236}">
                <a16:creationId xmlns:a16="http://schemas.microsoft.com/office/drawing/2014/main" id="{DB0D5268-1A1E-4B13-A7B9-91BD2965B4EC}"/>
              </a:ext>
            </a:extLst>
          </p:cNvPr>
          <p:cNvSpPr txBox="1"/>
          <p:nvPr/>
        </p:nvSpPr>
        <p:spPr>
          <a:xfrm>
            <a:off x="9515480" y="2754534"/>
            <a:ext cx="1090613" cy="276999"/>
          </a:xfrm>
          <a:prstGeom prst="rect">
            <a:avLst/>
          </a:prstGeom>
          <a:noFill/>
        </p:spPr>
        <p:txBody>
          <a:bodyPr wrap="square" rtlCol="0">
            <a:spAutoFit/>
          </a:bodyPr>
          <a:lstStyle/>
          <a:p>
            <a:pPr algn="ctr"/>
            <a:r>
              <a:rPr lang="en-US" sz="1200" b="1" dirty="0"/>
              <a:t>Dependent</a:t>
            </a:r>
            <a:endParaRPr lang="en-US" sz="1400" b="1" dirty="0"/>
          </a:p>
        </p:txBody>
      </p:sp>
      <p:sp>
        <p:nvSpPr>
          <p:cNvPr id="34" name="TextBox 33">
            <a:extLst>
              <a:ext uri="{FF2B5EF4-FFF2-40B4-BE49-F238E27FC236}">
                <a16:creationId xmlns:a16="http://schemas.microsoft.com/office/drawing/2014/main" id="{18FF9D3D-2E87-4933-A59D-2549AEE54514}"/>
              </a:ext>
            </a:extLst>
          </p:cNvPr>
          <p:cNvSpPr txBox="1"/>
          <p:nvPr/>
        </p:nvSpPr>
        <p:spPr>
          <a:xfrm>
            <a:off x="10277473" y="3157529"/>
            <a:ext cx="1090613" cy="461665"/>
          </a:xfrm>
          <a:prstGeom prst="rect">
            <a:avLst/>
          </a:prstGeom>
          <a:noFill/>
        </p:spPr>
        <p:txBody>
          <a:bodyPr wrap="square" rtlCol="0">
            <a:spAutoFit/>
          </a:bodyPr>
          <a:lstStyle/>
          <a:p>
            <a:pPr algn="ctr"/>
            <a:r>
              <a:rPr lang="en-US" sz="1200" b="1" dirty="0"/>
              <a:t>Obsessive-compulsive</a:t>
            </a:r>
            <a:endParaRPr lang="en-US" sz="1400" b="1" dirty="0"/>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Cluster A Personality Disorders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EA84F5D6-AE15-4266-B424-BD07296D0929}"/>
              </a:ext>
            </a:extLst>
          </p:cNvPr>
          <p:cNvGrpSpPr/>
          <p:nvPr/>
        </p:nvGrpSpPr>
        <p:grpSpPr>
          <a:xfrm>
            <a:off x="2112984" y="1748009"/>
            <a:ext cx="2386010" cy="2133560"/>
            <a:chOff x="531016" y="2752725"/>
            <a:chExt cx="1090613" cy="942975"/>
          </a:xfrm>
        </p:grpSpPr>
        <p:sp>
          <p:nvSpPr>
            <p:cNvPr id="5" name="Oval 4">
              <a:extLst>
                <a:ext uri="{FF2B5EF4-FFF2-40B4-BE49-F238E27FC236}">
                  <a16:creationId xmlns:a16="http://schemas.microsoft.com/office/drawing/2014/main" id="{10B5B4AE-397B-47A9-BDCB-E79DBBA6C882}"/>
                </a:ext>
              </a:extLst>
            </p:cNvPr>
            <p:cNvSpPr/>
            <p:nvPr/>
          </p:nvSpPr>
          <p:spPr>
            <a:xfrm>
              <a:off x="614362" y="2752725"/>
              <a:ext cx="923925" cy="94297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onfused face with solid fill">
              <a:extLst>
                <a:ext uri="{FF2B5EF4-FFF2-40B4-BE49-F238E27FC236}">
                  <a16:creationId xmlns:a16="http://schemas.microsoft.com/office/drawing/2014/main" id="{1CA431BE-2B45-4624-BAF2-90A9D4F3D3D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4859" y="3152769"/>
              <a:ext cx="542929" cy="542929"/>
            </a:xfrm>
            <a:prstGeom prst="rect">
              <a:avLst/>
            </a:prstGeom>
          </p:spPr>
        </p:pic>
        <p:sp>
          <p:nvSpPr>
            <p:cNvPr id="11" name="TextBox 10">
              <a:extLst>
                <a:ext uri="{FF2B5EF4-FFF2-40B4-BE49-F238E27FC236}">
                  <a16:creationId xmlns:a16="http://schemas.microsoft.com/office/drawing/2014/main" id="{9D94793C-52BC-480D-B20A-BBC05AEA3BCC}"/>
                </a:ext>
              </a:extLst>
            </p:cNvPr>
            <p:cNvSpPr txBox="1"/>
            <p:nvPr/>
          </p:nvSpPr>
          <p:spPr>
            <a:xfrm>
              <a:off x="531016" y="2893034"/>
              <a:ext cx="1090613" cy="231249"/>
            </a:xfrm>
            <a:prstGeom prst="rect">
              <a:avLst/>
            </a:prstGeom>
            <a:noFill/>
          </p:spPr>
          <p:txBody>
            <a:bodyPr wrap="square" rtlCol="0">
              <a:spAutoFit/>
            </a:bodyPr>
            <a:lstStyle/>
            <a:p>
              <a:pPr algn="ctr"/>
              <a:r>
                <a:rPr lang="en-US" sz="2800" b="1" dirty="0"/>
                <a:t>Paranoid</a:t>
              </a:r>
              <a:endParaRPr lang="en-US" sz="3200" b="1" dirty="0"/>
            </a:p>
          </p:txBody>
        </p:sp>
      </p:grpSp>
      <p:grpSp>
        <p:nvGrpSpPr>
          <p:cNvPr id="3" name="Group 2">
            <a:extLst>
              <a:ext uri="{FF2B5EF4-FFF2-40B4-BE49-F238E27FC236}">
                <a16:creationId xmlns:a16="http://schemas.microsoft.com/office/drawing/2014/main" id="{42BD3CE3-8F78-4167-8B6F-9C79292F776F}"/>
              </a:ext>
            </a:extLst>
          </p:cNvPr>
          <p:cNvGrpSpPr/>
          <p:nvPr/>
        </p:nvGrpSpPr>
        <p:grpSpPr>
          <a:xfrm>
            <a:off x="4902995" y="1748009"/>
            <a:ext cx="2386010" cy="2133559"/>
            <a:chOff x="1607345" y="2752724"/>
            <a:chExt cx="1090613" cy="942975"/>
          </a:xfrm>
        </p:grpSpPr>
        <p:sp>
          <p:nvSpPr>
            <p:cNvPr id="6" name="Oval 5">
              <a:extLst>
                <a:ext uri="{FF2B5EF4-FFF2-40B4-BE49-F238E27FC236}">
                  <a16:creationId xmlns:a16="http://schemas.microsoft.com/office/drawing/2014/main" id="{99E64E98-7483-457A-A800-D81992D45A0A}"/>
                </a:ext>
              </a:extLst>
            </p:cNvPr>
            <p:cNvSpPr/>
            <p:nvPr/>
          </p:nvSpPr>
          <p:spPr>
            <a:xfrm>
              <a:off x="1676398" y="2752724"/>
              <a:ext cx="923925" cy="94297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Neutral face with solid fill">
              <a:extLst>
                <a:ext uri="{FF2B5EF4-FFF2-40B4-BE49-F238E27FC236}">
                  <a16:creationId xmlns:a16="http://schemas.microsoft.com/office/drawing/2014/main" id="{FE67733E-2819-4B2E-8830-5B3D71E518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3152770"/>
              <a:ext cx="542928" cy="542928"/>
            </a:xfrm>
            <a:prstGeom prst="rect">
              <a:avLst/>
            </a:prstGeom>
          </p:spPr>
        </p:pic>
        <p:sp>
          <p:nvSpPr>
            <p:cNvPr id="12" name="TextBox 11">
              <a:extLst>
                <a:ext uri="{FF2B5EF4-FFF2-40B4-BE49-F238E27FC236}">
                  <a16:creationId xmlns:a16="http://schemas.microsoft.com/office/drawing/2014/main" id="{25E23020-F065-4A51-93D0-B8AD02F990B9}"/>
                </a:ext>
              </a:extLst>
            </p:cNvPr>
            <p:cNvSpPr txBox="1"/>
            <p:nvPr/>
          </p:nvSpPr>
          <p:spPr>
            <a:xfrm>
              <a:off x="1607345" y="2893034"/>
              <a:ext cx="1090613" cy="231249"/>
            </a:xfrm>
            <a:prstGeom prst="rect">
              <a:avLst/>
            </a:prstGeom>
            <a:noFill/>
          </p:spPr>
          <p:txBody>
            <a:bodyPr wrap="square" rtlCol="0">
              <a:spAutoFit/>
            </a:bodyPr>
            <a:lstStyle/>
            <a:p>
              <a:pPr algn="ctr"/>
              <a:r>
                <a:rPr lang="en-US" sz="2800" b="1" dirty="0"/>
                <a:t>Schizoid</a:t>
              </a:r>
              <a:endParaRPr lang="en-US" sz="3200" b="1" dirty="0"/>
            </a:p>
          </p:txBody>
        </p:sp>
      </p:grpSp>
      <p:grpSp>
        <p:nvGrpSpPr>
          <p:cNvPr id="14" name="Group 13">
            <a:extLst>
              <a:ext uri="{FF2B5EF4-FFF2-40B4-BE49-F238E27FC236}">
                <a16:creationId xmlns:a16="http://schemas.microsoft.com/office/drawing/2014/main" id="{74433A26-7C25-4267-8315-00915215FCAD}"/>
              </a:ext>
            </a:extLst>
          </p:cNvPr>
          <p:cNvGrpSpPr/>
          <p:nvPr/>
        </p:nvGrpSpPr>
        <p:grpSpPr>
          <a:xfrm>
            <a:off x="7630475" y="1748009"/>
            <a:ext cx="2386010" cy="2133559"/>
            <a:chOff x="2655092" y="2752723"/>
            <a:chExt cx="1090613" cy="942975"/>
          </a:xfrm>
        </p:grpSpPr>
        <p:sp>
          <p:nvSpPr>
            <p:cNvPr id="7" name="Oval 6">
              <a:extLst>
                <a:ext uri="{FF2B5EF4-FFF2-40B4-BE49-F238E27FC236}">
                  <a16:creationId xmlns:a16="http://schemas.microsoft.com/office/drawing/2014/main" id="{7138B5A4-3E30-41AD-9300-B61707256899}"/>
                </a:ext>
              </a:extLst>
            </p:cNvPr>
            <p:cNvSpPr/>
            <p:nvPr/>
          </p:nvSpPr>
          <p:spPr>
            <a:xfrm>
              <a:off x="2738434" y="2752723"/>
              <a:ext cx="923925" cy="942975"/>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Drama">
              <a:extLst>
                <a:ext uri="{FF2B5EF4-FFF2-40B4-BE49-F238E27FC236}">
                  <a16:creationId xmlns:a16="http://schemas.microsoft.com/office/drawing/2014/main" id="{4ACA4A94-38BC-432F-904E-7F8F3B841E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00372" y="3152770"/>
              <a:ext cx="542928" cy="542928"/>
            </a:xfrm>
            <a:prstGeom prst="rect">
              <a:avLst/>
            </a:prstGeom>
          </p:spPr>
        </p:pic>
        <p:sp>
          <p:nvSpPr>
            <p:cNvPr id="13" name="TextBox 12">
              <a:extLst>
                <a:ext uri="{FF2B5EF4-FFF2-40B4-BE49-F238E27FC236}">
                  <a16:creationId xmlns:a16="http://schemas.microsoft.com/office/drawing/2014/main" id="{20A48619-C3AA-473B-B0AE-9DE8A1927F77}"/>
                </a:ext>
              </a:extLst>
            </p:cNvPr>
            <p:cNvSpPr txBox="1"/>
            <p:nvPr/>
          </p:nvSpPr>
          <p:spPr>
            <a:xfrm>
              <a:off x="2655092" y="2893034"/>
              <a:ext cx="1090613" cy="231249"/>
            </a:xfrm>
            <a:prstGeom prst="rect">
              <a:avLst/>
            </a:prstGeom>
            <a:noFill/>
          </p:spPr>
          <p:txBody>
            <a:bodyPr wrap="square" rtlCol="0">
              <a:spAutoFit/>
            </a:bodyPr>
            <a:lstStyle/>
            <a:p>
              <a:pPr algn="ctr"/>
              <a:r>
                <a:rPr lang="en-US" sz="2800" b="1" dirty="0"/>
                <a:t>Schizotypal</a:t>
              </a:r>
              <a:endParaRPr lang="en-US" sz="3200" b="1" dirty="0"/>
            </a:p>
          </p:txBody>
        </p:sp>
      </p:gr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Cluster B Personality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4037D5C-5A57-4333-8ED1-3B18812238A3}"/>
              </a:ext>
            </a:extLst>
          </p:cNvPr>
          <p:cNvSpPr/>
          <p:nvPr/>
        </p:nvSpPr>
        <p:spPr>
          <a:xfrm>
            <a:off x="2562226" y="1713580"/>
            <a:ext cx="2717008" cy="1600027"/>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590F9A6-C689-43A2-A28E-933775986A7D}"/>
              </a:ext>
            </a:extLst>
          </p:cNvPr>
          <p:cNvSpPr/>
          <p:nvPr/>
        </p:nvSpPr>
        <p:spPr>
          <a:xfrm>
            <a:off x="6916929" y="1713580"/>
            <a:ext cx="2712845" cy="160002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E195994-923F-4782-B326-8148C71E5CF1}"/>
              </a:ext>
            </a:extLst>
          </p:cNvPr>
          <p:cNvSpPr/>
          <p:nvPr/>
        </p:nvSpPr>
        <p:spPr>
          <a:xfrm>
            <a:off x="2562226" y="3880673"/>
            <a:ext cx="2717007" cy="160002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B057D54-43E1-49A0-8FBB-775F8201AC53}"/>
              </a:ext>
            </a:extLst>
          </p:cNvPr>
          <p:cNvSpPr/>
          <p:nvPr/>
        </p:nvSpPr>
        <p:spPr>
          <a:xfrm>
            <a:off x="6916929" y="3880673"/>
            <a:ext cx="2712845" cy="159999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A4CCC2E-1269-43C8-BE0F-B136EEAE18E9}"/>
              </a:ext>
            </a:extLst>
          </p:cNvPr>
          <p:cNvSpPr txBox="1"/>
          <p:nvPr/>
        </p:nvSpPr>
        <p:spPr>
          <a:xfrm>
            <a:off x="2722961" y="2159650"/>
            <a:ext cx="2395537" cy="707886"/>
          </a:xfrm>
          <a:prstGeom prst="rect">
            <a:avLst/>
          </a:prstGeom>
          <a:noFill/>
        </p:spPr>
        <p:txBody>
          <a:bodyPr wrap="square" rtlCol="0">
            <a:spAutoFit/>
          </a:bodyPr>
          <a:lstStyle/>
          <a:p>
            <a:pPr algn="ctr"/>
            <a:r>
              <a:rPr lang="en-US" sz="4000" b="1" dirty="0">
                <a:solidFill>
                  <a:schemeClr val="accent4">
                    <a:lumMod val="40000"/>
                    <a:lumOff val="60000"/>
                  </a:schemeClr>
                </a:solidFill>
              </a:rPr>
              <a:t>Antisocial</a:t>
            </a:r>
          </a:p>
        </p:txBody>
      </p:sp>
      <p:sp>
        <p:nvSpPr>
          <p:cNvPr id="9" name="TextBox 8">
            <a:extLst>
              <a:ext uri="{FF2B5EF4-FFF2-40B4-BE49-F238E27FC236}">
                <a16:creationId xmlns:a16="http://schemas.microsoft.com/office/drawing/2014/main" id="{7275130E-2483-4B24-B02E-82670F62A8B4}"/>
              </a:ext>
            </a:extLst>
          </p:cNvPr>
          <p:cNvSpPr txBox="1"/>
          <p:nvPr/>
        </p:nvSpPr>
        <p:spPr>
          <a:xfrm>
            <a:off x="7116365" y="2159650"/>
            <a:ext cx="2376487" cy="707886"/>
          </a:xfrm>
          <a:prstGeom prst="rect">
            <a:avLst/>
          </a:prstGeom>
          <a:noFill/>
        </p:spPr>
        <p:txBody>
          <a:bodyPr wrap="square" rtlCol="0">
            <a:spAutoFit/>
          </a:bodyPr>
          <a:lstStyle/>
          <a:p>
            <a:pPr algn="ctr"/>
            <a:r>
              <a:rPr lang="en-US" sz="4000" b="1" dirty="0"/>
              <a:t>Histrionic</a:t>
            </a:r>
          </a:p>
        </p:txBody>
      </p:sp>
      <p:sp>
        <p:nvSpPr>
          <p:cNvPr id="10" name="TextBox 9">
            <a:extLst>
              <a:ext uri="{FF2B5EF4-FFF2-40B4-BE49-F238E27FC236}">
                <a16:creationId xmlns:a16="http://schemas.microsoft.com/office/drawing/2014/main" id="{0DB8F8AC-9FEF-48AF-BFDB-ABC3D01F00F7}"/>
              </a:ext>
            </a:extLst>
          </p:cNvPr>
          <p:cNvSpPr txBox="1"/>
          <p:nvPr/>
        </p:nvSpPr>
        <p:spPr>
          <a:xfrm>
            <a:off x="2611041" y="4326741"/>
            <a:ext cx="2619376" cy="707886"/>
          </a:xfrm>
          <a:prstGeom prst="rect">
            <a:avLst/>
          </a:prstGeom>
          <a:noFill/>
        </p:spPr>
        <p:txBody>
          <a:bodyPr wrap="square" rtlCol="0">
            <a:spAutoFit/>
          </a:bodyPr>
          <a:lstStyle/>
          <a:p>
            <a:pPr algn="ctr"/>
            <a:r>
              <a:rPr lang="en-US" sz="4000" b="1" dirty="0"/>
              <a:t>Narcissistic</a:t>
            </a:r>
          </a:p>
        </p:txBody>
      </p:sp>
      <p:sp>
        <p:nvSpPr>
          <p:cNvPr id="11" name="TextBox 10">
            <a:extLst>
              <a:ext uri="{FF2B5EF4-FFF2-40B4-BE49-F238E27FC236}">
                <a16:creationId xmlns:a16="http://schemas.microsoft.com/office/drawing/2014/main" id="{C57258DC-6479-4023-A087-DC3CF11A0C86}"/>
              </a:ext>
            </a:extLst>
          </p:cNvPr>
          <p:cNvSpPr txBox="1"/>
          <p:nvPr/>
        </p:nvSpPr>
        <p:spPr>
          <a:xfrm>
            <a:off x="7055644" y="4326726"/>
            <a:ext cx="2497928" cy="707886"/>
          </a:xfrm>
          <a:prstGeom prst="rect">
            <a:avLst/>
          </a:prstGeom>
          <a:noFill/>
        </p:spPr>
        <p:txBody>
          <a:bodyPr wrap="square" rtlCol="0">
            <a:spAutoFit/>
          </a:bodyPr>
          <a:lstStyle/>
          <a:p>
            <a:pPr algn="ctr"/>
            <a:r>
              <a:rPr lang="en-US" sz="4000" b="1" dirty="0">
                <a:solidFill>
                  <a:schemeClr val="accent4">
                    <a:lumMod val="40000"/>
                    <a:lumOff val="60000"/>
                  </a:schemeClr>
                </a:solidFill>
              </a:rPr>
              <a:t>Borderline</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Cluster C Personality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Isosceles Triangle 3">
            <a:extLst>
              <a:ext uri="{FF2B5EF4-FFF2-40B4-BE49-F238E27FC236}">
                <a16:creationId xmlns:a16="http://schemas.microsoft.com/office/drawing/2014/main" id="{CC31B544-9327-4B59-99FF-EAE16B59272D}"/>
              </a:ext>
            </a:extLst>
          </p:cNvPr>
          <p:cNvSpPr/>
          <p:nvPr/>
        </p:nvSpPr>
        <p:spPr>
          <a:xfrm>
            <a:off x="1769268" y="1769717"/>
            <a:ext cx="3374232" cy="2775623"/>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a:extLst>
              <a:ext uri="{FF2B5EF4-FFF2-40B4-BE49-F238E27FC236}">
                <a16:creationId xmlns:a16="http://schemas.microsoft.com/office/drawing/2014/main" id="{F62781A6-A6DB-4EDA-934E-F1B5C029C7D2}"/>
              </a:ext>
            </a:extLst>
          </p:cNvPr>
          <p:cNvSpPr/>
          <p:nvPr/>
        </p:nvSpPr>
        <p:spPr>
          <a:xfrm rot="10800000">
            <a:off x="4408885" y="1769717"/>
            <a:ext cx="3374230" cy="2775569"/>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a:extLst>
              <a:ext uri="{FF2B5EF4-FFF2-40B4-BE49-F238E27FC236}">
                <a16:creationId xmlns:a16="http://schemas.microsoft.com/office/drawing/2014/main" id="{E4782E6D-34DF-4248-A1DB-8F36CD7981EA}"/>
              </a:ext>
            </a:extLst>
          </p:cNvPr>
          <p:cNvSpPr/>
          <p:nvPr/>
        </p:nvSpPr>
        <p:spPr>
          <a:xfrm>
            <a:off x="7228287" y="1769730"/>
            <a:ext cx="3374231" cy="2775556"/>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F9D7120-A0BC-4ACA-A4E6-E06D78C8EBCD}"/>
              </a:ext>
            </a:extLst>
          </p:cNvPr>
          <p:cNvSpPr txBox="1"/>
          <p:nvPr/>
        </p:nvSpPr>
        <p:spPr>
          <a:xfrm>
            <a:off x="2327670" y="3498845"/>
            <a:ext cx="2257427" cy="646331"/>
          </a:xfrm>
          <a:prstGeom prst="rect">
            <a:avLst/>
          </a:prstGeom>
          <a:noFill/>
        </p:spPr>
        <p:txBody>
          <a:bodyPr wrap="square" rtlCol="0">
            <a:spAutoFit/>
          </a:bodyPr>
          <a:lstStyle/>
          <a:p>
            <a:pPr algn="ctr"/>
            <a:r>
              <a:rPr lang="en-US" sz="3600" b="1" dirty="0">
                <a:solidFill>
                  <a:schemeClr val="accent4">
                    <a:lumMod val="40000"/>
                    <a:lumOff val="60000"/>
                  </a:schemeClr>
                </a:solidFill>
              </a:rPr>
              <a:t>Avoidant</a:t>
            </a:r>
            <a:endParaRPr lang="en-US" sz="4000" b="1" dirty="0">
              <a:solidFill>
                <a:schemeClr val="accent4">
                  <a:lumMod val="40000"/>
                  <a:lumOff val="60000"/>
                </a:schemeClr>
              </a:solidFill>
            </a:endParaRPr>
          </a:p>
        </p:txBody>
      </p:sp>
      <p:sp>
        <p:nvSpPr>
          <p:cNvPr id="8" name="TextBox 7">
            <a:extLst>
              <a:ext uri="{FF2B5EF4-FFF2-40B4-BE49-F238E27FC236}">
                <a16:creationId xmlns:a16="http://schemas.microsoft.com/office/drawing/2014/main" id="{6DE7F1B3-7B3D-4F12-830C-0AAE0C8C45EA}"/>
              </a:ext>
            </a:extLst>
          </p:cNvPr>
          <p:cNvSpPr txBox="1"/>
          <p:nvPr/>
        </p:nvSpPr>
        <p:spPr>
          <a:xfrm>
            <a:off x="4703555" y="1966928"/>
            <a:ext cx="2784887" cy="646331"/>
          </a:xfrm>
          <a:prstGeom prst="rect">
            <a:avLst/>
          </a:prstGeom>
          <a:noFill/>
        </p:spPr>
        <p:txBody>
          <a:bodyPr wrap="square" rtlCol="0">
            <a:spAutoFit/>
          </a:bodyPr>
          <a:lstStyle/>
          <a:p>
            <a:pPr algn="ctr"/>
            <a:r>
              <a:rPr lang="en-US" sz="3600" b="1" dirty="0"/>
              <a:t>Dependent</a:t>
            </a:r>
            <a:endParaRPr lang="en-US" sz="4000" b="1" dirty="0"/>
          </a:p>
        </p:txBody>
      </p:sp>
      <p:sp>
        <p:nvSpPr>
          <p:cNvPr id="9" name="TextBox 8">
            <a:extLst>
              <a:ext uri="{FF2B5EF4-FFF2-40B4-BE49-F238E27FC236}">
                <a16:creationId xmlns:a16="http://schemas.microsoft.com/office/drawing/2014/main" id="{38599FF0-6770-43D8-B246-80A2942CB2B5}"/>
              </a:ext>
            </a:extLst>
          </p:cNvPr>
          <p:cNvSpPr txBox="1"/>
          <p:nvPr/>
        </p:nvSpPr>
        <p:spPr>
          <a:xfrm>
            <a:off x="7598571" y="3221847"/>
            <a:ext cx="2633661" cy="1200329"/>
          </a:xfrm>
          <a:prstGeom prst="rect">
            <a:avLst/>
          </a:prstGeom>
          <a:noFill/>
        </p:spPr>
        <p:txBody>
          <a:bodyPr wrap="square" rtlCol="0">
            <a:spAutoFit/>
          </a:bodyPr>
          <a:lstStyle/>
          <a:p>
            <a:pPr algn="ctr"/>
            <a:r>
              <a:rPr lang="en-US" sz="3600" b="1" dirty="0"/>
              <a:t>Obsessive-compulsive</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916327-EA0B-44A1-B245-C54D03C32791}"/>
              </a:ext>
            </a:extLst>
          </p:cNvPr>
          <p:cNvSpPr txBox="1"/>
          <p:nvPr/>
        </p:nvSpPr>
        <p:spPr>
          <a:xfrm>
            <a:off x="6095998" y="2155076"/>
            <a:ext cx="3848100" cy="707886"/>
          </a:xfrm>
          <a:prstGeom prst="rect">
            <a:avLst/>
          </a:prstGeom>
          <a:noFill/>
        </p:spPr>
        <p:txBody>
          <a:bodyPr wrap="square" rtlCol="0">
            <a:spAutoFit/>
          </a:bodyPr>
          <a:lstStyle/>
          <a:p>
            <a:pPr algn="ctr"/>
            <a:r>
              <a:rPr lang="en-US" sz="4000" dirty="0">
                <a:solidFill>
                  <a:srgbClr val="00B0F0"/>
                </a:solidFill>
              </a:rPr>
              <a:t>Avoidant</a:t>
            </a:r>
          </a:p>
        </p:txBody>
      </p:sp>
      <p:sp>
        <p:nvSpPr>
          <p:cNvPr id="5" name="TextBox 4">
            <a:extLst>
              <a:ext uri="{FF2B5EF4-FFF2-40B4-BE49-F238E27FC236}">
                <a16:creationId xmlns:a16="http://schemas.microsoft.com/office/drawing/2014/main" id="{F550A8DD-C038-45AD-BA25-ADBD1F6D5872}"/>
              </a:ext>
            </a:extLst>
          </p:cNvPr>
          <p:cNvSpPr txBox="1"/>
          <p:nvPr/>
        </p:nvSpPr>
        <p:spPr>
          <a:xfrm>
            <a:off x="6095998" y="3526186"/>
            <a:ext cx="3848100" cy="707886"/>
          </a:xfrm>
          <a:prstGeom prst="rect">
            <a:avLst/>
          </a:prstGeom>
          <a:noFill/>
        </p:spPr>
        <p:txBody>
          <a:bodyPr wrap="square" rtlCol="0">
            <a:spAutoFit/>
          </a:bodyPr>
          <a:lstStyle/>
          <a:p>
            <a:pPr algn="ctr"/>
            <a:r>
              <a:rPr lang="en-US" sz="4000" dirty="0">
                <a:solidFill>
                  <a:srgbClr val="FFC000"/>
                </a:solidFill>
              </a:rPr>
              <a:t>Schizoid</a:t>
            </a:r>
          </a:p>
        </p:txBody>
      </p:sp>
      <p:pic>
        <p:nvPicPr>
          <p:cNvPr id="3" name="Graphic 2" descr="User">
            <a:extLst>
              <a:ext uri="{FF2B5EF4-FFF2-40B4-BE49-F238E27FC236}">
                <a16:creationId xmlns:a16="http://schemas.microsoft.com/office/drawing/2014/main" id="{53938DDD-263D-40B6-93FA-C9479EA3F5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1834" y="2894704"/>
            <a:ext cx="1485973" cy="1485973"/>
          </a:xfrm>
          <a:prstGeom prst="rect">
            <a:avLst/>
          </a:prstGeom>
        </p:spPr>
      </p:pic>
      <p:pic>
        <p:nvPicPr>
          <p:cNvPr id="7" name="Graphic 6" descr="Male profile">
            <a:extLst>
              <a:ext uri="{FF2B5EF4-FFF2-40B4-BE49-F238E27FC236}">
                <a16:creationId xmlns:a16="http://schemas.microsoft.com/office/drawing/2014/main" id="{C1CAF5A0-1008-4CC4-BF19-991A539527E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52576" y="2827666"/>
            <a:ext cx="1485973" cy="1485973"/>
          </a:xfrm>
          <a:prstGeom prst="rect">
            <a:avLst/>
          </a:prstGeom>
        </p:spPr>
      </p:pic>
      <p:pic>
        <p:nvPicPr>
          <p:cNvPr id="9" name="Graphic 8" descr="Female Profile">
            <a:extLst>
              <a:ext uri="{FF2B5EF4-FFF2-40B4-BE49-F238E27FC236}">
                <a16:creationId xmlns:a16="http://schemas.microsoft.com/office/drawing/2014/main" id="{ABC549B6-1078-4119-AF13-5B59B929DAB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88617" y="1787508"/>
            <a:ext cx="1485973" cy="1485973"/>
          </a:xfrm>
          <a:prstGeom prst="rect">
            <a:avLst/>
          </a:prstGeom>
        </p:spPr>
      </p:pic>
      <p:pic>
        <p:nvPicPr>
          <p:cNvPr id="11" name="Graphic 10" descr="School girl">
            <a:extLst>
              <a:ext uri="{FF2B5EF4-FFF2-40B4-BE49-F238E27FC236}">
                <a16:creationId xmlns:a16="http://schemas.microsoft.com/office/drawing/2014/main" id="{83A24B05-D0FA-4032-8764-C6C01E9BAD3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05090" y="2509019"/>
            <a:ext cx="1485973" cy="1485973"/>
          </a:xfrm>
          <a:prstGeom prst="rect">
            <a:avLst/>
          </a:prstGeom>
        </p:spPr>
      </p:pic>
      <p:pic>
        <p:nvPicPr>
          <p:cNvPr id="13" name="Graphic 12" descr="School boy">
            <a:extLst>
              <a:ext uri="{FF2B5EF4-FFF2-40B4-BE49-F238E27FC236}">
                <a16:creationId xmlns:a16="http://schemas.microsoft.com/office/drawing/2014/main" id="{7A373DD4-801A-4B7C-9548-48793CC2FF0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714551" y="1660339"/>
            <a:ext cx="1485973" cy="1485973"/>
          </a:xfrm>
          <a:prstGeom prst="rect">
            <a:avLst/>
          </a:prstGeom>
        </p:spPr>
      </p:pic>
      <p:sp>
        <p:nvSpPr>
          <p:cNvPr id="16" name="TextBox 15">
            <a:extLst>
              <a:ext uri="{FF2B5EF4-FFF2-40B4-BE49-F238E27FC236}">
                <a16:creationId xmlns:a16="http://schemas.microsoft.com/office/drawing/2014/main" id="{3EE6BAC4-C1E1-47E6-95B5-2F557A7E3C89}"/>
              </a:ext>
            </a:extLst>
          </p:cNvPr>
          <p:cNvSpPr txBox="1"/>
          <p:nvPr/>
        </p:nvSpPr>
        <p:spPr>
          <a:xfrm>
            <a:off x="2400260" y="4135786"/>
            <a:ext cx="1057277" cy="707886"/>
          </a:xfrm>
          <a:prstGeom prst="rect">
            <a:avLst/>
          </a:prstGeom>
          <a:noFill/>
        </p:spPr>
        <p:txBody>
          <a:bodyPr wrap="square" rtlCol="0">
            <a:spAutoFit/>
          </a:bodyPr>
          <a:lstStyle/>
          <a:p>
            <a:pPr algn="ctr"/>
            <a:r>
              <a:rPr lang="en-US" sz="4000" dirty="0">
                <a:solidFill>
                  <a:schemeClr val="accent2"/>
                </a:solidFill>
              </a:rPr>
              <a:t>9%</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Borderline Personality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721EADB-3954-4BD2-9B30-9B4D8601AE31}"/>
              </a:ext>
            </a:extLst>
          </p:cNvPr>
          <p:cNvSpPr txBox="1"/>
          <p:nvPr/>
        </p:nvSpPr>
        <p:spPr>
          <a:xfrm>
            <a:off x="3619501" y="1383374"/>
            <a:ext cx="4952998" cy="707886"/>
          </a:xfrm>
          <a:prstGeom prst="rect">
            <a:avLst/>
          </a:prstGeom>
          <a:noFill/>
        </p:spPr>
        <p:txBody>
          <a:bodyPr wrap="square" rtlCol="0">
            <a:spAutoFit/>
          </a:bodyPr>
          <a:lstStyle/>
          <a:p>
            <a:pPr algn="ctr"/>
            <a:r>
              <a:rPr lang="en-US" sz="4000" dirty="0">
                <a:solidFill>
                  <a:srgbClr val="FFC000"/>
                </a:solidFill>
              </a:rPr>
              <a:t>Unstable personality</a:t>
            </a:r>
          </a:p>
        </p:txBody>
      </p:sp>
      <p:sp>
        <p:nvSpPr>
          <p:cNvPr id="5" name="TextBox 4">
            <a:extLst>
              <a:ext uri="{FF2B5EF4-FFF2-40B4-BE49-F238E27FC236}">
                <a16:creationId xmlns:a16="http://schemas.microsoft.com/office/drawing/2014/main" id="{E0F0BF9F-A746-4C42-A9F0-216B4B267251}"/>
              </a:ext>
            </a:extLst>
          </p:cNvPr>
          <p:cNvSpPr txBox="1"/>
          <p:nvPr/>
        </p:nvSpPr>
        <p:spPr>
          <a:xfrm>
            <a:off x="3619501" y="2336725"/>
            <a:ext cx="4952998" cy="707886"/>
          </a:xfrm>
          <a:prstGeom prst="rect">
            <a:avLst/>
          </a:prstGeom>
          <a:noFill/>
        </p:spPr>
        <p:txBody>
          <a:bodyPr wrap="square" rtlCol="0">
            <a:spAutoFit/>
          </a:bodyPr>
          <a:lstStyle/>
          <a:p>
            <a:pPr algn="ctr"/>
            <a:r>
              <a:rPr lang="en-US" sz="4000" dirty="0">
                <a:solidFill>
                  <a:schemeClr val="accent6">
                    <a:lumMod val="75000"/>
                  </a:schemeClr>
                </a:solidFill>
              </a:rPr>
              <a:t>Marked impulsivity</a:t>
            </a:r>
          </a:p>
        </p:txBody>
      </p:sp>
      <p:sp>
        <p:nvSpPr>
          <p:cNvPr id="6" name="TextBox 5">
            <a:extLst>
              <a:ext uri="{FF2B5EF4-FFF2-40B4-BE49-F238E27FC236}">
                <a16:creationId xmlns:a16="http://schemas.microsoft.com/office/drawing/2014/main" id="{BDBCF373-59C6-4D4A-B456-A0C16D684F68}"/>
              </a:ext>
            </a:extLst>
          </p:cNvPr>
          <p:cNvSpPr txBox="1"/>
          <p:nvPr/>
        </p:nvSpPr>
        <p:spPr>
          <a:xfrm>
            <a:off x="2862263" y="3290076"/>
            <a:ext cx="6467474" cy="707886"/>
          </a:xfrm>
          <a:prstGeom prst="rect">
            <a:avLst/>
          </a:prstGeom>
          <a:noFill/>
        </p:spPr>
        <p:txBody>
          <a:bodyPr wrap="square" rtlCol="0">
            <a:spAutoFit/>
          </a:bodyPr>
          <a:lstStyle/>
          <a:p>
            <a:pPr algn="ctr"/>
            <a:r>
              <a:rPr lang="en-US" sz="4000" dirty="0">
                <a:solidFill>
                  <a:schemeClr val="accent2"/>
                </a:solidFill>
              </a:rPr>
              <a:t>Efforts to avoid abandonment</a:t>
            </a:r>
          </a:p>
        </p:txBody>
      </p:sp>
      <p:sp>
        <p:nvSpPr>
          <p:cNvPr id="7" name="TextBox 6">
            <a:extLst>
              <a:ext uri="{FF2B5EF4-FFF2-40B4-BE49-F238E27FC236}">
                <a16:creationId xmlns:a16="http://schemas.microsoft.com/office/drawing/2014/main" id="{8A7BCF3A-6B16-4872-9F28-7BF437073A1D}"/>
              </a:ext>
            </a:extLst>
          </p:cNvPr>
          <p:cNvSpPr txBox="1"/>
          <p:nvPr/>
        </p:nvSpPr>
        <p:spPr>
          <a:xfrm>
            <a:off x="3619501" y="4243427"/>
            <a:ext cx="4952998" cy="707886"/>
          </a:xfrm>
          <a:prstGeom prst="rect">
            <a:avLst/>
          </a:prstGeom>
          <a:noFill/>
        </p:spPr>
        <p:txBody>
          <a:bodyPr wrap="square" rtlCol="0">
            <a:spAutoFit/>
          </a:bodyPr>
          <a:lstStyle/>
          <a:p>
            <a:pPr algn="ctr"/>
            <a:r>
              <a:rPr lang="en-US" sz="4000" dirty="0">
                <a:solidFill>
                  <a:srgbClr val="7030A0"/>
                </a:solidFill>
              </a:rPr>
              <a:t>Reckless behaviors</a:t>
            </a:r>
          </a:p>
        </p:txBody>
      </p:sp>
      <p:pic>
        <p:nvPicPr>
          <p:cNvPr id="3" name="Graphic 2" descr="Female Profile">
            <a:extLst>
              <a:ext uri="{FF2B5EF4-FFF2-40B4-BE49-F238E27FC236}">
                <a16:creationId xmlns:a16="http://schemas.microsoft.com/office/drawing/2014/main" id="{0EC6D54F-8413-49FE-AC15-C9D6266FE1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1366561"/>
            <a:ext cx="1923515" cy="1923515"/>
          </a:xfrm>
          <a:prstGeom prst="rect">
            <a:avLst/>
          </a:prstGeom>
        </p:spPr>
      </p:pic>
      <p:pic>
        <p:nvPicPr>
          <p:cNvPr id="9" name="Graphic 8" descr="School girl">
            <a:extLst>
              <a:ext uri="{FF2B5EF4-FFF2-40B4-BE49-F238E27FC236}">
                <a16:creationId xmlns:a16="http://schemas.microsoft.com/office/drawing/2014/main" id="{49A8E837-387D-4427-90D1-160084BA85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72499" y="1240353"/>
            <a:ext cx="2175929" cy="2175929"/>
          </a:xfrm>
          <a:prstGeom prst="rect">
            <a:avLst/>
          </a:prstGeom>
        </p:spPr>
      </p:pic>
      <p:sp>
        <p:nvSpPr>
          <p:cNvPr id="10" name="TextBox 9">
            <a:extLst>
              <a:ext uri="{FF2B5EF4-FFF2-40B4-BE49-F238E27FC236}">
                <a16:creationId xmlns:a16="http://schemas.microsoft.com/office/drawing/2014/main" id="{91BC8012-B1AD-4969-BF20-7C52EC488AEF}"/>
              </a:ext>
            </a:extLst>
          </p:cNvPr>
          <p:cNvSpPr txBox="1"/>
          <p:nvPr/>
        </p:nvSpPr>
        <p:spPr>
          <a:xfrm>
            <a:off x="657225" y="4581981"/>
            <a:ext cx="3162300" cy="369332"/>
          </a:xfrm>
          <a:prstGeom prst="rect">
            <a:avLst/>
          </a:prstGeom>
          <a:noFill/>
        </p:spPr>
        <p:txBody>
          <a:bodyPr wrap="square" rtlCol="0">
            <a:spAutoFit/>
          </a:bodyPr>
          <a:lstStyle/>
          <a:p>
            <a:pPr algn="ctr"/>
            <a:r>
              <a:rPr lang="en-US" dirty="0"/>
              <a:t>Borderline Personality Disorder</a:t>
            </a:r>
          </a:p>
        </p:txBody>
      </p:sp>
      <p:pic>
        <p:nvPicPr>
          <p:cNvPr id="13" name="Picture 12">
            <a:extLst>
              <a:ext uri="{FF2B5EF4-FFF2-40B4-BE49-F238E27FC236}">
                <a16:creationId xmlns:a16="http://schemas.microsoft.com/office/drawing/2014/main" id="{49CCB6A2-437B-466E-AEC8-A5949D79E392}"/>
              </a:ext>
            </a:extLst>
          </p:cNvPr>
          <p:cNvPicPr>
            <a:picLocks noChangeAspect="1"/>
          </p:cNvPicPr>
          <p:nvPr/>
        </p:nvPicPr>
        <p:blipFill rotWithShape="1">
          <a:blip r:embed="rId7">
            <a:extLst>
              <a:ext uri="{28A0092B-C50C-407E-A947-70E740481C1C}">
                <a14:useLocalDpi xmlns:a14="http://schemas.microsoft.com/office/drawing/2010/main" val="0"/>
              </a:ext>
            </a:extLst>
          </a:blip>
          <a:srcRect r="53206" b="19455"/>
          <a:stretch/>
        </p:blipFill>
        <p:spPr>
          <a:xfrm>
            <a:off x="657225" y="5120556"/>
            <a:ext cx="1370814" cy="829551"/>
          </a:xfrm>
          <a:prstGeom prst="rect">
            <a:avLst/>
          </a:prstGeom>
        </p:spPr>
      </p:pic>
      <p:sp>
        <p:nvSpPr>
          <p:cNvPr id="11" name="TextBox 10">
            <a:extLst>
              <a:ext uri="{FF2B5EF4-FFF2-40B4-BE49-F238E27FC236}">
                <a16:creationId xmlns:a16="http://schemas.microsoft.com/office/drawing/2014/main" id="{B73271BB-339D-4298-8CC5-7885DDF9C235}"/>
              </a:ext>
            </a:extLst>
          </p:cNvPr>
          <p:cNvSpPr txBox="1"/>
          <p:nvPr/>
        </p:nvSpPr>
        <p:spPr>
          <a:xfrm>
            <a:off x="2419351" y="5350760"/>
            <a:ext cx="1200150" cy="369332"/>
          </a:xfrm>
          <a:prstGeom prst="rect">
            <a:avLst/>
          </a:prstGeom>
          <a:solidFill>
            <a:schemeClr val="tx1"/>
          </a:solidFill>
        </p:spPr>
        <p:txBody>
          <a:bodyPr wrap="square" rtlCol="0">
            <a:spAutoFit/>
          </a:bodyPr>
          <a:lstStyle/>
          <a:p>
            <a:pPr algn="ctr"/>
            <a:r>
              <a:rPr lang="en-US" dirty="0">
                <a:solidFill>
                  <a:schemeClr val="accent5">
                    <a:lumMod val="40000"/>
                    <a:lumOff val="60000"/>
                  </a:schemeClr>
                </a:solidFill>
              </a:rPr>
              <a:t>Trauma</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Borderline Personality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9D0638C9-6B9C-45EE-B2BD-BB43014E2EDA}"/>
              </a:ext>
            </a:extLst>
          </p:cNvPr>
          <p:cNvPicPr>
            <a:picLocks noChangeAspect="1"/>
          </p:cNvPicPr>
          <p:nvPr/>
        </p:nvPicPr>
        <p:blipFill rotWithShape="1">
          <a:blip r:embed="rId3">
            <a:extLst>
              <a:ext uri="{28A0092B-C50C-407E-A947-70E740481C1C}">
                <a14:useLocalDpi xmlns:a14="http://schemas.microsoft.com/office/drawing/2010/main" val="0"/>
              </a:ext>
            </a:extLst>
          </a:blip>
          <a:srcRect r="53206" b="19455"/>
          <a:stretch/>
        </p:blipFill>
        <p:spPr>
          <a:xfrm>
            <a:off x="1800225" y="2357788"/>
            <a:ext cx="3390114" cy="2051535"/>
          </a:xfrm>
          <a:prstGeom prst="rect">
            <a:avLst/>
          </a:prstGeom>
        </p:spPr>
      </p:pic>
      <p:sp>
        <p:nvSpPr>
          <p:cNvPr id="5" name="TextBox 4">
            <a:extLst>
              <a:ext uri="{FF2B5EF4-FFF2-40B4-BE49-F238E27FC236}">
                <a16:creationId xmlns:a16="http://schemas.microsoft.com/office/drawing/2014/main" id="{65324988-EBB2-4CFB-B090-4A0BFE36478C}"/>
              </a:ext>
            </a:extLst>
          </p:cNvPr>
          <p:cNvSpPr txBox="1"/>
          <p:nvPr/>
        </p:nvSpPr>
        <p:spPr>
          <a:xfrm>
            <a:off x="7001663" y="3075057"/>
            <a:ext cx="2285999" cy="707886"/>
          </a:xfrm>
          <a:prstGeom prst="rect">
            <a:avLst/>
          </a:prstGeom>
          <a:solidFill>
            <a:schemeClr val="tx1"/>
          </a:solidFill>
        </p:spPr>
        <p:txBody>
          <a:bodyPr wrap="square" rtlCol="0">
            <a:spAutoFit/>
          </a:bodyPr>
          <a:lstStyle/>
          <a:p>
            <a:pPr algn="ctr"/>
            <a:r>
              <a:rPr lang="en-US" sz="4000" dirty="0">
                <a:solidFill>
                  <a:schemeClr val="accent5">
                    <a:lumMod val="40000"/>
                    <a:lumOff val="60000"/>
                  </a:schemeClr>
                </a:solidFill>
              </a:rPr>
              <a:t>Trauma</a:t>
            </a:r>
          </a:p>
        </p:txBody>
      </p:sp>
    </p:spTree>
    <p:extLst>
      <p:ext uri="{BB962C8B-B14F-4D97-AF65-F5344CB8AC3E}">
        <p14:creationId xmlns:p14="http://schemas.microsoft.com/office/powerpoint/2010/main" val="1994484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697</Words>
  <Application>Microsoft Office PowerPoint</Application>
  <PresentationFormat>Widescreen</PresentationFormat>
  <Paragraphs>90</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29</cp:revision>
  <dcterms:created xsi:type="dcterms:W3CDTF">2017-06-16T13:06:21Z</dcterms:created>
  <dcterms:modified xsi:type="dcterms:W3CDTF">2019-07-03T12:07:25Z</dcterms:modified>
</cp:coreProperties>
</file>