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4"/>
  </p:notesMasterIdLst>
  <p:sldIdLst>
    <p:sldId id="279" r:id="rId3"/>
    <p:sldId id="257" r:id="rId4"/>
    <p:sldId id="258" r:id="rId5"/>
    <p:sldId id="259" r:id="rId6"/>
    <p:sldId id="260" r:id="rId7"/>
    <p:sldId id="261" r:id="rId8"/>
    <p:sldId id="262" r:id="rId9"/>
    <p:sldId id="263" r:id="rId10"/>
    <p:sldId id="280" r:id="rId11"/>
    <p:sldId id="281" r:id="rId12"/>
    <p:sldId id="27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990000"/>
    <a:srgbClr val="FF9999"/>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7698" autoAdjust="0"/>
  </p:normalViewPr>
  <p:slideViewPr>
    <p:cSldViewPr snapToGrid="0">
      <p:cViewPr varScale="1">
        <p:scale>
          <a:sx n="59" d="100"/>
          <a:sy n="59" d="100"/>
        </p:scale>
        <p:origin x="96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F6572F-910E-4D1B-B5E2-7CCE0572CE4A}" type="datetimeFigureOut">
              <a:rPr lang="en-US" smtClean="0"/>
              <a:t>7/3/2019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ECA16C-4484-4DC5-9042-A6FC683A1C55}" type="slidenum">
              <a:rPr lang="en-US" smtClean="0"/>
              <a:t>‹#›</a:t>
            </a:fld>
            <a:endParaRPr lang="en-US"/>
          </a:p>
        </p:txBody>
      </p:sp>
    </p:spTree>
    <p:extLst>
      <p:ext uri="{BB962C8B-B14F-4D97-AF65-F5344CB8AC3E}">
        <p14:creationId xmlns:p14="http://schemas.microsoft.com/office/powerpoint/2010/main" val="567351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some cases, disorders are diagnosed in childhood. These conditions are neurodevelopmental disorders in the DSM-5. </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CF546B78-D64A-43CB-A1E1-9652ECAA69AC}" type="slidenum">
              <a:rPr lang="en-US" smtClean="0"/>
              <a:t>1</a:t>
            </a:fld>
            <a:endParaRPr lang="en-US"/>
          </a:p>
        </p:txBody>
      </p:sp>
    </p:spTree>
    <p:extLst>
      <p:ext uri="{BB962C8B-B14F-4D97-AF65-F5344CB8AC3E}">
        <p14:creationId xmlns:p14="http://schemas.microsoft.com/office/powerpoint/2010/main" val="8444213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What does not cause autism, however, is vaccinations. Although erroneously published back in the 1980s, the research that demonstrated this link has been repeatedly refuted. Although false, the belief persists due to cognitive bias errors, such as confirmation bias.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10</a:t>
            </a:fld>
            <a:endParaRPr lang="en-US"/>
          </a:p>
        </p:txBody>
      </p:sp>
    </p:spTree>
    <p:extLst>
      <p:ext uri="{BB962C8B-B14F-4D97-AF65-F5344CB8AC3E}">
        <p14:creationId xmlns:p14="http://schemas.microsoft.com/office/powerpoint/2010/main" val="9037846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One disorder of childhood that many are likely familiar with is Attention Deficit-Hyperactivity Disorder. A child with this disorder shows a pattern of inattention or hyperactive and impulsive behavior that interferes with normal functioning.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2</a:t>
            </a:fld>
            <a:endParaRPr lang="en-US"/>
          </a:p>
        </p:txBody>
      </p:sp>
    </p:spTree>
    <p:extLst>
      <p:ext uri="{BB962C8B-B14F-4D97-AF65-F5344CB8AC3E}">
        <p14:creationId xmlns:p14="http://schemas.microsoft.com/office/powerpoint/2010/main" val="14896255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Inattention can include difficulty with attention, failure to follow instructions, disorganization, lack of attention to detail, becoming easily distracted, and forgetfulness. </a:t>
            </a:r>
            <a:r>
              <a:rPr lang="en-US" sz="1200" kern="1200">
                <a:solidFill>
                  <a:schemeClr val="tx1"/>
                </a:solidFill>
                <a:effectLst/>
                <a:latin typeface="+mn-lt"/>
                <a:ea typeface="+mn-ea"/>
                <a:cs typeface="+mn-cs"/>
              </a:rPr>
              <a:t>Hyperactivity </a:t>
            </a:r>
            <a:r>
              <a:rPr lang="en-US" sz="1200" kern="1200" dirty="0">
                <a:solidFill>
                  <a:schemeClr val="tx1"/>
                </a:solidFill>
                <a:effectLst/>
                <a:latin typeface="+mn-lt"/>
                <a:ea typeface="+mn-ea"/>
                <a:cs typeface="+mn-cs"/>
              </a:rPr>
              <a:t>can include excessive movement, blurting out responses, difficulty waiting, interrupting others, and being hasty.</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3</a:t>
            </a:fld>
            <a:endParaRPr lang="en-US"/>
          </a:p>
        </p:txBody>
      </p:sp>
    </p:spTree>
    <p:extLst>
      <p:ext uri="{BB962C8B-B14F-4D97-AF65-F5344CB8AC3E}">
        <p14:creationId xmlns:p14="http://schemas.microsoft.com/office/powerpoint/2010/main" val="40017873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ADHD occurs in approximately 5% of the population with boys more likely affected. These children usually have issues with lower grades and standardized scores, rejection from peers, and disciplinary issues at school.</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4</a:t>
            </a:fld>
            <a:endParaRPr lang="en-US"/>
          </a:p>
        </p:txBody>
      </p:sp>
    </p:spTree>
    <p:extLst>
      <p:ext uri="{BB962C8B-B14F-4D97-AF65-F5344CB8AC3E}">
        <p14:creationId xmlns:p14="http://schemas.microsoft.com/office/powerpoint/2010/main" val="22655583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Research suggests that ADHD may not resolve by adulthood. In addition, ADHD has a lot of long-term impacts, such as worse educational attainment, lower SES, higher likelihood of unemployment, and higher likelihood to be divorced.</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5</a:t>
            </a:fld>
            <a:endParaRPr lang="en-US"/>
          </a:p>
        </p:txBody>
      </p:sp>
    </p:spTree>
    <p:extLst>
      <p:ext uri="{BB962C8B-B14F-4D97-AF65-F5344CB8AC3E}">
        <p14:creationId xmlns:p14="http://schemas.microsoft.com/office/powerpoint/2010/main" val="28207242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Genetics appears to play a major role in development of ADHD. Dopamine, specifically reduced levels or activity, appear to be related to the symptomology of ADHD. In fact, the common medications for ADHD elevate dopamine activity. Children with ADHD also have smaller frontal lobes, which may explain the hyperactive and uncontrolled behavior these individuals display.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6</a:t>
            </a:fld>
            <a:endParaRPr lang="en-US"/>
          </a:p>
        </p:txBody>
      </p:sp>
    </p:spTree>
    <p:extLst>
      <p:ext uri="{BB962C8B-B14F-4D97-AF65-F5344CB8AC3E}">
        <p14:creationId xmlns:p14="http://schemas.microsoft.com/office/powerpoint/2010/main" val="42059771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Another developmental disorder is autism spectrum disorder. Individuals with autism have difficulties with social interactions and communication and engage in repetitive patterns of behavior or interests. For instance, a person might rip paper into strips repeatedly.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7</a:t>
            </a:fld>
            <a:endParaRPr lang="en-US"/>
          </a:p>
        </p:txBody>
      </p:sp>
    </p:spTree>
    <p:extLst>
      <p:ext uri="{BB962C8B-B14F-4D97-AF65-F5344CB8AC3E}">
        <p14:creationId xmlns:p14="http://schemas.microsoft.com/office/powerpoint/2010/main" val="21418430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prevalence of autism is about 1 in 88 children with boys being diagnosed more often. There was an increase in diagnosis in the 1980s, largely stemming from changes to the DSM criteria and a better awareness of the symptoms of autism.</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8</a:t>
            </a:fld>
            <a:endParaRPr lang="en-US"/>
          </a:p>
        </p:txBody>
      </p:sp>
    </p:spTree>
    <p:extLst>
      <p:ext uri="{BB962C8B-B14F-4D97-AF65-F5344CB8AC3E}">
        <p14:creationId xmlns:p14="http://schemas.microsoft.com/office/powerpoint/2010/main" val="42507432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Causes of autism have been controversial over the years, initially pointing to bad parenting. What we now know is that genetics are certainly a factor. Exposure to pollutants and other possible genetic mutations are likely contributing environmental factors.</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9</a:t>
            </a:fld>
            <a:endParaRPr lang="en-US"/>
          </a:p>
        </p:txBody>
      </p:sp>
    </p:spTree>
    <p:extLst>
      <p:ext uri="{BB962C8B-B14F-4D97-AF65-F5344CB8AC3E}">
        <p14:creationId xmlns:p14="http://schemas.microsoft.com/office/powerpoint/2010/main" val="25174850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7/3/2019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7/3/2019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7/3/2019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7/3/2019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7/3/2019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7/3/2019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7/3/2019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7/3/2019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12.xml"/><Relationship Id="rId5" Type="http://schemas.openxmlformats.org/officeDocument/2006/relationships/image" Target="../media/image17.png"/><Relationship Id="rId4" Type="http://schemas.openxmlformats.org/officeDocument/2006/relationships/image" Target="../media/image16.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8" Type="http://schemas.openxmlformats.org/officeDocument/2006/relationships/slide" Target="slide5.xml"/><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 Id="rId9" Type="http://schemas.openxmlformats.org/officeDocument/2006/relationships/image" Target="../media/image50.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2.svg"/><Relationship Id="rId5" Type="http://schemas.openxmlformats.org/officeDocument/2006/relationships/image" Target="../media/image1.png"/><Relationship Id="rId4" Type="http://schemas.openxmlformats.org/officeDocument/2006/relationships/image" Target="../media/image13.svg"/></Relationships>
</file>

<file path=ppt/slides/_rels/slide9.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456536"/>
            <a:ext cx="9144000" cy="1200329"/>
          </a:xfrm>
          <a:prstGeom prst="rect">
            <a:avLst/>
          </a:prstGeom>
          <a:noFill/>
        </p:spPr>
        <p:txBody>
          <a:bodyPr wrap="square" rtlCol="0">
            <a:spAutoFit/>
          </a:bodyPr>
          <a:lstStyle/>
          <a:p>
            <a:pPr lvl="0" algn="ctr"/>
            <a:r>
              <a:rPr lang="en-US" sz="4800" dirty="0">
                <a:solidFill>
                  <a:schemeClr val="tx1">
                    <a:lumMod val="75000"/>
                    <a:lumOff val="25000"/>
                  </a:schemeClr>
                </a:solidFill>
                <a:latin typeface="Century Gothic" panose="020B0502020202020204" pitchFamily="34" charset="0"/>
              </a:rPr>
              <a:t>Disorders in Childhood</a:t>
            </a:r>
          </a:p>
          <a:p>
            <a:pPr lvl="0" algn="ctr"/>
            <a:r>
              <a:rPr lang="en-US" sz="2400" i="1" dirty="0">
                <a:solidFill>
                  <a:schemeClr val="tx1">
                    <a:lumMod val="75000"/>
                    <a:lumOff val="25000"/>
                  </a:schemeClr>
                </a:solidFill>
                <a:latin typeface="Century Gothic" panose="020B0502020202020204" pitchFamily="34" charset="0"/>
              </a:rPr>
              <a:t>Introduction to Psychology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63644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Causes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392A2A89-E9CF-4718-8DF8-8FC620A4C137}"/>
              </a:ext>
            </a:extLst>
          </p:cNvPr>
          <p:cNvSpPr txBox="1"/>
          <p:nvPr/>
        </p:nvSpPr>
        <p:spPr>
          <a:xfrm>
            <a:off x="3862388" y="2721114"/>
            <a:ext cx="4467224" cy="707886"/>
          </a:xfrm>
          <a:prstGeom prst="rect">
            <a:avLst/>
          </a:prstGeom>
          <a:solidFill>
            <a:srgbClr val="00B0F0"/>
          </a:solidFill>
        </p:spPr>
        <p:txBody>
          <a:bodyPr wrap="square" rtlCol="0">
            <a:spAutoFit/>
          </a:bodyPr>
          <a:lstStyle/>
          <a:p>
            <a:pPr algn="ctr"/>
            <a:r>
              <a:rPr lang="en-US" sz="4000" dirty="0"/>
              <a:t>NOT VACCINES</a:t>
            </a:r>
          </a:p>
        </p:txBody>
      </p:sp>
    </p:spTree>
    <p:extLst>
      <p:ext uri="{BB962C8B-B14F-4D97-AF65-F5344CB8AC3E}">
        <p14:creationId xmlns:p14="http://schemas.microsoft.com/office/powerpoint/2010/main" val="239726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Attention Deficit-Hyperactivity Disorder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8D2D22D7-F4A9-42DF-8E2B-5E261C2AFDFB}"/>
              </a:ext>
            </a:extLst>
          </p:cNvPr>
          <p:cNvSpPr txBox="1"/>
          <p:nvPr/>
        </p:nvSpPr>
        <p:spPr>
          <a:xfrm rot="20036461">
            <a:off x="2095499" y="1943656"/>
            <a:ext cx="2714625" cy="707886"/>
          </a:xfrm>
          <a:prstGeom prst="rect">
            <a:avLst/>
          </a:prstGeom>
          <a:noFill/>
        </p:spPr>
        <p:txBody>
          <a:bodyPr wrap="square" rtlCol="0">
            <a:spAutoFit/>
          </a:bodyPr>
          <a:lstStyle/>
          <a:p>
            <a:pPr algn="ctr"/>
            <a:r>
              <a:rPr lang="en-US" sz="4000" b="1" dirty="0">
                <a:solidFill>
                  <a:srgbClr val="C00000"/>
                </a:solidFill>
              </a:rPr>
              <a:t>Inattention</a:t>
            </a:r>
          </a:p>
        </p:txBody>
      </p:sp>
      <p:sp>
        <p:nvSpPr>
          <p:cNvPr id="5" name="TextBox 4">
            <a:extLst>
              <a:ext uri="{FF2B5EF4-FFF2-40B4-BE49-F238E27FC236}">
                <a16:creationId xmlns:a16="http://schemas.microsoft.com/office/drawing/2014/main" id="{95256C28-1297-43E7-A45D-A9FE0DFA0A94}"/>
              </a:ext>
            </a:extLst>
          </p:cNvPr>
          <p:cNvSpPr txBox="1"/>
          <p:nvPr/>
        </p:nvSpPr>
        <p:spPr>
          <a:xfrm rot="1314217">
            <a:off x="7090954" y="2216095"/>
            <a:ext cx="3378546" cy="707886"/>
          </a:xfrm>
          <a:prstGeom prst="rect">
            <a:avLst/>
          </a:prstGeom>
          <a:noFill/>
        </p:spPr>
        <p:txBody>
          <a:bodyPr wrap="square" rtlCol="0">
            <a:spAutoFit/>
          </a:bodyPr>
          <a:lstStyle/>
          <a:p>
            <a:pPr algn="ctr"/>
            <a:r>
              <a:rPr lang="en-US" sz="4000" b="1" dirty="0">
                <a:solidFill>
                  <a:srgbClr val="002060"/>
                </a:solidFill>
              </a:rPr>
              <a:t>Hyperactivity</a:t>
            </a:r>
          </a:p>
        </p:txBody>
      </p:sp>
      <p:pic>
        <p:nvPicPr>
          <p:cNvPr id="4" name="Graphic 3" descr="Man">
            <a:extLst>
              <a:ext uri="{FF2B5EF4-FFF2-40B4-BE49-F238E27FC236}">
                <a16:creationId xmlns:a16="http://schemas.microsoft.com/office/drawing/2014/main" id="{54148920-CEC5-4FBD-9EDE-7DEA857A7886}"/>
              </a:ext>
            </a:extLst>
          </p:cNvPr>
          <p:cNvPicPr>
            <a:picLocks noChangeAspect="1"/>
          </p:cNvPicPr>
          <p:nvPr/>
        </p:nvPicPr>
        <p:blipFill rotWithShape="1">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b="17607"/>
          <a:stretch/>
        </p:blipFill>
        <p:spPr>
          <a:xfrm>
            <a:off x="3827231" y="1662081"/>
            <a:ext cx="4537537" cy="3738594"/>
          </a:xfrm>
          <a:prstGeom prst="rect">
            <a:avLst/>
          </a:prstGeom>
        </p:spPr>
      </p:pic>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Symptoms</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sp>
        <p:nvSpPr>
          <p:cNvPr id="2" name="TextBox 1">
            <a:extLst>
              <a:ext uri="{FF2B5EF4-FFF2-40B4-BE49-F238E27FC236}">
                <a16:creationId xmlns:a16="http://schemas.microsoft.com/office/drawing/2014/main" id="{D49796F2-9B71-4FDB-A00F-F9DB45FC611D}"/>
              </a:ext>
            </a:extLst>
          </p:cNvPr>
          <p:cNvSpPr txBox="1"/>
          <p:nvPr/>
        </p:nvSpPr>
        <p:spPr>
          <a:xfrm>
            <a:off x="4514850" y="1857375"/>
            <a:ext cx="3162300" cy="707886"/>
          </a:xfrm>
          <a:prstGeom prst="rect">
            <a:avLst/>
          </a:prstGeom>
          <a:solidFill>
            <a:srgbClr val="FFC000"/>
          </a:solidFill>
        </p:spPr>
        <p:txBody>
          <a:bodyPr wrap="square" rtlCol="0">
            <a:spAutoFit/>
          </a:bodyPr>
          <a:lstStyle/>
          <a:p>
            <a:pPr algn="ctr"/>
            <a:r>
              <a:rPr lang="en-US" sz="4000" dirty="0"/>
              <a:t>Inattention</a:t>
            </a:r>
          </a:p>
        </p:txBody>
      </p:sp>
      <p:sp>
        <p:nvSpPr>
          <p:cNvPr id="6" name="TextBox 5">
            <a:extLst>
              <a:ext uri="{FF2B5EF4-FFF2-40B4-BE49-F238E27FC236}">
                <a16:creationId xmlns:a16="http://schemas.microsoft.com/office/drawing/2014/main" id="{069AA720-2AB9-4A5A-AAE5-9ACB02679E39}"/>
              </a:ext>
            </a:extLst>
          </p:cNvPr>
          <p:cNvSpPr txBox="1"/>
          <p:nvPr/>
        </p:nvSpPr>
        <p:spPr>
          <a:xfrm>
            <a:off x="4514850" y="3938797"/>
            <a:ext cx="3162300" cy="707886"/>
          </a:xfrm>
          <a:prstGeom prst="rect">
            <a:avLst/>
          </a:prstGeom>
          <a:solidFill>
            <a:srgbClr val="FFC000"/>
          </a:solidFill>
        </p:spPr>
        <p:txBody>
          <a:bodyPr wrap="square" rtlCol="0">
            <a:spAutoFit/>
          </a:bodyPr>
          <a:lstStyle/>
          <a:p>
            <a:pPr algn="ctr"/>
            <a:r>
              <a:rPr lang="en-US" sz="4000" dirty="0"/>
              <a:t>Hyperactivity</a:t>
            </a:r>
          </a:p>
        </p:txBody>
      </p:sp>
      <p:sp>
        <p:nvSpPr>
          <p:cNvPr id="7" name="TextBox 6">
            <a:extLst>
              <a:ext uri="{FF2B5EF4-FFF2-40B4-BE49-F238E27FC236}">
                <a16:creationId xmlns:a16="http://schemas.microsoft.com/office/drawing/2014/main" id="{9827662F-19A3-4096-A837-77503844FCA8}"/>
              </a:ext>
            </a:extLst>
          </p:cNvPr>
          <p:cNvSpPr txBox="1"/>
          <p:nvPr/>
        </p:nvSpPr>
        <p:spPr>
          <a:xfrm>
            <a:off x="4406727" y="2825695"/>
            <a:ext cx="3378546" cy="707886"/>
          </a:xfrm>
          <a:prstGeom prst="rect">
            <a:avLst/>
          </a:prstGeom>
          <a:noFill/>
        </p:spPr>
        <p:txBody>
          <a:bodyPr wrap="square" rtlCol="0">
            <a:spAutoFit/>
          </a:bodyPr>
          <a:lstStyle/>
          <a:p>
            <a:pPr algn="ctr"/>
            <a:r>
              <a:rPr lang="en-US" sz="4000" dirty="0"/>
              <a:t>vs.</a:t>
            </a:r>
          </a:p>
        </p:txBody>
      </p:sp>
    </p:spTree>
    <p:extLst>
      <p:ext uri="{BB962C8B-B14F-4D97-AF65-F5344CB8AC3E}">
        <p14:creationId xmlns:p14="http://schemas.microsoft.com/office/powerpoint/2010/main" val="405370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Prevalence</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pic>
        <p:nvPicPr>
          <p:cNvPr id="5" name="Graphic 4" descr="Man">
            <a:extLst>
              <a:ext uri="{FF2B5EF4-FFF2-40B4-BE49-F238E27FC236}">
                <a16:creationId xmlns:a16="http://schemas.microsoft.com/office/drawing/2014/main" id="{707671CD-462F-4724-82AA-536EAA73D643}"/>
              </a:ext>
            </a:extLst>
          </p:cNvPr>
          <p:cNvPicPr>
            <a:picLocks noChangeAspect="1"/>
          </p:cNvPicPr>
          <p:nvPr/>
        </p:nvPicPr>
        <p:blipFill rotWithShape="1">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b="17607"/>
          <a:stretch/>
        </p:blipFill>
        <p:spPr>
          <a:xfrm>
            <a:off x="2284181" y="1547790"/>
            <a:ext cx="2283227" cy="1881210"/>
          </a:xfrm>
          <a:prstGeom prst="rect">
            <a:avLst/>
          </a:prstGeom>
        </p:spPr>
      </p:pic>
      <p:pic>
        <p:nvPicPr>
          <p:cNvPr id="6" name="Graphic 5" descr="Man">
            <a:extLst>
              <a:ext uri="{FF2B5EF4-FFF2-40B4-BE49-F238E27FC236}">
                <a16:creationId xmlns:a16="http://schemas.microsoft.com/office/drawing/2014/main" id="{95AA0945-D8C3-4851-803A-BC3B9E9467AB}"/>
              </a:ext>
            </a:extLst>
          </p:cNvPr>
          <p:cNvPicPr>
            <a:picLocks noChangeAspect="1"/>
          </p:cNvPicPr>
          <p:nvPr/>
        </p:nvPicPr>
        <p:blipFill rotWithShape="1">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b="17607"/>
          <a:stretch/>
        </p:blipFill>
        <p:spPr>
          <a:xfrm>
            <a:off x="3265256" y="2071665"/>
            <a:ext cx="2283227" cy="1881210"/>
          </a:xfrm>
          <a:prstGeom prst="rect">
            <a:avLst/>
          </a:prstGeom>
        </p:spPr>
      </p:pic>
      <p:pic>
        <p:nvPicPr>
          <p:cNvPr id="7" name="Graphic 6" descr="Man">
            <a:extLst>
              <a:ext uri="{FF2B5EF4-FFF2-40B4-BE49-F238E27FC236}">
                <a16:creationId xmlns:a16="http://schemas.microsoft.com/office/drawing/2014/main" id="{698EC420-7F66-4181-AAF4-1E56D563182A}"/>
              </a:ext>
            </a:extLst>
          </p:cNvPr>
          <p:cNvPicPr>
            <a:picLocks noChangeAspect="1"/>
          </p:cNvPicPr>
          <p:nvPr/>
        </p:nvPicPr>
        <p:blipFill rotWithShape="1">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b="17607"/>
          <a:stretch/>
        </p:blipFill>
        <p:spPr>
          <a:xfrm>
            <a:off x="4179656" y="1302324"/>
            <a:ext cx="2283227" cy="1881210"/>
          </a:xfrm>
          <a:prstGeom prst="rect">
            <a:avLst/>
          </a:prstGeom>
        </p:spPr>
      </p:pic>
      <p:sp>
        <p:nvSpPr>
          <p:cNvPr id="2" name="Arrow: Down 1">
            <a:extLst>
              <a:ext uri="{FF2B5EF4-FFF2-40B4-BE49-F238E27FC236}">
                <a16:creationId xmlns:a16="http://schemas.microsoft.com/office/drawing/2014/main" id="{F4961B1F-6503-4170-A505-2E18DE9D8076}"/>
              </a:ext>
            </a:extLst>
          </p:cNvPr>
          <p:cNvSpPr/>
          <p:nvPr/>
        </p:nvSpPr>
        <p:spPr>
          <a:xfrm>
            <a:off x="6339058" y="2188578"/>
            <a:ext cx="914400" cy="1485889"/>
          </a:xfrm>
          <a:prstGeom prst="down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raphic 7" descr="Schoolhouse">
            <a:extLst>
              <a:ext uri="{FF2B5EF4-FFF2-40B4-BE49-F238E27FC236}">
                <a16:creationId xmlns:a16="http://schemas.microsoft.com/office/drawing/2014/main" id="{7889B4D8-6B4E-4BB9-BD5E-1EBB41F1EFD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602335" y="1391240"/>
            <a:ext cx="2283227" cy="2283227"/>
          </a:xfrm>
          <a:prstGeom prst="rect">
            <a:avLst/>
          </a:prstGeom>
        </p:spPr>
      </p:pic>
      <mc:AlternateContent xmlns:mc="http://schemas.openxmlformats.org/markup-compatibility/2006" xmlns:pslz="http://schemas.microsoft.com/office/powerpoint/2016/slidezoom">
        <mc:Choice Requires="pslz">
          <p:graphicFrame>
            <p:nvGraphicFramePr>
              <p:cNvPr id="20" name="Slide Zoom 19">
                <a:extLst>
                  <a:ext uri="{FF2B5EF4-FFF2-40B4-BE49-F238E27FC236}">
                    <a16:creationId xmlns:a16="http://schemas.microsoft.com/office/drawing/2014/main" id="{D697C17F-E3C6-4012-B12F-E15FCA9EC172}"/>
                  </a:ext>
                </a:extLst>
              </p:cNvPr>
              <p:cNvGraphicFramePr>
                <a:graphicFrameLocks noChangeAspect="1"/>
              </p:cNvGraphicFramePr>
              <p:nvPr>
                <p:extLst>
                  <p:ext uri="{D42A27DB-BD31-4B8C-83A1-F6EECF244321}">
                    <p14:modId xmlns:p14="http://schemas.microsoft.com/office/powerpoint/2010/main" val="1393652864"/>
                  </p:ext>
                </p:extLst>
              </p:nvPr>
            </p:nvGraphicFramePr>
            <p:xfrm>
              <a:off x="4815058" y="4560721"/>
              <a:ext cx="3048000" cy="1714500"/>
            </p:xfrm>
            <a:graphic>
              <a:graphicData uri="http://schemas.microsoft.com/office/powerpoint/2016/slidezoom">
                <pslz:sldZm>
                  <pslz:sldZmObj sldId="260" cId="3345614148">
                    <pslz:zmPr id="{BA0117C7-B1E0-4B05-B22F-0EFF43BA72BA}" returnToParent="0" transitionDur="1000">
                      <p166:blipFill xmlns:p166="http://schemas.microsoft.com/office/powerpoint/2016/6/main">
                        <a:blip r:embed="rId7"/>
                        <a:stretch>
                          <a:fillRect/>
                        </a:stretch>
                      </p166:blipFill>
                      <p166:spPr xmlns:p166="http://schemas.microsoft.com/office/powerpoint/2016/6/main">
                        <a:xfrm>
                          <a:off x="0" y="0"/>
                          <a:ext cx="3048000" cy="1714500"/>
                        </a:xfrm>
                        <a:prstGeom prst="rect">
                          <a:avLst/>
                        </a:prstGeom>
                        <a:ln w="3175">
                          <a:solidFill>
                            <a:prstClr val="ltGray"/>
                          </a:solidFill>
                        </a:ln>
                      </p166:spPr>
                    </pslz:zmPr>
                  </pslz:sldZmObj>
                </pslz:sldZm>
              </a:graphicData>
            </a:graphic>
          </p:graphicFrame>
        </mc:Choice>
        <mc:Fallback xmlns="">
          <p:pic>
            <p:nvPicPr>
              <p:cNvPr id="20" name="Slide Zoom 19">
                <a:hlinkClick r:id="rId8" action="ppaction://hlinksldjump"/>
                <a:extLst>
                  <a:ext uri="{FF2B5EF4-FFF2-40B4-BE49-F238E27FC236}">
                    <a16:creationId xmlns:a16="http://schemas.microsoft.com/office/drawing/2014/main" id="{D697C17F-E3C6-4012-B12F-E15FCA9EC172}"/>
                  </a:ext>
                </a:extLst>
              </p:cNvPr>
              <p:cNvPicPr>
                <a:picLocks noGrp="1" noRot="1" noChangeAspect="1" noMove="1" noResize="1" noEditPoints="1" noAdjustHandles="1" noChangeArrowheads="1" noChangeShapeType="1"/>
              </p:cNvPicPr>
              <p:nvPr/>
            </p:nvPicPr>
            <p:blipFill>
              <a:blip r:embed="rId9"/>
              <a:stretch>
                <a:fillRect/>
              </a:stretch>
            </p:blipFill>
            <p:spPr>
              <a:xfrm>
                <a:off x="4815058" y="4560721"/>
                <a:ext cx="3048000" cy="1714500"/>
              </a:xfrm>
              <a:prstGeom prst="rect">
                <a:avLst/>
              </a:prstGeom>
              <a:ln w="3175">
                <a:solidFill>
                  <a:prstClr val="ltGray"/>
                </a:solidFill>
              </a:ln>
            </p:spPr>
          </p:pic>
        </mc:Fallback>
      </mc:AlternateContent>
    </p:spTree>
    <p:extLst>
      <p:ext uri="{BB962C8B-B14F-4D97-AF65-F5344CB8AC3E}">
        <p14:creationId xmlns:p14="http://schemas.microsoft.com/office/powerpoint/2010/main" val="1243765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Adulthood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Arrow: Down 3">
            <a:extLst>
              <a:ext uri="{FF2B5EF4-FFF2-40B4-BE49-F238E27FC236}">
                <a16:creationId xmlns:a16="http://schemas.microsoft.com/office/drawing/2014/main" id="{5BAAFAA1-C2F5-40CB-BF75-90E93E24A58D}"/>
              </a:ext>
            </a:extLst>
          </p:cNvPr>
          <p:cNvSpPr/>
          <p:nvPr/>
        </p:nvSpPr>
        <p:spPr>
          <a:xfrm>
            <a:off x="6096000" y="1642314"/>
            <a:ext cx="1166726" cy="1725866"/>
          </a:xfrm>
          <a:prstGeom prst="downArrow">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8E7C181C-BE67-4697-A538-34BA1FB052C7}"/>
              </a:ext>
            </a:extLst>
          </p:cNvPr>
          <p:cNvSpPr txBox="1"/>
          <p:nvPr/>
        </p:nvSpPr>
        <p:spPr>
          <a:xfrm>
            <a:off x="7342172" y="1860924"/>
            <a:ext cx="1374806" cy="707886"/>
          </a:xfrm>
          <a:prstGeom prst="rect">
            <a:avLst/>
          </a:prstGeom>
          <a:noFill/>
        </p:spPr>
        <p:txBody>
          <a:bodyPr wrap="square" rtlCol="0">
            <a:spAutoFit/>
          </a:bodyPr>
          <a:lstStyle/>
          <a:p>
            <a:pPr algn="ctr"/>
            <a:r>
              <a:rPr lang="en-US" sz="4000" dirty="0">
                <a:solidFill>
                  <a:srgbClr val="0070C0"/>
                </a:solidFill>
              </a:rPr>
              <a:t>SES</a:t>
            </a:r>
          </a:p>
        </p:txBody>
      </p:sp>
      <p:sp>
        <p:nvSpPr>
          <p:cNvPr id="6" name="TextBox 5">
            <a:extLst>
              <a:ext uri="{FF2B5EF4-FFF2-40B4-BE49-F238E27FC236}">
                <a16:creationId xmlns:a16="http://schemas.microsoft.com/office/drawing/2014/main" id="{5882AF5C-5247-45C8-AFCB-4E2D69C34E1A}"/>
              </a:ext>
            </a:extLst>
          </p:cNvPr>
          <p:cNvSpPr txBox="1"/>
          <p:nvPr/>
        </p:nvSpPr>
        <p:spPr>
          <a:xfrm>
            <a:off x="5811136" y="3963806"/>
            <a:ext cx="3466213" cy="707886"/>
          </a:xfrm>
          <a:prstGeom prst="rect">
            <a:avLst/>
          </a:prstGeom>
          <a:noFill/>
        </p:spPr>
        <p:txBody>
          <a:bodyPr wrap="square" rtlCol="0">
            <a:spAutoFit/>
          </a:bodyPr>
          <a:lstStyle/>
          <a:p>
            <a:pPr algn="ctr"/>
            <a:r>
              <a:rPr lang="en-US" sz="4000" dirty="0">
                <a:solidFill>
                  <a:srgbClr val="C00000"/>
                </a:solidFill>
              </a:rPr>
              <a:t>Unemployment</a:t>
            </a:r>
          </a:p>
        </p:txBody>
      </p:sp>
      <p:sp>
        <p:nvSpPr>
          <p:cNvPr id="7" name="Arrow: Down 6">
            <a:extLst>
              <a:ext uri="{FF2B5EF4-FFF2-40B4-BE49-F238E27FC236}">
                <a16:creationId xmlns:a16="http://schemas.microsoft.com/office/drawing/2014/main" id="{535FA8EA-659C-4599-95EF-4863031133B2}"/>
              </a:ext>
            </a:extLst>
          </p:cNvPr>
          <p:cNvSpPr/>
          <p:nvPr/>
        </p:nvSpPr>
        <p:spPr>
          <a:xfrm rot="10800000">
            <a:off x="4495973" y="3368180"/>
            <a:ext cx="1166726" cy="1725867"/>
          </a:xfrm>
          <a:prstGeom prst="down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Arrow: Down 7">
            <a:extLst>
              <a:ext uri="{FF2B5EF4-FFF2-40B4-BE49-F238E27FC236}">
                <a16:creationId xmlns:a16="http://schemas.microsoft.com/office/drawing/2014/main" id="{40E65411-EFA8-4464-8ED2-1578BEB9EEF6}"/>
              </a:ext>
            </a:extLst>
          </p:cNvPr>
          <p:cNvSpPr/>
          <p:nvPr/>
        </p:nvSpPr>
        <p:spPr>
          <a:xfrm rot="10800000">
            <a:off x="5945939" y="4976639"/>
            <a:ext cx="1166727" cy="1725857"/>
          </a:xfrm>
          <a:prstGeom prst="downArrow">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Graphic 8" descr="Schoolhouse">
            <a:extLst>
              <a:ext uri="{FF2B5EF4-FFF2-40B4-BE49-F238E27FC236}">
                <a16:creationId xmlns:a16="http://schemas.microsoft.com/office/drawing/2014/main" id="{19739F48-433A-48DB-8A04-FD7751AD1A5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620760" y="794450"/>
            <a:ext cx="3041939" cy="3041939"/>
          </a:xfrm>
          <a:prstGeom prst="rect">
            <a:avLst/>
          </a:prstGeom>
        </p:spPr>
      </p:pic>
      <p:sp>
        <p:nvSpPr>
          <p:cNvPr id="10" name="TextBox 9">
            <a:extLst>
              <a:ext uri="{FF2B5EF4-FFF2-40B4-BE49-F238E27FC236}">
                <a16:creationId xmlns:a16="http://schemas.microsoft.com/office/drawing/2014/main" id="{C9617CB8-F9CE-4E65-AF66-F2D81485FE9A}"/>
              </a:ext>
            </a:extLst>
          </p:cNvPr>
          <p:cNvSpPr txBox="1"/>
          <p:nvPr/>
        </p:nvSpPr>
        <p:spPr>
          <a:xfrm>
            <a:off x="7112666" y="5567692"/>
            <a:ext cx="2028825" cy="707886"/>
          </a:xfrm>
          <a:prstGeom prst="rect">
            <a:avLst/>
          </a:prstGeom>
          <a:noFill/>
        </p:spPr>
        <p:txBody>
          <a:bodyPr wrap="square" rtlCol="0">
            <a:spAutoFit/>
          </a:bodyPr>
          <a:lstStyle/>
          <a:p>
            <a:pPr algn="ctr"/>
            <a:r>
              <a:rPr lang="en-US" sz="4000" dirty="0">
                <a:solidFill>
                  <a:schemeClr val="accent6">
                    <a:lumMod val="75000"/>
                  </a:schemeClr>
                </a:solidFill>
              </a:rPr>
              <a:t>Divorce</a:t>
            </a:r>
          </a:p>
        </p:txBody>
      </p:sp>
    </p:spTree>
    <p:extLst>
      <p:ext uri="{BB962C8B-B14F-4D97-AF65-F5344CB8AC3E}">
        <p14:creationId xmlns:p14="http://schemas.microsoft.com/office/powerpoint/2010/main" val="3345614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Causes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E5D93A20-454D-4463-855E-31F3D82394BB}"/>
              </a:ext>
            </a:extLst>
          </p:cNvPr>
          <p:cNvPicPr>
            <a:picLocks noChangeAspect="1"/>
          </p:cNvPicPr>
          <p:nvPr/>
        </p:nvPicPr>
        <p:blipFill rotWithShape="1">
          <a:blip r:embed="rId3">
            <a:extLst>
              <a:ext uri="{28A0092B-C50C-407E-A947-70E740481C1C}">
                <a14:useLocalDpi xmlns:a14="http://schemas.microsoft.com/office/drawing/2010/main" val="0"/>
              </a:ext>
            </a:extLst>
          </a:blip>
          <a:srcRect r="53206" b="19455"/>
          <a:stretch/>
        </p:blipFill>
        <p:spPr>
          <a:xfrm>
            <a:off x="1881188" y="1948213"/>
            <a:ext cx="3390114" cy="2051535"/>
          </a:xfrm>
          <a:prstGeom prst="rect">
            <a:avLst/>
          </a:prstGeom>
        </p:spPr>
      </p:pic>
      <p:sp>
        <p:nvSpPr>
          <p:cNvPr id="5" name="TextBox 4">
            <a:extLst>
              <a:ext uri="{FF2B5EF4-FFF2-40B4-BE49-F238E27FC236}">
                <a16:creationId xmlns:a16="http://schemas.microsoft.com/office/drawing/2014/main" id="{3BD0C77D-2B3C-40FF-AFE2-CCF8AF939F10}"/>
              </a:ext>
            </a:extLst>
          </p:cNvPr>
          <p:cNvSpPr txBox="1"/>
          <p:nvPr/>
        </p:nvSpPr>
        <p:spPr>
          <a:xfrm>
            <a:off x="6563611" y="1715906"/>
            <a:ext cx="3466213" cy="707886"/>
          </a:xfrm>
          <a:prstGeom prst="rect">
            <a:avLst/>
          </a:prstGeom>
          <a:noFill/>
        </p:spPr>
        <p:txBody>
          <a:bodyPr wrap="square" rtlCol="0">
            <a:spAutoFit/>
          </a:bodyPr>
          <a:lstStyle/>
          <a:p>
            <a:pPr algn="ctr"/>
            <a:r>
              <a:rPr lang="en-US" sz="4000" dirty="0">
                <a:solidFill>
                  <a:srgbClr val="7030A0"/>
                </a:solidFill>
              </a:rPr>
              <a:t>Dopamine</a:t>
            </a:r>
          </a:p>
        </p:txBody>
      </p:sp>
      <p:sp>
        <p:nvSpPr>
          <p:cNvPr id="6" name="Arrow: Down 5">
            <a:extLst>
              <a:ext uri="{FF2B5EF4-FFF2-40B4-BE49-F238E27FC236}">
                <a16:creationId xmlns:a16="http://schemas.microsoft.com/office/drawing/2014/main" id="{DA1E3F0B-8F09-4630-86C2-78C104AE6236}"/>
              </a:ext>
            </a:extLst>
          </p:cNvPr>
          <p:cNvSpPr/>
          <p:nvPr/>
        </p:nvSpPr>
        <p:spPr>
          <a:xfrm>
            <a:off x="7713354" y="2566067"/>
            <a:ext cx="1166726" cy="1725866"/>
          </a:xfrm>
          <a:prstGeom prst="downArrow">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A close up of a logo&#10;&#10;Description automatically generated">
            <a:extLst>
              <a:ext uri="{FF2B5EF4-FFF2-40B4-BE49-F238E27FC236}">
                <a16:creationId xmlns:a16="http://schemas.microsoft.com/office/drawing/2014/main" id="{773201F1-1BE9-459E-BFFE-51B0FA38C9F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08518" y="4434208"/>
            <a:ext cx="2710186" cy="1975598"/>
          </a:xfrm>
          <a:prstGeom prst="rect">
            <a:avLst/>
          </a:prstGeom>
        </p:spPr>
      </p:pic>
      <p:cxnSp>
        <p:nvCxnSpPr>
          <p:cNvPr id="8" name="Straight Arrow Connector 7">
            <a:extLst>
              <a:ext uri="{FF2B5EF4-FFF2-40B4-BE49-F238E27FC236}">
                <a16:creationId xmlns:a16="http://schemas.microsoft.com/office/drawing/2014/main" id="{658A0D97-F7AB-4A4A-90C0-F66BED6E2C69}"/>
              </a:ext>
            </a:extLst>
          </p:cNvPr>
          <p:cNvCxnSpPr>
            <a:cxnSpLocks/>
          </p:cNvCxnSpPr>
          <p:nvPr/>
        </p:nvCxnSpPr>
        <p:spPr>
          <a:xfrm flipV="1">
            <a:off x="4229100" y="5076826"/>
            <a:ext cx="1552575" cy="643266"/>
          </a:xfrm>
          <a:prstGeom prst="straightConnector1">
            <a:avLst/>
          </a:prstGeom>
          <a:ln w="95250" cap="rnd">
            <a:solidFill>
              <a:srgbClr val="0070C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08944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Autism Spectrum Disorder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094097CA-78D4-40AF-88DC-C4D07319B0B5}"/>
              </a:ext>
            </a:extLst>
          </p:cNvPr>
          <p:cNvSpPr txBox="1"/>
          <p:nvPr/>
        </p:nvSpPr>
        <p:spPr>
          <a:xfrm rot="20246932">
            <a:off x="1858260" y="1751972"/>
            <a:ext cx="3466213" cy="1323439"/>
          </a:xfrm>
          <a:prstGeom prst="rect">
            <a:avLst/>
          </a:prstGeom>
          <a:noFill/>
        </p:spPr>
        <p:txBody>
          <a:bodyPr wrap="square" rtlCol="0">
            <a:spAutoFit/>
          </a:bodyPr>
          <a:lstStyle/>
          <a:p>
            <a:pPr algn="ctr"/>
            <a:r>
              <a:rPr lang="en-US" sz="4000" dirty="0">
                <a:solidFill>
                  <a:srgbClr val="7030A0"/>
                </a:solidFill>
              </a:rPr>
              <a:t>Social interactions</a:t>
            </a:r>
          </a:p>
        </p:txBody>
      </p:sp>
      <p:sp>
        <p:nvSpPr>
          <p:cNvPr id="5" name="TextBox 4">
            <a:extLst>
              <a:ext uri="{FF2B5EF4-FFF2-40B4-BE49-F238E27FC236}">
                <a16:creationId xmlns:a16="http://schemas.microsoft.com/office/drawing/2014/main" id="{B1AC4B18-F4E3-4B20-95DF-124F5B28B47D}"/>
              </a:ext>
            </a:extLst>
          </p:cNvPr>
          <p:cNvSpPr txBox="1"/>
          <p:nvPr/>
        </p:nvSpPr>
        <p:spPr>
          <a:xfrm rot="806240">
            <a:off x="6852598" y="1981408"/>
            <a:ext cx="3466213" cy="1323439"/>
          </a:xfrm>
          <a:prstGeom prst="rect">
            <a:avLst/>
          </a:prstGeom>
          <a:noFill/>
        </p:spPr>
        <p:txBody>
          <a:bodyPr wrap="square" rtlCol="0">
            <a:spAutoFit/>
          </a:bodyPr>
          <a:lstStyle/>
          <a:p>
            <a:pPr algn="ctr"/>
            <a:r>
              <a:rPr lang="en-US" sz="4000" dirty="0">
                <a:solidFill>
                  <a:schemeClr val="accent2"/>
                </a:solidFill>
              </a:rPr>
              <a:t>Repetitive patterns</a:t>
            </a:r>
          </a:p>
        </p:txBody>
      </p:sp>
      <p:sp>
        <p:nvSpPr>
          <p:cNvPr id="6" name="TextBox 5">
            <a:extLst>
              <a:ext uri="{FF2B5EF4-FFF2-40B4-BE49-F238E27FC236}">
                <a16:creationId xmlns:a16="http://schemas.microsoft.com/office/drawing/2014/main" id="{88735311-E458-4D4C-9667-EE2DB0D10375}"/>
              </a:ext>
            </a:extLst>
          </p:cNvPr>
          <p:cNvSpPr txBox="1"/>
          <p:nvPr/>
        </p:nvSpPr>
        <p:spPr>
          <a:xfrm>
            <a:off x="4362893" y="5012206"/>
            <a:ext cx="3466213" cy="707886"/>
          </a:xfrm>
          <a:prstGeom prst="rect">
            <a:avLst/>
          </a:prstGeom>
          <a:noFill/>
        </p:spPr>
        <p:txBody>
          <a:bodyPr wrap="square" rtlCol="0">
            <a:spAutoFit/>
          </a:bodyPr>
          <a:lstStyle/>
          <a:p>
            <a:pPr algn="ctr"/>
            <a:r>
              <a:rPr lang="en-US" sz="4000" dirty="0">
                <a:solidFill>
                  <a:schemeClr val="tx2"/>
                </a:solidFill>
              </a:rPr>
              <a:t>Communication</a:t>
            </a:r>
          </a:p>
        </p:txBody>
      </p:sp>
      <p:pic>
        <p:nvPicPr>
          <p:cNvPr id="3" name="Graphic 2" descr="Female Profile">
            <a:extLst>
              <a:ext uri="{FF2B5EF4-FFF2-40B4-BE49-F238E27FC236}">
                <a16:creationId xmlns:a16="http://schemas.microsoft.com/office/drawing/2014/main" id="{C07BB375-D994-4F02-B185-7934CE616D8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915121" y="2555145"/>
            <a:ext cx="2361759" cy="2361759"/>
          </a:xfrm>
          <a:prstGeom prst="rect">
            <a:avLst/>
          </a:prstGeom>
        </p:spPr>
      </p:pic>
      <p:pic>
        <p:nvPicPr>
          <p:cNvPr id="8" name="Graphic 7" descr="Document">
            <a:extLst>
              <a:ext uri="{FF2B5EF4-FFF2-40B4-BE49-F238E27FC236}">
                <a16:creationId xmlns:a16="http://schemas.microsoft.com/office/drawing/2014/main" id="{E23D2898-AC11-4755-A0BF-CD45782A91E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623678" y="3331035"/>
            <a:ext cx="1634621" cy="1634621"/>
          </a:xfrm>
          <a:prstGeom prst="rect">
            <a:avLst/>
          </a:prstGeom>
        </p:spPr>
      </p:pic>
    </p:spTree>
    <p:extLst>
      <p:ext uri="{BB962C8B-B14F-4D97-AF65-F5344CB8AC3E}">
        <p14:creationId xmlns:p14="http://schemas.microsoft.com/office/powerpoint/2010/main" val="15266281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Prevalence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Open book">
            <a:extLst>
              <a:ext uri="{FF2B5EF4-FFF2-40B4-BE49-F238E27FC236}">
                <a16:creationId xmlns:a16="http://schemas.microsoft.com/office/drawing/2014/main" id="{F328FDF0-58C9-445D-86E7-5549B6A872C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219824" y="1435760"/>
            <a:ext cx="2276475" cy="2276475"/>
          </a:xfrm>
          <a:prstGeom prst="rect">
            <a:avLst/>
          </a:prstGeom>
        </p:spPr>
      </p:pic>
      <p:pic>
        <p:nvPicPr>
          <p:cNvPr id="6" name="Graphic 5" descr="Man">
            <a:extLst>
              <a:ext uri="{FF2B5EF4-FFF2-40B4-BE49-F238E27FC236}">
                <a16:creationId xmlns:a16="http://schemas.microsoft.com/office/drawing/2014/main" id="{134C0C69-A5DA-45E4-8321-7DF6112F97BD}"/>
              </a:ext>
            </a:extLst>
          </p:cNvPr>
          <p:cNvPicPr>
            <a:picLocks noChangeAspect="1"/>
          </p:cNvPicPr>
          <p:nvPr/>
        </p:nvPicPr>
        <p:blipFill rotWithShape="1">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b="17607"/>
          <a:stretch/>
        </p:blipFill>
        <p:spPr>
          <a:xfrm>
            <a:off x="522057" y="1495424"/>
            <a:ext cx="2906942" cy="2395105"/>
          </a:xfrm>
          <a:prstGeom prst="rect">
            <a:avLst/>
          </a:prstGeom>
        </p:spPr>
      </p:pic>
      <p:pic>
        <p:nvPicPr>
          <p:cNvPr id="7" name="Graphic 6" descr="Man">
            <a:extLst>
              <a:ext uri="{FF2B5EF4-FFF2-40B4-BE49-F238E27FC236}">
                <a16:creationId xmlns:a16="http://schemas.microsoft.com/office/drawing/2014/main" id="{12B0FD00-2DA2-44B0-9E67-8FC16B8BD27E}"/>
              </a:ext>
            </a:extLst>
          </p:cNvPr>
          <p:cNvPicPr>
            <a:picLocks noChangeAspect="1"/>
          </p:cNvPicPr>
          <p:nvPr/>
        </p:nvPicPr>
        <p:blipFill rotWithShape="1">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b="17607"/>
          <a:stretch/>
        </p:blipFill>
        <p:spPr>
          <a:xfrm>
            <a:off x="1722207" y="2098405"/>
            <a:ext cx="2906942" cy="2395105"/>
          </a:xfrm>
          <a:prstGeom prst="rect">
            <a:avLst/>
          </a:prstGeom>
        </p:spPr>
      </p:pic>
      <p:pic>
        <p:nvPicPr>
          <p:cNvPr id="8" name="Graphic 7" descr="Man">
            <a:extLst>
              <a:ext uri="{FF2B5EF4-FFF2-40B4-BE49-F238E27FC236}">
                <a16:creationId xmlns:a16="http://schemas.microsoft.com/office/drawing/2014/main" id="{FC4BCF06-DC22-43BA-B817-8FECF59D1D8B}"/>
              </a:ext>
            </a:extLst>
          </p:cNvPr>
          <p:cNvPicPr>
            <a:picLocks noChangeAspect="1"/>
          </p:cNvPicPr>
          <p:nvPr/>
        </p:nvPicPr>
        <p:blipFill rotWithShape="1">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b="17607"/>
          <a:stretch/>
        </p:blipFill>
        <p:spPr>
          <a:xfrm>
            <a:off x="2827107" y="1249958"/>
            <a:ext cx="2906942" cy="2395105"/>
          </a:xfrm>
          <a:prstGeom prst="rect">
            <a:avLst/>
          </a:prstGeom>
        </p:spPr>
      </p:pic>
      <p:sp>
        <p:nvSpPr>
          <p:cNvPr id="9" name="TextBox 8">
            <a:extLst>
              <a:ext uri="{FF2B5EF4-FFF2-40B4-BE49-F238E27FC236}">
                <a16:creationId xmlns:a16="http://schemas.microsoft.com/office/drawing/2014/main" id="{4E593EA0-DB5F-4A12-891E-4211A295EF9D}"/>
              </a:ext>
            </a:extLst>
          </p:cNvPr>
          <p:cNvSpPr txBox="1"/>
          <p:nvPr/>
        </p:nvSpPr>
        <p:spPr>
          <a:xfrm>
            <a:off x="7963343" y="2220054"/>
            <a:ext cx="3466213" cy="707886"/>
          </a:xfrm>
          <a:prstGeom prst="rect">
            <a:avLst/>
          </a:prstGeom>
          <a:noFill/>
        </p:spPr>
        <p:txBody>
          <a:bodyPr wrap="square" rtlCol="0">
            <a:spAutoFit/>
          </a:bodyPr>
          <a:lstStyle/>
          <a:p>
            <a:pPr algn="ctr"/>
            <a:r>
              <a:rPr lang="en-US" sz="4000" dirty="0"/>
              <a:t>DSM</a:t>
            </a:r>
          </a:p>
        </p:txBody>
      </p:sp>
      <p:sp>
        <p:nvSpPr>
          <p:cNvPr id="10" name="TextBox 9">
            <a:extLst>
              <a:ext uri="{FF2B5EF4-FFF2-40B4-BE49-F238E27FC236}">
                <a16:creationId xmlns:a16="http://schemas.microsoft.com/office/drawing/2014/main" id="{C669C90C-4E57-4D10-8514-2046B78CD77F}"/>
              </a:ext>
            </a:extLst>
          </p:cNvPr>
          <p:cNvSpPr txBox="1"/>
          <p:nvPr/>
        </p:nvSpPr>
        <p:spPr>
          <a:xfrm>
            <a:off x="7563293" y="4714354"/>
            <a:ext cx="3466213" cy="707886"/>
          </a:xfrm>
          <a:prstGeom prst="rect">
            <a:avLst/>
          </a:prstGeom>
          <a:noFill/>
        </p:spPr>
        <p:txBody>
          <a:bodyPr wrap="square" rtlCol="0">
            <a:spAutoFit/>
          </a:bodyPr>
          <a:lstStyle/>
          <a:p>
            <a:pPr algn="ctr"/>
            <a:r>
              <a:rPr lang="en-US" sz="4000" dirty="0"/>
              <a:t>Awareness</a:t>
            </a:r>
          </a:p>
        </p:txBody>
      </p:sp>
      <p:sp>
        <p:nvSpPr>
          <p:cNvPr id="11" name="Arrow: Down 10">
            <a:extLst>
              <a:ext uri="{FF2B5EF4-FFF2-40B4-BE49-F238E27FC236}">
                <a16:creationId xmlns:a16="http://schemas.microsoft.com/office/drawing/2014/main" id="{A1756508-9D21-4C90-AE15-8C197716891E}"/>
              </a:ext>
            </a:extLst>
          </p:cNvPr>
          <p:cNvSpPr/>
          <p:nvPr/>
        </p:nvSpPr>
        <p:spPr>
          <a:xfrm rot="10800000">
            <a:off x="6581948" y="4082555"/>
            <a:ext cx="1166726" cy="1725867"/>
          </a:xfrm>
          <a:prstGeom prst="down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747678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Causes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396BA9CD-9D37-4D5F-88ED-3E8596D06405}"/>
              </a:ext>
            </a:extLst>
          </p:cNvPr>
          <p:cNvPicPr>
            <a:picLocks noChangeAspect="1"/>
          </p:cNvPicPr>
          <p:nvPr/>
        </p:nvPicPr>
        <p:blipFill rotWithShape="1">
          <a:blip r:embed="rId3">
            <a:extLst>
              <a:ext uri="{28A0092B-C50C-407E-A947-70E740481C1C}">
                <a14:useLocalDpi xmlns:a14="http://schemas.microsoft.com/office/drawing/2010/main" val="0"/>
              </a:ext>
            </a:extLst>
          </a:blip>
          <a:srcRect r="53206" b="19455"/>
          <a:stretch/>
        </p:blipFill>
        <p:spPr>
          <a:xfrm>
            <a:off x="1881188" y="1948213"/>
            <a:ext cx="3390114" cy="2051535"/>
          </a:xfrm>
          <a:prstGeom prst="rect">
            <a:avLst/>
          </a:prstGeom>
        </p:spPr>
      </p:pic>
      <p:sp>
        <p:nvSpPr>
          <p:cNvPr id="5" name="TextBox 4">
            <a:extLst>
              <a:ext uri="{FF2B5EF4-FFF2-40B4-BE49-F238E27FC236}">
                <a16:creationId xmlns:a16="http://schemas.microsoft.com/office/drawing/2014/main" id="{D79DEEBA-BDF3-45B5-B60D-2F385D32B485}"/>
              </a:ext>
            </a:extLst>
          </p:cNvPr>
          <p:cNvSpPr txBox="1"/>
          <p:nvPr/>
        </p:nvSpPr>
        <p:spPr>
          <a:xfrm>
            <a:off x="7097011" y="1811156"/>
            <a:ext cx="3466213" cy="707886"/>
          </a:xfrm>
          <a:prstGeom prst="rect">
            <a:avLst/>
          </a:prstGeom>
          <a:noFill/>
        </p:spPr>
        <p:txBody>
          <a:bodyPr wrap="square" rtlCol="0">
            <a:spAutoFit/>
          </a:bodyPr>
          <a:lstStyle/>
          <a:p>
            <a:pPr algn="ctr"/>
            <a:r>
              <a:rPr lang="en-US" sz="4000" dirty="0">
                <a:solidFill>
                  <a:srgbClr val="7030A0"/>
                </a:solidFill>
              </a:rPr>
              <a:t>Pollutants</a:t>
            </a:r>
          </a:p>
        </p:txBody>
      </p:sp>
      <p:sp>
        <p:nvSpPr>
          <p:cNvPr id="6" name="TextBox 5">
            <a:extLst>
              <a:ext uri="{FF2B5EF4-FFF2-40B4-BE49-F238E27FC236}">
                <a16:creationId xmlns:a16="http://schemas.microsoft.com/office/drawing/2014/main" id="{69A77E4E-0577-4774-B462-9104C9D50FA8}"/>
              </a:ext>
            </a:extLst>
          </p:cNvPr>
          <p:cNvSpPr txBox="1"/>
          <p:nvPr/>
        </p:nvSpPr>
        <p:spPr>
          <a:xfrm>
            <a:off x="6596505" y="3192289"/>
            <a:ext cx="4467224" cy="707886"/>
          </a:xfrm>
          <a:prstGeom prst="rect">
            <a:avLst/>
          </a:prstGeom>
          <a:noFill/>
        </p:spPr>
        <p:txBody>
          <a:bodyPr wrap="square" rtlCol="0">
            <a:spAutoFit/>
          </a:bodyPr>
          <a:lstStyle/>
          <a:p>
            <a:pPr algn="ctr"/>
            <a:r>
              <a:rPr lang="en-US" sz="4000" dirty="0">
                <a:solidFill>
                  <a:schemeClr val="accent6">
                    <a:lumMod val="75000"/>
                  </a:schemeClr>
                </a:solidFill>
              </a:rPr>
              <a:t>Genetic mutations</a:t>
            </a:r>
          </a:p>
        </p:txBody>
      </p:sp>
    </p:spTree>
    <p:extLst>
      <p:ext uri="{BB962C8B-B14F-4D97-AF65-F5344CB8AC3E}">
        <p14:creationId xmlns:p14="http://schemas.microsoft.com/office/powerpoint/2010/main" val="1396758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189</TotalTime>
  <Words>473</Words>
  <Application>Microsoft Office PowerPoint</Application>
  <PresentationFormat>Widescreen</PresentationFormat>
  <Paragraphs>50</Paragraphs>
  <Slides>11</Slides>
  <Notes>10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11</vt:i4>
      </vt:variant>
    </vt:vector>
  </HeadingPairs>
  <TitlesOfParts>
    <vt:vector size="17"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24</cp:revision>
  <dcterms:created xsi:type="dcterms:W3CDTF">2017-06-16T13:06:21Z</dcterms:created>
  <dcterms:modified xsi:type="dcterms:W3CDTF">2019-07-03T12:18:25Z</dcterms:modified>
</cp:coreProperties>
</file>